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93" r:id="rId3"/>
    <p:sldId id="271" r:id="rId4"/>
    <p:sldId id="316" r:id="rId5"/>
    <p:sldId id="312" r:id="rId6"/>
    <p:sldId id="307" r:id="rId7"/>
    <p:sldId id="319" r:id="rId8"/>
    <p:sldId id="284" r:id="rId9"/>
    <p:sldId id="315" r:id="rId10"/>
    <p:sldId id="285" r:id="rId11"/>
    <p:sldId id="286" r:id="rId12"/>
    <p:sldId id="287" r:id="rId13"/>
    <p:sldId id="308" r:id="rId14"/>
    <p:sldId id="318" r:id="rId15"/>
    <p:sldId id="303" r:id="rId16"/>
    <p:sldId id="301" r:id="rId17"/>
    <p:sldId id="309" r:id="rId18"/>
    <p:sldId id="310" r:id="rId19"/>
    <p:sldId id="295" r:id="rId20"/>
    <p:sldId id="296" r:id="rId21"/>
    <p:sldId id="291" r:id="rId22"/>
    <p:sldId id="292" r:id="rId23"/>
    <p:sldId id="300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A51"/>
    <a:srgbClr val="7EB6AF"/>
    <a:srgbClr val="DBE188"/>
    <a:srgbClr val="F2F6EA"/>
    <a:srgbClr val="F9D91B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77" autoAdjust="0"/>
    <p:restoredTop sz="94599" autoAdjust="0"/>
  </p:normalViewPr>
  <p:slideViewPr>
    <p:cSldViewPr snapToGrid="0" snapToObjects="1">
      <p:cViewPr varScale="1">
        <p:scale>
          <a:sx n="109" d="100"/>
          <a:sy n="109" d="100"/>
        </p:scale>
        <p:origin x="176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Alteplase</a:t>
            </a:r>
            <a:r>
              <a:rPr lang="en-US" sz="1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(N=105)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Alteplase</c:v>
                </c:pt>
              </c:strCache>
            </c:strRef>
          </c:tx>
          <c:dPt>
            <c:idx val="0"/>
            <c:bubble3D val="0"/>
            <c:spPr>
              <a:solidFill>
                <a:srgbClr val="006A5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DED-4F54-B47C-FCACB9395E96}"/>
              </c:ext>
            </c:extLst>
          </c:dPt>
          <c:dPt>
            <c:idx val="1"/>
            <c:bubble3D val="0"/>
            <c:spPr>
              <a:solidFill>
                <a:srgbClr val="7EB6A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FD65-41A9-920C-215647220A23}"/>
              </c:ext>
            </c:extLst>
          </c:dPt>
          <c:dLbls>
            <c:dLbl>
              <c:idx val="0"/>
              <c:layout/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DED-4F54-B47C-FCACB9395E96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D65-41A9-920C-215647220A2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Hemorrhagic complications</c:v>
                </c:pt>
                <c:pt idx="1">
                  <c:v>No hemorrhagic complications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</c:v>
                </c:pt>
                <c:pt idx="1">
                  <c:v>104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65-41A9-920C-215647220A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1400" b="1" i="0" u="none" strike="noStrike" kern="1200" spc="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en-US" sz="1800" b="1" dirty="0" smtClean="0">
                <a:solidFill>
                  <a:schemeClr val="tx1"/>
                </a:solidFill>
              </a:rPr>
              <a:t>Tenecteplase </a:t>
            </a:r>
            <a:r>
              <a:rPr lang="en-US" sz="1800" b="1" dirty="0">
                <a:solidFill>
                  <a:schemeClr val="tx1"/>
                </a:solidFill>
              </a:rPr>
              <a:t>(N=109)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sz="1400" b="1" i="0" u="none" strike="noStrike" kern="1200" spc="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Tenecteplase</c:v>
                </c:pt>
              </c:strCache>
            </c:strRef>
          </c:tx>
          <c:spPr>
            <a:solidFill>
              <a:srgbClr val="7EB6AF"/>
            </a:solidFill>
          </c:spPr>
          <c:dPt>
            <c:idx val="0"/>
            <c:bubble3D val="0"/>
            <c:spPr>
              <a:solidFill>
                <a:srgbClr val="006A5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B60-4980-8DE8-454A423338CF}"/>
              </c:ext>
            </c:extLst>
          </c:dPt>
          <c:dPt>
            <c:idx val="1"/>
            <c:bubble3D val="0"/>
            <c:spPr>
              <a:solidFill>
                <a:srgbClr val="7EB6A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7CCF-45D5-9326-64217539B041}"/>
              </c:ext>
            </c:extLst>
          </c:dPt>
          <c:dLbls>
            <c:dLbl>
              <c:idx val="0"/>
              <c:layout/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B60-4980-8DE8-454A423338CF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CCF-45D5-9326-64217539B0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Hemorrhagic complications</c:v>
                </c:pt>
                <c:pt idx="1">
                  <c:v>No hemorrhagic complications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</c:v>
                </c:pt>
                <c:pt idx="1">
                  <c:v>106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CF-45D5-9326-64217539B0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2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4349B4-F96D-7A48-B06E-857D511419A0}" type="doc">
      <dgm:prSet loTypeId="urn:microsoft.com/office/officeart/2005/8/layout/lis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C579ABC-64E0-3E47-87C9-20A3574B1F01}">
      <dgm:prSet phldrT="[Text]" custT="1"/>
      <dgm:spPr>
        <a:solidFill>
          <a:srgbClr val="006A51"/>
        </a:solidFill>
        <a:ln>
          <a:noFill/>
        </a:ln>
      </dgm:spPr>
      <dgm:t>
        <a:bodyPr/>
        <a:lstStyle/>
        <a:p>
          <a:pPr algn="ctr">
            <a:buFont typeface="Arial" panose="020B0604020202020204" pitchFamily="34" charset="0"/>
            <a:buNone/>
          </a:pPr>
          <a:r>
            <a:rPr lang="en-US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Advantages of </a:t>
          </a:r>
          <a:r>
            <a:rPr lang="en-US" sz="28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Tenecteplase</a:t>
          </a:r>
          <a:endParaRPr lang="en-US" sz="2800" dirty="0">
            <a:solidFill>
              <a:schemeClr val="bg1"/>
            </a:solidFill>
          </a:endParaRPr>
        </a:p>
      </dgm:t>
    </dgm:pt>
    <dgm:pt modelId="{60445212-3155-BB4B-9A17-85DE277613BD}" type="parTrans" cxnId="{E0D78926-9395-9B49-BF78-F6FFAB2BF292}">
      <dgm:prSet/>
      <dgm:spPr/>
      <dgm:t>
        <a:bodyPr/>
        <a:lstStyle/>
        <a:p>
          <a:endParaRPr lang="en-US"/>
        </a:p>
      </dgm:t>
    </dgm:pt>
    <dgm:pt modelId="{6A93B13B-405A-BA44-BE83-271D226628C8}" type="sibTrans" cxnId="{E0D78926-9395-9B49-BF78-F6FFAB2BF292}">
      <dgm:prSet/>
      <dgm:spPr/>
      <dgm:t>
        <a:bodyPr/>
        <a:lstStyle/>
        <a:p>
          <a:endParaRPr lang="en-US"/>
        </a:p>
      </dgm:t>
    </dgm:pt>
    <dgm:pt modelId="{57A7F1ED-870B-154E-9D11-829DF4EB1338}">
      <dgm:prSet phldrT="[Text]" custT="1"/>
      <dgm:spPr>
        <a:ln>
          <a:solidFill>
            <a:srgbClr val="006A51"/>
          </a:solidFill>
        </a:ln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2400" dirty="0">
              <a:latin typeface="Calibri" panose="020F0502020204030204" pitchFamily="34" charset="0"/>
              <a:cs typeface="Calibri" panose="020F0502020204030204" pitchFamily="34" charset="0"/>
            </a:rPr>
            <a:t>Ease of administration</a:t>
          </a:r>
          <a:endParaRPr lang="en-US" sz="2400" dirty="0"/>
        </a:p>
      </dgm:t>
    </dgm:pt>
    <dgm:pt modelId="{7F6C0264-4214-7B4B-9487-4C726F766368}" type="parTrans" cxnId="{4209D491-C50C-D542-A1A3-5B3AC12AFBBF}">
      <dgm:prSet/>
      <dgm:spPr/>
      <dgm:t>
        <a:bodyPr/>
        <a:lstStyle/>
        <a:p>
          <a:endParaRPr lang="en-US"/>
        </a:p>
      </dgm:t>
    </dgm:pt>
    <dgm:pt modelId="{6D123128-2552-AC4E-B3DE-C460BC7AA3E1}" type="sibTrans" cxnId="{4209D491-C50C-D542-A1A3-5B3AC12AFBBF}">
      <dgm:prSet/>
      <dgm:spPr/>
      <dgm:t>
        <a:bodyPr/>
        <a:lstStyle/>
        <a:p>
          <a:endParaRPr lang="en-US"/>
        </a:p>
      </dgm:t>
    </dgm:pt>
    <dgm:pt modelId="{0BFDC5FA-C85E-DB4B-B221-EF55D670C43B}">
      <dgm:prSet phldrT="[Text]" custT="1"/>
      <dgm:spPr>
        <a:ln>
          <a:solidFill>
            <a:srgbClr val="006A51"/>
          </a:solidFill>
        </a:ln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2400" dirty="0">
              <a:latin typeface="Calibri" panose="020F0502020204030204" pitchFamily="34" charset="0"/>
              <a:cs typeface="Calibri" panose="020F0502020204030204" pitchFamily="34" charset="0"/>
            </a:rPr>
            <a:t>Higher fibrin selectivity and effects on fibrinogen breakdown</a:t>
          </a:r>
          <a:endParaRPr lang="en-US" sz="2400" dirty="0"/>
        </a:p>
      </dgm:t>
    </dgm:pt>
    <dgm:pt modelId="{2B50CF68-69FC-434C-80E3-6B1F69CA9266}" type="parTrans" cxnId="{B128C1E3-1B57-E84F-897B-499F347B03A4}">
      <dgm:prSet/>
      <dgm:spPr/>
      <dgm:t>
        <a:bodyPr/>
        <a:lstStyle/>
        <a:p>
          <a:endParaRPr lang="en-US"/>
        </a:p>
      </dgm:t>
    </dgm:pt>
    <dgm:pt modelId="{DD165134-4063-2D46-9FB1-16E61DC02F26}" type="sibTrans" cxnId="{B128C1E3-1B57-E84F-897B-499F347B03A4}">
      <dgm:prSet/>
      <dgm:spPr/>
      <dgm:t>
        <a:bodyPr/>
        <a:lstStyle/>
        <a:p>
          <a:endParaRPr lang="en-US"/>
        </a:p>
      </dgm:t>
    </dgm:pt>
    <dgm:pt modelId="{E625F0B8-8E1B-E045-8897-4A1AE600CDBF}">
      <dgm:prSet phldrT="[Text]" custT="1"/>
      <dgm:spPr>
        <a:ln>
          <a:solidFill>
            <a:srgbClr val="006A51"/>
          </a:solidFill>
        </a:ln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2400" dirty="0">
              <a:latin typeface="Calibri" panose="020F0502020204030204" pitchFamily="34" charset="0"/>
              <a:cs typeface="Calibri" panose="020F0502020204030204" pitchFamily="34" charset="0"/>
            </a:rPr>
            <a:t>Reduced binding to plasminogen activator inhibitor-1</a:t>
          </a:r>
        </a:p>
      </dgm:t>
    </dgm:pt>
    <dgm:pt modelId="{7FE0E0B3-9C0E-9B42-A5D6-163BD69E191E}" type="parTrans" cxnId="{D194BA3A-0402-CC4B-8CC2-9699F99AC3CA}">
      <dgm:prSet/>
      <dgm:spPr/>
      <dgm:t>
        <a:bodyPr/>
        <a:lstStyle/>
        <a:p>
          <a:endParaRPr lang="en-US"/>
        </a:p>
      </dgm:t>
    </dgm:pt>
    <dgm:pt modelId="{CABE342D-70B2-E043-A088-D7DCAAA4AA0D}" type="sibTrans" cxnId="{D194BA3A-0402-CC4B-8CC2-9699F99AC3CA}">
      <dgm:prSet/>
      <dgm:spPr/>
      <dgm:t>
        <a:bodyPr/>
        <a:lstStyle/>
        <a:p>
          <a:endParaRPr lang="en-US"/>
        </a:p>
      </dgm:t>
    </dgm:pt>
    <dgm:pt modelId="{7407D0EA-E652-6A4A-B2B1-36DC517CC10E}">
      <dgm:prSet phldrT="[Text]" custT="1"/>
      <dgm:spPr>
        <a:ln>
          <a:solidFill>
            <a:srgbClr val="006A51"/>
          </a:solidFill>
        </a:ln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2400" dirty="0">
              <a:latin typeface="Calibri" panose="020F0502020204030204" pitchFamily="34" charset="0"/>
              <a:cs typeface="Calibri" panose="020F0502020204030204" pitchFamily="34" charset="0"/>
            </a:rPr>
            <a:t>Longer plasma half-life</a:t>
          </a:r>
        </a:p>
      </dgm:t>
    </dgm:pt>
    <dgm:pt modelId="{00BA6E74-06C3-4E4A-AE00-516A403AF008}" type="parTrans" cxnId="{4D1D742D-31D7-A343-B98F-AFC63AC0EC26}">
      <dgm:prSet/>
      <dgm:spPr/>
      <dgm:t>
        <a:bodyPr/>
        <a:lstStyle/>
        <a:p>
          <a:endParaRPr lang="en-US"/>
        </a:p>
      </dgm:t>
    </dgm:pt>
    <dgm:pt modelId="{0650166B-B51A-3249-AE94-1C3AF9D41BF9}" type="sibTrans" cxnId="{4D1D742D-31D7-A343-B98F-AFC63AC0EC26}">
      <dgm:prSet/>
      <dgm:spPr/>
      <dgm:t>
        <a:bodyPr/>
        <a:lstStyle/>
        <a:p>
          <a:endParaRPr lang="en-US"/>
        </a:p>
      </dgm:t>
    </dgm:pt>
    <dgm:pt modelId="{4C1CB3BC-D39F-D349-9408-F91DE0204D3D}">
      <dgm:prSet phldrT="[Text]" custT="1"/>
      <dgm:spPr>
        <a:ln>
          <a:solidFill>
            <a:srgbClr val="006A51"/>
          </a:solidFill>
        </a:ln>
      </dgm:spPr>
      <dgm:t>
        <a:bodyPr/>
        <a:lstStyle/>
        <a:p>
          <a:pPr>
            <a:buFont typeface="Courier New" panose="02070309020205020404" pitchFamily="49" charset="0"/>
            <a:buChar char="o"/>
          </a:pPr>
          <a:endParaRPr lang="en-US" sz="2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343EBA1-C8E6-0840-9CE7-834FEBDF254E}" type="parTrans" cxnId="{9494861A-59CE-F14C-9002-14AC7D51846E}">
      <dgm:prSet/>
      <dgm:spPr/>
      <dgm:t>
        <a:bodyPr/>
        <a:lstStyle/>
        <a:p>
          <a:endParaRPr lang="en-US"/>
        </a:p>
      </dgm:t>
    </dgm:pt>
    <dgm:pt modelId="{24028186-4B00-974D-80A0-87BBC01FC075}" type="sibTrans" cxnId="{9494861A-59CE-F14C-9002-14AC7D51846E}">
      <dgm:prSet/>
      <dgm:spPr/>
      <dgm:t>
        <a:bodyPr/>
        <a:lstStyle/>
        <a:p>
          <a:endParaRPr lang="en-US"/>
        </a:p>
      </dgm:t>
    </dgm:pt>
    <dgm:pt modelId="{0A5A1290-E303-D94F-A701-CC853E8024A2}" type="pres">
      <dgm:prSet presAssocID="{844349B4-F96D-7A48-B06E-857D511419A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FF9B1FD-0F79-A94B-A51B-BD615D970AD0}" type="pres">
      <dgm:prSet presAssocID="{9C579ABC-64E0-3E47-87C9-20A3574B1F01}" presName="parentLin" presStyleCnt="0"/>
      <dgm:spPr/>
    </dgm:pt>
    <dgm:pt modelId="{9ADB7565-A735-7B40-89F0-1F0611DAE8A0}" type="pres">
      <dgm:prSet presAssocID="{9C579ABC-64E0-3E47-87C9-20A3574B1F01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E1B96E57-8A29-634B-B2AA-E6A62A7A2D64}" type="pres">
      <dgm:prSet presAssocID="{9C579ABC-64E0-3E47-87C9-20A3574B1F01}" presName="parentText" presStyleLbl="node1" presStyleIdx="0" presStyleCnt="1" custScaleY="33855" custLinFactNeighborX="5898" custLinFactNeighborY="-3019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8BD313-9C17-544C-A53B-043FC51B6880}" type="pres">
      <dgm:prSet presAssocID="{9C579ABC-64E0-3E47-87C9-20A3574B1F01}" presName="negativeSpace" presStyleCnt="0"/>
      <dgm:spPr/>
    </dgm:pt>
    <dgm:pt modelId="{7F201EF9-492F-F442-8C0B-551F42A60945}" type="pres">
      <dgm:prSet presAssocID="{9C579ABC-64E0-3E47-87C9-20A3574B1F01}" presName="childText" presStyleLbl="conFgAcc1" presStyleIdx="0" presStyleCnt="1" custScaleY="850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D1D742D-31D7-A343-B98F-AFC63AC0EC26}" srcId="{9C579ABC-64E0-3E47-87C9-20A3574B1F01}" destId="{7407D0EA-E652-6A4A-B2B1-36DC517CC10E}" srcOrd="3" destOrd="0" parTransId="{00BA6E74-06C3-4E4A-AE00-516A403AF008}" sibTransId="{0650166B-B51A-3249-AE94-1C3AF9D41BF9}"/>
    <dgm:cxn modelId="{A1F47B58-FE2F-274E-80EA-CF18462341C8}" type="presOf" srcId="{9C579ABC-64E0-3E47-87C9-20A3574B1F01}" destId="{9ADB7565-A735-7B40-89F0-1F0611DAE8A0}" srcOrd="0" destOrd="0" presId="urn:microsoft.com/office/officeart/2005/8/layout/list1"/>
    <dgm:cxn modelId="{4209D491-C50C-D542-A1A3-5B3AC12AFBBF}" srcId="{9C579ABC-64E0-3E47-87C9-20A3574B1F01}" destId="{57A7F1ED-870B-154E-9D11-829DF4EB1338}" srcOrd="0" destOrd="0" parTransId="{7F6C0264-4214-7B4B-9487-4C726F766368}" sibTransId="{6D123128-2552-AC4E-B3DE-C460BC7AA3E1}"/>
    <dgm:cxn modelId="{B128C1E3-1B57-E84F-897B-499F347B03A4}" srcId="{9C579ABC-64E0-3E47-87C9-20A3574B1F01}" destId="{0BFDC5FA-C85E-DB4B-B221-EF55D670C43B}" srcOrd="1" destOrd="0" parTransId="{2B50CF68-69FC-434C-80E3-6B1F69CA9266}" sibTransId="{DD165134-4063-2D46-9FB1-16E61DC02F26}"/>
    <dgm:cxn modelId="{94584D82-B3E4-2647-94DE-2408D4810FE5}" type="presOf" srcId="{4C1CB3BC-D39F-D349-9408-F91DE0204D3D}" destId="{7F201EF9-492F-F442-8C0B-551F42A60945}" srcOrd="0" destOrd="4" presId="urn:microsoft.com/office/officeart/2005/8/layout/list1"/>
    <dgm:cxn modelId="{5E511FC9-24B5-A346-885D-8F6802F4EF18}" type="presOf" srcId="{E625F0B8-8E1B-E045-8897-4A1AE600CDBF}" destId="{7F201EF9-492F-F442-8C0B-551F42A60945}" srcOrd="0" destOrd="2" presId="urn:microsoft.com/office/officeart/2005/8/layout/list1"/>
    <dgm:cxn modelId="{E015E8D0-AB37-EF47-89D5-DD6DBB7DCC89}" type="presOf" srcId="{9C579ABC-64E0-3E47-87C9-20A3574B1F01}" destId="{E1B96E57-8A29-634B-B2AA-E6A62A7A2D64}" srcOrd="1" destOrd="0" presId="urn:microsoft.com/office/officeart/2005/8/layout/list1"/>
    <dgm:cxn modelId="{E16527C8-BA89-7447-8DCC-F8A4A9D398B0}" type="presOf" srcId="{0BFDC5FA-C85E-DB4B-B221-EF55D670C43B}" destId="{7F201EF9-492F-F442-8C0B-551F42A60945}" srcOrd="0" destOrd="1" presId="urn:microsoft.com/office/officeart/2005/8/layout/list1"/>
    <dgm:cxn modelId="{6CAA54F2-23A1-7642-AC59-5B75AAB852BE}" type="presOf" srcId="{844349B4-F96D-7A48-B06E-857D511419A0}" destId="{0A5A1290-E303-D94F-A701-CC853E8024A2}" srcOrd="0" destOrd="0" presId="urn:microsoft.com/office/officeart/2005/8/layout/list1"/>
    <dgm:cxn modelId="{D194BA3A-0402-CC4B-8CC2-9699F99AC3CA}" srcId="{9C579ABC-64E0-3E47-87C9-20A3574B1F01}" destId="{E625F0B8-8E1B-E045-8897-4A1AE600CDBF}" srcOrd="2" destOrd="0" parTransId="{7FE0E0B3-9C0E-9B42-A5D6-163BD69E191E}" sibTransId="{CABE342D-70B2-E043-A088-D7DCAAA4AA0D}"/>
    <dgm:cxn modelId="{9494861A-59CE-F14C-9002-14AC7D51846E}" srcId="{9C579ABC-64E0-3E47-87C9-20A3574B1F01}" destId="{4C1CB3BC-D39F-D349-9408-F91DE0204D3D}" srcOrd="4" destOrd="0" parTransId="{B343EBA1-C8E6-0840-9CE7-834FEBDF254E}" sibTransId="{24028186-4B00-974D-80A0-87BBC01FC075}"/>
    <dgm:cxn modelId="{F550DFDE-9D79-3D47-B5E4-1FA118CF50F3}" type="presOf" srcId="{57A7F1ED-870B-154E-9D11-829DF4EB1338}" destId="{7F201EF9-492F-F442-8C0B-551F42A60945}" srcOrd="0" destOrd="0" presId="urn:microsoft.com/office/officeart/2005/8/layout/list1"/>
    <dgm:cxn modelId="{E0D78926-9395-9B49-BF78-F6FFAB2BF292}" srcId="{844349B4-F96D-7A48-B06E-857D511419A0}" destId="{9C579ABC-64E0-3E47-87C9-20A3574B1F01}" srcOrd="0" destOrd="0" parTransId="{60445212-3155-BB4B-9A17-85DE277613BD}" sibTransId="{6A93B13B-405A-BA44-BE83-271D226628C8}"/>
    <dgm:cxn modelId="{7133F8CC-10F9-5F40-891B-E2F3858C79A6}" type="presOf" srcId="{7407D0EA-E652-6A4A-B2B1-36DC517CC10E}" destId="{7F201EF9-492F-F442-8C0B-551F42A60945}" srcOrd="0" destOrd="3" presId="urn:microsoft.com/office/officeart/2005/8/layout/list1"/>
    <dgm:cxn modelId="{658BF401-BD78-E04A-820C-9709C0D91B80}" type="presParOf" srcId="{0A5A1290-E303-D94F-A701-CC853E8024A2}" destId="{7FF9B1FD-0F79-A94B-A51B-BD615D970AD0}" srcOrd="0" destOrd="0" presId="urn:microsoft.com/office/officeart/2005/8/layout/list1"/>
    <dgm:cxn modelId="{D3EBEB1F-031F-1845-8CFC-4D072014A6BC}" type="presParOf" srcId="{7FF9B1FD-0F79-A94B-A51B-BD615D970AD0}" destId="{9ADB7565-A735-7B40-89F0-1F0611DAE8A0}" srcOrd="0" destOrd="0" presId="urn:microsoft.com/office/officeart/2005/8/layout/list1"/>
    <dgm:cxn modelId="{C29D4BF1-A1D1-0247-9BEA-8EA1C1597C65}" type="presParOf" srcId="{7FF9B1FD-0F79-A94B-A51B-BD615D970AD0}" destId="{E1B96E57-8A29-634B-B2AA-E6A62A7A2D64}" srcOrd="1" destOrd="0" presId="urn:microsoft.com/office/officeart/2005/8/layout/list1"/>
    <dgm:cxn modelId="{F07E2D23-0585-E340-82C7-925AA4EE7352}" type="presParOf" srcId="{0A5A1290-E303-D94F-A701-CC853E8024A2}" destId="{F98BD313-9C17-544C-A53B-043FC51B6880}" srcOrd="1" destOrd="0" presId="urn:microsoft.com/office/officeart/2005/8/layout/list1"/>
    <dgm:cxn modelId="{919AA039-437A-F449-A011-23F733D21631}" type="presParOf" srcId="{0A5A1290-E303-D94F-A701-CC853E8024A2}" destId="{7F201EF9-492F-F442-8C0B-551F42A60945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569121-579C-47DF-9533-D4A230D92667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B2244C-4576-489E-829D-A0B8BCB48F2D}">
      <dgm:prSet phldrT="[Text]" custT="1"/>
      <dgm:spPr>
        <a:solidFill>
          <a:srgbClr val="7EB6AF"/>
        </a:solidFill>
        <a:ln>
          <a:noFill/>
        </a:ln>
      </dgm:spPr>
      <dgm:t>
        <a:bodyPr/>
        <a:lstStyle/>
        <a:p>
          <a:r>
            <a:rPr lang="en-US" sz="1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Comprehensive Stroke Center </a:t>
          </a:r>
        </a:p>
      </dgm:t>
    </dgm:pt>
    <dgm:pt modelId="{F6BE88BA-1DB2-49C3-B057-55C27467E816}" type="parTrans" cxnId="{4FD267CD-D363-48C5-8AAA-AF9689D8B5BA}">
      <dgm:prSet/>
      <dgm:spPr/>
      <dgm:t>
        <a:bodyPr/>
        <a:lstStyle/>
        <a:p>
          <a:endParaRPr lang="en-US"/>
        </a:p>
      </dgm:t>
    </dgm:pt>
    <dgm:pt modelId="{72F6C27D-3844-42BC-AAE5-BDCC8FA88330}" type="sibTrans" cxnId="{4FD267CD-D363-48C5-8AAA-AF9689D8B5BA}">
      <dgm:prSet/>
      <dgm:spPr/>
      <dgm:t>
        <a:bodyPr/>
        <a:lstStyle/>
        <a:p>
          <a:endParaRPr lang="en-US"/>
        </a:p>
      </dgm:t>
    </dgm:pt>
    <dgm:pt modelId="{CB67FBE1-AA7A-4B55-AF8B-049D0E9AC35C}">
      <dgm:prSet phldrT="[Text]" custT="1"/>
      <dgm:spPr>
        <a:solidFill>
          <a:schemeClr val="bg1">
            <a:lumMod val="95000"/>
            <a:alpha val="90000"/>
          </a:schemeClr>
        </a:solidFill>
        <a:ln>
          <a:solidFill>
            <a:schemeClr val="bg1">
              <a:lumMod val="95000"/>
              <a:alpha val="90000"/>
            </a:schemeClr>
          </a:solidFill>
        </a:ln>
      </dgm:spPr>
      <dgm:t>
        <a:bodyPr anchor="t"/>
        <a:lstStyle/>
        <a:p>
          <a:r>
            <a:rPr lang="en-US" sz="1600" dirty="0">
              <a:latin typeface="Calibri" panose="020F0502020204030204" pitchFamily="34" charset="0"/>
              <a:cs typeface="Calibri" panose="020F0502020204030204" pitchFamily="34" charset="0"/>
            </a:rPr>
            <a:t>Neurosurgery and endovascular procedures</a:t>
          </a:r>
        </a:p>
      </dgm:t>
    </dgm:pt>
    <dgm:pt modelId="{085C321F-E818-44DD-B9E8-78943DEFFF6D}" type="parTrans" cxnId="{0E26DE0E-8D31-4D3D-8E69-2BEC24905B6B}">
      <dgm:prSet/>
      <dgm:spPr/>
      <dgm:t>
        <a:bodyPr/>
        <a:lstStyle/>
        <a:p>
          <a:endParaRPr lang="en-US"/>
        </a:p>
      </dgm:t>
    </dgm:pt>
    <dgm:pt modelId="{307DDB4D-EE84-4AAC-9F38-CECFF5923EE8}" type="sibTrans" cxnId="{0E26DE0E-8D31-4D3D-8E69-2BEC24905B6B}">
      <dgm:prSet/>
      <dgm:spPr/>
      <dgm:t>
        <a:bodyPr/>
        <a:lstStyle/>
        <a:p>
          <a:endParaRPr lang="en-US"/>
        </a:p>
      </dgm:t>
    </dgm:pt>
    <dgm:pt modelId="{DF91222A-60BE-429D-A096-EEAA26CD74DC}">
      <dgm:prSet phldrT="[Text]" custT="1"/>
      <dgm:spPr>
        <a:solidFill>
          <a:srgbClr val="7EB6AF"/>
        </a:solidFill>
        <a:ln>
          <a:noFill/>
        </a:ln>
      </dgm:spPr>
      <dgm:t>
        <a:bodyPr/>
        <a:lstStyle/>
        <a:p>
          <a:r>
            <a:rPr lang="en-US" sz="1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Primary Stroke Center</a:t>
          </a:r>
        </a:p>
      </dgm:t>
    </dgm:pt>
    <dgm:pt modelId="{59C92C87-71F5-45DE-B4D9-350CA28C4B09}" type="parTrans" cxnId="{7EF3046D-B802-4A8E-A359-4F20D62D8802}">
      <dgm:prSet/>
      <dgm:spPr/>
      <dgm:t>
        <a:bodyPr/>
        <a:lstStyle/>
        <a:p>
          <a:endParaRPr lang="en-US"/>
        </a:p>
      </dgm:t>
    </dgm:pt>
    <dgm:pt modelId="{F890E422-3297-451C-AD0A-530E68F2899F}" type="sibTrans" cxnId="{7EF3046D-B802-4A8E-A359-4F20D62D8802}">
      <dgm:prSet/>
      <dgm:spPr/>
      <dgm:t>
        <a:bodyPr/>
        <a:lstStyle/>
        <a:p>
          <a:endParaRPr lang="en-US"/>
        </a:p>
      </dgm:t>
    </dgm:pt>
    <dgm:pt modelId="{6A5060B1-60F4-45FE-A79C-8610AAE855ED}">
      <dgm:prSet phldrT="[Text]" custT="1"/>
      <dgm:spPr>
        <a:solidFill>
          <a:schemeClr val="bg1">
            <a:lumMod val="95000"/>
            <a:alpha val="90000"/>
          </a:schemeClr>
        </a:solidFill>
        <a:ln>
          <a:solidFill>
            <a:schemeClr val="bg1">
              <a:lumMod val="95000"/>
              <a:alpha val="90000"/>
            </a:schemeClr>
          </a:solidFill>
        </a:ln>
      </dgm:spPr>
      <dgm:t>
        <a:bodyPr anchor="t"/>
        <a:lstStyle/>
        <a:p>
          <a:r>
            <a:rPr lang="en-US" sz="1600" dirty="0">
              <a:latin typeface="Calibri" panose="020F0502020204030204" pitchFamily="34" charset="0"/>
              <a:cs typeface="Calibri" panose="020F0502020204030204" pitchFamily="34" charset="0"/>
            </a:rPr>
            <a:t>Equipped to provide emergent care and extensive evaluation</a:t>
          </a:r>
        </a:p>
      </dgm:t>
    </dgm:pt>
    <dgm:pt modelId="{39227A35-5829-4D3D-A7A2-86A3332E09D2}" type="parTrans" cxnId="{C27A1BB9-1565-4CDD-AF07-1973B72CD73B}">
      <dgm:prSet/>
      <dgm:spPr/>
      <dgm:t>
        <a:bodyPr/>
        <a:lstStyle/>
        <a:p>
          <a:endParaRPr lang="en-US"/>
        </a:p>
      </dgm:t>
    </dgm:pt>
    <dgm:pt modelId="{6656849F-C283-4B19-A917-C50C95307DAA}" type="sibTrans" cxnId="{C27A1BB9-1565-4CDD-AF07-1973B72CD73B}">
      <dgm:prSet/>
      <dgm:spPr/>
      <dgm:t>
        <a:bodyPr/>
        <a:lstStyle/>
        <a:p>
          <a:endParaRPr lang="en-US"/>
        </a:p>
      </dgm:t>
    </dgm:pt>
    <dgm:pt modelId="{33397B91-8117-4A48-AC28-DE34F9ECD82E}">
      <dgm:prSet phldrT="[Text]" custT="1"/>
      <dgm:spPr>
        <a:solidFill>
          <a:srgbClr val="7EB6AF"/>
        </a:solidFill>
        <a:ln>
          <a:noFill/>
        </a:ln>
      </dgm:spPr>
      <dgm:t>
        <a:bodyPr/>
        <a:lstStyle/>
        <a:p>
          <a:r>
            <a:rPr lang="en-US" sz="1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Other</a:t>
          </a:r>
        </a:p>
      </dgm:t>
    </dgm:pt>
    <dgm:pt modelId="{F4CB363E-A606-4F01-AE43-72CD3A6A0C0D}" type="parTrans" cxnId="{8D651DA8-6E73-423A-A4DF-3AFCED706FD8}">
      <dgm:prSet/>
      <dgm:spPr/>
      <dgm:t>
        <a:bodyPr/>
        <a:lstStyle/>
        <a:p>
          <a:endParaRPr lang="en-US"/>
        </a:p>
      </dgm:t>
    </dgm:pt>
    <dgm:pt modelId="{96A97628-1363-449F-9001-CFB266E639E3}" type="sibTrans" cxnId="{8D651DA8-6E73-423A-A4DF-3AFCED706FD8}">
      <dgm:prSet/>
      <dgm:spPr/>
      <dgm:t>
        <a:bodyPr/>
        <a:lstStyle/>
        <a:p>
          <a:endParaRPr lang="en-US"/>
        </a:p>
      </dgm:t>
    </dgm:pt>
    <dgm:pt modelId="{E6FE7D3F-F868-487E-9840-0507A8F61DAA}">
      <dgm:prSet phldrT="[Text]" custT="1"/>
      <dgm:spPr>
        <a:solidFill>
          <a:schemeClr val="bg1">
            <a:lumMod val="95000"/>
            <a:alpha val="90000"/>
          </a:schemeClr>
        </a:solidFill>
        <a:ln>
          <a:solidFill>
            <a:schemeClr val="bg1">
              <a:lumMod val="95000"/>
              <a:alpha val="90000"/>
            </a:schemeClr>
          </a:solidFill>
        </a:ln>
      </dgm:spPr>
      <dgm:t>
        <a:bodyPr anchor="t"/>
        <a:lstStyle/>
        <a:p>
          <a:r>
            <a:rPr lang="en-US" sz="1600" dirty="0">
              <a:latin typeface="Calibri" panose="020F0502020204030204" pitchFamily="34" charset="0"/>
              <a:cs typeface="Calibri" panose="020F0502020204030204" pitchFamily="34" charset="0"/>
            </a:rPr>
            <a:t>Does not meet criteria for qualification as a comprehensive or primary stroke center</a:t>
          </a:r>
        </a:p>
      </dgm:t>
    </dgm:pt>
    <dgm:pt modelId="{93CD558E-84C5-4493-8D0A-600440B230AF}" type="parTrans" cxnId="{1DF5A326-5CD0-4800-8857-52ED70E81982}">
      <dgm:prSet/>
      <dgm:spPr/>
      <dgm:t>
        <a:bodyPr/>
        <a:lstStyle/>
        <a:p>
          <a:endParaRPr lang="en-US"/>
        </a:p>
      </dgm:t>
    </dgm:pt>
    <dgm:pt modelId="{D8AC97CE-398B-4C4F-B828-8917DCB1BF3C}" type="sibTrans" cxnId="{1DF5A326-5CD0-4800-8857-52ED70E81982}">
      <dgm:prSet/>
      <dgm:spPr/>
      <dgm:t>
        <a:bodyPr/>
        <a:lstStyle/>
        <a:p>
          <a:endParaRPr lang="en-US"/>
        </a:p>
      </dgm:t>
    </dgm:pt>
    <dgm:pt modelId="{4179B4DC-C9D3-4D88-B19E-11A14DFCC3DD}">
      <dgm:prSet phldrT="[Text]" custT="1"/>
      <dgm:spPr>
        <a:solidFill>
          <a:schemeClr val="bg1">
            <a:lumMod val="95000"/>
            <a:alpha val="90000"/>
          </a:schemeClr>
        </a:solidFill>
        <a:ln>
          <a:solidFill>
            <a:schemeClr val="bg1">
              <a:lumMod val="95000"/>
              <a:alpha val="90000"/>
            </a:schemeClr>
          </a:solidFill>
        </a:ln>
      </dgm:spPr>
      <dgm:t>
        <a:bodyPr anchor="t"/>
        <a:lstStyle/>
        <a:p>
          <a:r>
            <a:rPr lang="en-US" sz="1600" dirty="0">
              <a:latin typeface="Calibri" panose="020F0502020204030204" pitchFamily="34" charset="0"/>
              <a:cs typeface="Calibri" panose="020F0502020204030204" pitchFamily="34" charset="0"/>
            </a:rPr>
            <a:t>Advanced imaging</a:t>
          </a:r>
        </a:p>
      </dgm:t>
    </dgm:pt>
    <dgm:pt modelId="{D860752F-AD11-48A0-A5D9-E7D4155DE304}" type="parTrans" cxnId="{A43E91DD-4F45-45E5-9F40-4001473C3F98}">
      <dgm:prSet/>
      <dgm:spPr/>
      <dgm:t>
        <a:bodyPr/>
        <a:lstStyle/>
        <a:p>
          <a:endParaRPr lang="en-US"/>
        </a:p>
      </dgm:t>
    </dgm:pt>
    <dgm:pt modelId="{1CB869BD-9F44-406C-A44F-3AF56484F291}" type="sibTrans" cxnId="{A43E91DD-4F45-45E5-9F40-4001473C3F98}">
      <dgm:prSet/>
      <dgm:spPr/>
      <dgm:t>
        <a:bodyPr/>
        <a:lstStyle/>
        <a:p>
          <a:endParaRPr lang="en-US"/>
        </a:p>
      </dgm:t>
    </dgm:pt>
    <dgm:pt modelId="{6F7EF1B7-4D57-4E0A-A15E-E192C7B987A9}">
      <dgm:prSet phldrT="[Text]" custT="1"/>
      <dgm:spPr>
        <a:solidFill>
          <a:schemeClr val="bg1">
            <a:lumMod val="95000"/>
            <a:alpha val="90000"/>
          </a:schemeClr>
        </a:solidFill>
        <a:ln>
          <a:solidFill>
            <a:schemeClr val="bg1">
              <a:lumMod val="95000"/>
              <a:alpha val="90000"/>
            </a:schemeClr>
          </a:solidFill>
        </a:ln>
      </dgm:spPr>
      <dgm:t>
        <a:bodyPr anchor="t"/>
        <a:lstStyle/>
        <a:p>
          <a:r>
            <a:rPr lang="en-US" sz="1600" dirty="0">
              <a:latin typeface="Calibri" panose="020F0502020204030204" pitchFamily="34" charset="0"/>
              <a:cs typeface="Calibri" panose="020F0502020204030204" pitchFamily="34" charset="0"/>
            </a:rPr>
            <a:t>Intensive care unit capabilities</a:t>
          </a:r>
        </a:p>
      </dgm:t>
    </dgm:pt>
    <dgm:pt modelId="{162530C1-2248-492A-83E8-DE916132EF99}" type="parTrans" cxnId="{5D56FC4F-5205-4684-92CC-264EF30389AE}">
      <dgm:prSet/>
      <dgm:spPr/>
      <dgm:t>
        <a:bodyPr/>
        <a:lstStyle/>
        <a:p>
          <a:endParaRPr lang="en-US"/>
        </a:p>
      </dgm:t>
    </dgm:pt>
    <dgm:pt modelId="{984A778B-E646-4E97-BCDF-B5679870745A}" type="sibTrans" cxnId="{5D56FC4F-5205-4684-92CC-264EF30389AE}">
      <dgm:prSet/>
      <dgm:spPr/>
      <dgm:t>
        <a:bodyPr/>
        <a:lstStyle/>
        <a:p>
          <a:endParaRPr lang="en-US"/>
        </a:p>
      </dgm:t>
    </dgm:pt>
    <dgm:pt modelId="{6D755082-9F80-4E67-A65D-07CD52E8CAAE}" type="pres">
      <dgm:prSet presAssocID="{C3569121-579C-47DF-9533-D4A230D9266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4CF3DC7-C76A-4E8C-81CD-E6934C143634}" type="pres">
      <dgm:prSet presAssocID="{54B2244C-4576-489E-829D-A0B8BCB48F2D}" presName="composite" presStyleCnt="0"/>
      <dgm:spPr/>
    </dgm:pt>
    <dgm:pt modelId="{A053D8FA-470D-4533-8096-37666743C3E3}" type="pres">
      <dgm:prSet presAssocID="{54B2244C-4576-489E-829D-A0B8BCB48F2D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67D9AF-066F-474F-ACEA-025E7CA8E1E8}" type="pres">
      <dgm:prSet presAssocID="{54B2244C-4576-489E-829D-A0B8BCB48F2D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3871B8-2626-4EB3-B930-33ACE5F5B57D}" type="pres">
      <dgm:prSet presAssocID="{72F6C27D-3844-42BC-AAE5-BDCC8FA88330}" presName="space" presStyleCnt="0"/>
      <dgm:spPr/>
    </dgm:pt>
    <dgm:pt modelId="{4A0281B2-D1F1-4763-89D8-E2D901CECA47}" type="pres">
      <dgm:prSet presAssocID="{DF91222A-60BE-429D-A096-EEAA26CD74DC}" presName="composite" presStyleCnt="0"/>
      <dgm:spPr/>
    </dgm:pt>
    <dgm:pt modelId="{43B2D913-A57E-47C7-B0C6-6626A8433391}" type="pres">
      <dgm:prSet presAssocID="{DF91222A-60BE-429D-A096-EEAA26CD74DC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E713F3-DAB8-4E9C-B894-05DBF8E9E391}" type="pres">
      <dgm:prSet presAssocID="{DF91222A-60BE-429D-A096-EEAA26CD74DC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5B4D2F-A396-4CC9-8A4D-8B996C2160A5}" type="pres">
      <dgm:prSet presAssocID="{F890E422-3297-451C-AD0A-530E68F2899F}" presName="space" presStyleCnt="0"/>
      <dgm:spPr/>
    </dgm:pt>
    <dgm:pt modelId="{9E924723-9EBC-4D91-A21F-B8C91B4C53E7}" type="pres">
      <dgm:prSet presAssocID="{33397B91-8117-4A48-AC28-DE34F9ECD82E}" presName="composite" presStyleCnt="0"/>
      <dgm:spPr/>
    </dgm:pt>
    <dgm:pt modelId="{4D33FC10-116D-4451-A258-2D87E0238106}" type="pres">
      <dgm:prSet presAssocID="{33397B91-8117-4A48-AC28-DE34F9ECD82E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9FDA5D-0F08-4184-9DC2-85B4DCC158AC}" type="pres">
      <dgm:prSet presAssocID="{33397B91-8117-4A48-AC28-DE34F9ECD82E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1CDE2CD-E016-433D-8E09-183E83179542}" type="presOf" srcId="{DF91222A-60BE-429D-A096-EEAA26CD74DC}" destId="{43B2D913-A57E-47C7-B0C6-6626A8433391}" srcOrd="0" destOrd="0" presId="urn:microsoft.com/office/officeart/2005/8/layout/hList1"/>
    <dgm:cxn modelId="{C27A1BB9-1565-4CDD-AF07-1973B72CD73B}" srcId="{DF91222A-60BE-429D-A096-EEAA26CD74DC}" destId="{6A5060B1-60F4-45FE-A79C-8610AAE855ED}" srcOrd="0" destOrd="0" parTransId="{39227A35-5829-4D3D-A7A2-86A3332E09D2}" sibTransId="{6656849F-C283-4B19-A917-C50C95307DAA}"/>
    <dgm:cxn modelId="{E516DF93-4128-4B95-8FBF-168EE4B8FB32}" type="presOf" srcId="{4179B4DC-C9D3-4D88-B19E-11A14DFCC3DD}" destId="{6067D9AF-066F-474F-ACEA-025E7CA8E1E8}" srcOrd="0" destOrd="1" presId="urn:microsoft.com/office/officeart/2005/8/layout/hList1"/>
    <dgm:cxn modelId="{7EF3046D-B802-4A8E-A359-4F20D62D8802}" srcId="{C3569121-579C-47DF-9533-D4A230D92667}" destId="{DF91222A-60BE-429D-A096-EEAA26CD74DC}" srcOrd="1" destOrd="0" parTransId="{59C92C87-71F5-45DE-B4D9-350CA28C4B09}" sibTransId="{F890E422-3297-451C-AD0A-530E68F2899F}"/>
    <dgm:cxn modelId="{EFFF10D8-5855-4758-8C98-535EE62886A1}" type="presOf" srcId="{CB67FBE1-AA7A-4B55-AF8B-049D0E9AC35C}" destId="{6067D9AF-066F-474F-ACEA-025E7CA8E1E8}" srcOrd="0" destOrd="0" presId="urn:microsoft.com/office/officeart/2005/8/layout/hList1"/>
    <dgm:cxn modelId="{A43E91DD-4F45-45E5-9F40-4001473C3F98}" srcId="{54B2244C-4576-489E-829D-A0B8BCB48F2D}" destId="{4179B4DC-C9D3-4D88-B19E-11A14DFCC3DD}" srcOrd="1" destOrd="0" parTransId="{D860752F-AD11-48A0-A5D9-E7D4155DE304}" sibTransId="{1CB869BD-9F44-406C-A44F-3AF56484F291}"/>
    <dgm:cxn modelId="{605155A9-FDF9-4FAA-A51D-DF2DA2CEA6BB}" type="presOf" srcId="{6F7EF1B7-4D57-4E0A-A15E-E192C7B987A9}" destId="{6067D9AF-066F-474F-ACEA-025E7CA8E1E8}" srcOrd="0" destOrd="2" presId="urn:microsoft.com/office/officeart/2005/8/layout/hList1"/>
    <dgm:cxn modelId="{1DF5A326-5CD0-4800-8857-52ED70E81982}" srcId="{33397B91-8117-4A48-AC28-DE34F9ECD82E}" destId="{E6FE7D3F-F868-487E-9840-0507A8F61DAA}" srcOrd="0" destOrd="0" parTransId="{93CD558E-84C5-4493-8D0A-600440B230AF}" sibTransId="{D8AC97CE-398B-4C4F-B828-8917DCB1BF3C}"/>
    <dgm:cxn modelId="{8D651DA8-6E73-423A-A4DF-3AFCED706FD8}" srcId="{C3569121-579C-47DF-9533-D4A230D92667}" destId="{33397B91-8117-4A48-AC28-DE34F9ECD82E}" srcOrd="2" destOrd="0" parTransId="{F4CB363E-A606-4F01-AE43-72CD3A6A0C0D}" sibTransId="{96A97628-1363-449F-9001-CFB266E639E3}"/>
    <dgm:cxn modelId="{B18CA084-0420-496A-A5C3-E6737376C2DD}" type="presOf" srcId="{C3569121-579C-47DF-9533-D4A230D92667}" destId="{6D755082-9F80-4E67-A65D-07CD52E8CAAE}" srcOrd="0" destOrd="0" presId="urn:microsoft.com/office/officeart/2005/8/layout/hList1"/>
    <dgm:cxn modelId="{94DFE911-769B-4413-A530-B13D9DB86E73}" type="presOf" srcId="{E6FE7D3F-F868-487E-9840-0507A8F61DAA}" destId="{129FDA5D-0F08-4184-9DC2-85B4DCC158AC}" srcOrd="0" destOrd="0" presId="urn:microsoft.com/office/officeart/2005/8/layout/hList1"/>
    <dgm:cxn modelId="{5D56FC4F-5205-4684-92CC-264EF30389AE}" srcId="{54B2244C-4576-489E-829D-A0B8BCB48F2D}" destId="{6F7EF1B7-4D57-4E0A-A15E-E192C7B987A9}" srcOrd="2" destOrd="0" parTransId="{162530C1-2248-492A-83E8-DE916132EF99}" sibTransId="{984A778B-E646-4E97-BCDF-B5679870745A}"/>
    <dgm:cxn modelId="{4FD267CD-D363-48C5-8AAA-AF9689D8B5BA}" srcId="{C3569121-579C-47DF-9533-D4A230D92667}" destId="{54B2244C-4576-489E-829D-A0B8BCB48F2D}" srcOrd="0" destOrd="0" parTransId="{F6BE88BA-1DB2-49C3-B057-55C27467E816}" sibTransId="{72F6C27D-3844-42BC-AAE5-BDCC8FA88330}"/>
    <dgm:cxn modelId="{BDE9604D-C6E0-4F2F-AFB4-A520C51665B9}" type="presOf" srcId="{33397B91-8117-4A48-AC28-DE34F9ECD82E}" destId="{4D33FC10-116D-4451-A258-2D87E0238106}" srcOrd="0" destOrd="0" presId="urn:microsoft.com/office/officeart/2005/8/layout/hList1"/>
    <dgm:cxn modelId="{BFFF0450-F9F5-4586-A9A2-022E29FD73C6}" type="presOf" srcId="{6A5060B1-60F4-45FE-A79C-8610AAE855ED}" destId="{E9E713F3-DAB8-4E9C-B894-05DBF8E9E391}" srcOrd="0" destOrd="0" presId="urn:microsoft.com/office/officeart/2005/8/layout/hList1"/>
    <dgm:cxn modelId="{2636E395-4D5E-4670-93F5-EF9F137077FE}" type="presOf" srcId="{54B2244C-4576-489E-829D-A0B8BCB48F2D}" destId="{A053D8FA-470D-4533-8096-37666743C3E3}" srcOrd="0" destOrd="0" presId="urn:microsoft.com/office/officeart/2005/8/layout/hList1"/>
    <dgm:cxn modelId="{0E26DE0E-8D31-4D3D-8E69-2BEC24905B6B}" srcId="{54B2244C-4576-489E-829D-A0B8BCB48F2D}" destId="{CB67FBE1-AA7A-4B55-AF8B-049D0E9AC35C}" srcOrd="0" destOrd="0" parTransId="{085C321F-E818-44DD-B9E8-78943DEFFF6D}" sibTransId="{307DDB4D-EE84-4AAC-9F38-CECFF5923EE8}"/>
    <dgm:cxn modelId="{25A90E22-A652-471F-8C0A-2AF9DACD52D8}" type="presParOf" srcId="{6D755082-9F80-4E67-A65D-07CD52E8CAAE}" destId="{34CF3DC7-C76A-4E8C-81CD-E6934C143634}" srcOrd="0" destOrd="0" presId="urn:microsoft.com/office/officeart/2005/8/layout/hList1"/>
    <dgm:cxn modelId="{9FA161DA-08C6-4052-9492-531E535187B4}" type="presParOf" srcId="{34CF3DC7-C76A-4E8C-81CD-E6934C143634}" destId="{A053D8FA-470D-4533-8096-37666743C3E3}" srcOrd="0" destOrd="0" presId="urn:microsoft.com/office/officeart/2005/8/layout/hList1"/>
    <dgm:cxn modelId="{67DF3AEE-838F-48FC-9850-DAEE5F50ACC5}" type="presParOf" srcId="{34CF3DC7-C76A-4E8C-81CD-E6934C143634}" destId="{6067D9AF-066F-474F-ACEA-025E7CA8E1E8}" srcOrd="1" destOrd="0" presId="urn:microsoft.com/office/officeart/2005/8/layout/hList1"/>
    <dgm:cxn modelId="{A60E2BBC-5F39-49F7-9F5A-11C86B42B8CD}" type="presParOf" srcId="{6D755082-9F80-4E67-A65D-07CD52E8CAAE}" destId="{353871B8-2626-4EB3-B930-33ACE5F5B57D}" srcOrd="1" destOrd="0" presId="urn:microsoft.com/office/officeart/2005/8/layout/hList1"/>
    <dgm:cxn modelId="{D4937EBB-875A-488C-99E7-8BA489A7D62B}" type="presParOf" srcId="{6D755082-9F80-4E67-A65D-07CD52E8CAAE}" destId="{4A0281B2-D1F1-4763-89D8-E2D901CECA47}" srcOrd="2" destOrd="0" presId="urn:microsoft.com/office/officeart/2005/8/layout/hList1"/>
    <dgm:cxn modelId="{1F73CDEC-5280-4A61-97E0-439FCB636A77}" type="presParOf" srcId="{4A0281B2-D1F1-4763-89D8-E2D901CECA47}" destId="{43B2D913-A57E-47C7-B0C6-6626A8433391}" srcOrd="0" destOrd="0" presId="urn:microsoft.com/office/officeart/2005/8/layout/hList1"/>
    <dgm:cxn modelId="{FA536BE0-EFFF-4F4B-9857-258B056580AE}" type="presParOf" srcId="{4A0281B2-D1F1-4763-89D8-E2D901CECA47}" destId="{E9E713F3-DAB8-4E9C-B894-05DBF8E9E391}" srcOrd="1" destOrd="0" presId="urn:microsoft.com/office/officeart/2005/8/layout/hList1"/>
    <dgm:cxn modelId="{840008B6-DACC-4B23-B8A3-B8C04AB69A36}" type="presParOf" srcId="{6D755082-9F80-4E67-A65D-07CD52E8CAAE}" destId="{655B4D2F-A396-4CC9-8A4D-8B996C2160A5}" srcOrd="3" destOrd="0" presId="urn:microsoft.com/office/officeart/2005/8/layout/hList1"/>
    <dgm:cxn modelId="{D91BE55A-FBAF-41B4-8FBC-9272FD5034DA}" type="presParOf" srcId="{6D755082-9F80-4E67-A65D-07CD52E8CAAE}" destId="{9E924723-9EBC-4D91-A21F-B8C91B4C53E7}" srcOrd="4" destOrd="0" presId="urn:microsoft.com/office/officeart/2005/8/layout/hList1"/>
    <dgm:cxn modelId="{D033E334-277E-4857-96D2-4C60718C3D4A}" type="presParOf" srcId="{9E924723-9EBC-4D91-A21F-B8C91B4C53E7}" destId="{4D33FC10-116D-4451-A258-2D87E0238106}" srcOrd="0" destOrd="0" presId="urn:microsoft.com/office/officeart/2005/8/layout/hList1"/>
    <dgm:cxn modelId="{23B6B3DD-29F1-4C12-B8D9-EED1B4819A18}" type="presParOf" srcId="{9E924723-9EBC-4D91-A21F-B8C91B4C53E7}" destId="{129FDA5D-0F08-4184-9DC2-85B4DCC158A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4A891BC-A317-4EE9-ACF3-39AF41ACF2CB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14986C-4DD4-4E93-9D6D-1E4B9012F9D4}">
      <dgm:prSet phldrT="[Text]" custT="1"/>
      <dgm:spPr>
        <a:solidFill>
          <a:schemeClr val="bg1">
            <a:lumMod val="95000"/>
          </a:schemeClr>
        </a:solidFill>
        <a:ln w="57150">
          <a:noFill/>
        </a:ln>
      </dgm:spPr>
      <dgm:t>
        <a:bodyPr/>
        <a:lstStyle/>
        <a:p>
          <a:r>
            <a: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Rate of symptomatic intracranial hemorrhagic complications</a:t>
          </a:r>
          <a:endParaRPr lang="en-US" sz="2000" baseline="30000" dirty="0">
            <a:solidFill>
              <a:schemeClr val="tx1"/>
            </a:solidFill>
          </a:endParaRPr>
        </a:p>
      </dgm:t>
    </dgm:pt>
    <dgm:pt modelId="{BC76F52C-C66D-4EBE-A5BE-B099605B442D}" type="parTrans" cxnId="{A84224DE-D920-4C17-A4E6-942945C1DB6B}">
      <dgm:prSet/>
      <dgm:spPr/>
      <dgm:t>
        <a:bodyPr/>
        <a:lstStyle/>
        <a:p>
          <a:endParaRPr lang="en-US" sz="2000"/>
        </a:p>
      </dgm:t>
    </dgm:pt>
    <dgm:pt modelId="{32C0DDAD-D833-47D3-BE90-4738492395A8}" type="sibTrans" cxnId="{A84224DE-D920-4C17-A4E6-942945C1DB6B}">
      <dgm:prSet/>
      <dgm:spPr>
        <a:ln>
          <a:solidFill>
            <a:srgbClr val="7EB6AF"/>
          </a:solidFill>
        </a:ln>
      </dgm:spPr>
      <dgm:t>
        <a:bodyPr/>
        <a:lstStyle/>
        <a:p>
          <a:endParaRPr lang="en-US" sz="2000"/>
        </a:p>
      </dgm:t>
    </dgm:pt>
    <dgm:pt modelId="{25023B80-ECDC-452C-9D8D-A6788A08BA7A}">
      <dgm:prSet phldrT="[Text]" custT="1"/>
      <dgm:spPr>
        <a:solidFill>
          <a:schemeClr val="bg1">
            <a:lumMod val="95000"/>
          </a:schemeClr>
        </a:solidFill>
        <a:ln w="57150">
          <a:noFill/>
        </a:ln>
      </dgm:spPr>
      <dgm:t>
        <a:bodyPr/>
        <a:lstStyle/>
        <a:p>
          <a:r>
            <a: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Rate of extracranial hemorrhage</a:t>
          </a:r>
          <a:endParaRPr lang="en-US" sz="2000" baseline="300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28D7611-69BF-4F95-BA0E-252B37F8C87F}" type="parTrans" cxnId="{308A09F7-128E-4AAE-99B2-77AF7E09C394}">
      <dgm:prSet/>
      <dgm:spPr/>
      <dgm:t>
        <a:bodyPr/>
        <a:lstStyle/>
        <a:p>
          <a:endParaRPr lang="en-US" sz="2000"/>
        </a:p>
      </dgm:t>
    </dgm:pt>
    <dgm:pt modelId="{83A8707E-2E5D-46C9-B48D-EDCA842CCAED}" type="sibTrans" cxnId="{308A09F7-128E-4AAE-99B2-77AF7E09C394}">
      <dgm:prSet/>
      <dgm:spPr/>
      <dgm:t>
        <a:bodyPr/>
        <a:lstStyle/>
        <a:p>
          <a:endParaRPr lang="en-US" sz="2000"/>
        </a:p>
      </dgm:t>
    </dgm:pt>
    <dgm:pt modelId="{1EF0AA45-1C7D-4795-9EF1-F4143B2C939D}">
      <dgm:prSet phldrT="[Text]" custT="1"/>
      <dgm:spPr>
        <a:solidFill>
          <a:schemeClr val="bg1">
            <a:lumMod val="95000"/>
          </a:schemeClr>
        </a:solidFill>
        <a:ln w="57150">
          <a:noFill/>
        </a:ln>
      </dgm:spPr>
      <dgm:t>
        <a:bodyPr/>
        <a:lstStyle/>
        <a:p>
          <a:r>
            <a: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Door-to-needle time</a:t>
          </a:r>
          <a:endParaRPr lang="en-US" sz="2000" dirty="0">
            <a:solidFill>
              <a:schemeClr val="tx1"/>
            </a:solidFill>
          </a:endParaRPr>
        </a:p>
      </dgm:t>
    </dgm:pt>
    <dgm:pt modelId="{D1BD7367-DD16-4E63-88A9-3EF546AF152C}" type="parTrans" cxnId="{53B62A91-2341-43DF-8A59-7E997129D8E4}">
      <dgm:prSet/>
      <dgm:spPr/>
      <dgm:t>
        <a:bodyPr/>
        <a:lstStyle/>
        <a:p>
          <a:endParaRPr lang="en-US" sz="2000"/>
        </a:p>
      </dgm:t>
    </dgm:pt>
    <dgm:pt modelId="{65B2E459-A631-45BB-9B45-D50F585B491C}" type="sibTrans" cxnId="{53B62A91-2341-43DF-8A59-7E997129D8E4}">
      <dgm:prSet/>
      <dgm:spPr/>
      <dgm:t>
        <a:bodyPr/>
        <a:lstStyle/>
        <a:p>
          <a:endParaRPr lang="en-US" sz="2000"/>
        </a:p>
      </dgm:t>
    </dgm:pt>
    <dgm:pt modelId="{F6417BBF-2774-457C-A332-F535A3196A14}">
      <dgm:prSet phldrT="[Text]" custT="1"/>
      <dgm:spPr>
        <a:solidFill>
          <a:schemeClr val="bg1">
            <a:lumMod val="95000"/>
          </a:schemeClr>
        </a:solidFill>
        <a:ln w="57150">
          <a:noFill/>
        </a:ln>
      </dgm:spPr>
      <dgm:t>
        <a:bodyPr/>
        <a:lstStyle/>
        <a:p>
          <a:r>
            <a: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Door-to-puncture time</a:t>
          </a:r>
        </a:p>
      </dgm:t>
    </dgm:pt>
    <dgm:pt modelId="{959190D3-D05E-43E3-8BC9-1AFEEE331CF2}" type="parTrans" cxnId="{DB01421A-DF28-491D-ABB5-861D66604206}">
      <dgm:prSet/>
      <dgm:spPr/>
      <dgm:t>
        <a:bodyPr/>
        <a:lstStyle/>
        <a:p>
          <a:endParaRPr lang="en-US" sz="2000"/>
        </a:p>
      </dgm:t>
    </dgm:pt>
    <dgm:pt modelId="{E1A2E925-95FD-43F1-82E0-9F4D2B69A43C}" type="sibTrans" cxnId="{DB01421A-DF28-491D-ABB5-861D66604206}">
      <dgm:prSet/>
      <dgm:spPr/>
      <dgm:t>
        <a:bodyPr/>
        <a:lstStyle/>
        <a:p>
          <a:endParaRPr lang="en-US" sz="2000"/>
        </a:p>
      </dgm:t>
    </dgm:pt>
    <dgm:pt modelId="{318B4804-74AD-4480-893A-8DD1303A0FA1}" type="pres">
      <dgm:prSet presAssocID="{84A891BC-A317-4EE9-ACF3-39AF41ACF2C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91615E1F-E0CE-44E5-AFA4-59EC71248511}" type="pres">
      <dgm:prSet presAssocID="{84A891BC-A317-4EE9-ACF3-39AF41ACF2CB}" presName="Name1" presStyleCnt="0"/>
      <dgm:spPr/>
    </dgm:pt>
    <dgm:pt modelId="{7F3A11FD-C4CF-4595-909C-7EC923508530}" type="pres">
      <dgm:prSet presAssocID="{84A891BC-A317-4EE9-ACF3-39AF41ACF2CB}" presName="cycle" presStyleCnt="0"/>
      <dgm:spPr/>
    </dgm:pt>
    <dgm:pt modelId="{0B99C49F-42F1-4E53-A1F6-9170963AE145}" type="pres">
      <dgm:prSet presAssocID="{84A891BC-A317-4EE9-ACF3-39AF41ACF2CB}" presName="srcNode" presStyleLbl="node1" presStyleIdx="0" presStyleCnt="4"/>
      <dgm:spPr/>
    </dgm:pt>
    <dgm:pt modelId="{D5D47AB1-E4FC-436A-89C2-E13493487273}" type="pres">
      <dgm:prSet presAssocID="{84A891BC-A317-4EE9-ACF3-39AF41ACF2CB}" presName="conn" presStyleLbl="parChTrans1D2" presStyleIdx="0" presStyleCnt="1"/>
      <dgm:spPr/>
      <dgm:t>
        <a:bodyPr/>
        <a:lstStyle/>
        <a:p>
          <a:endParaRPr lang="en-US"/>
        </a:p>
      </dgm:t>
    </dgm:pt>
    <dgm:pt modelId="{2DCC695C-B102-4724-B316-8FEFF4BAA0C5}" type="pres">
      <dgm:prSet presAssocID="{84A891BC-A317-4EE9-ACF3-39AF41ACF2CB}" presName="extraNode" presStyleLbl="node1" presStyleIdx="0" presStyleCnt="4"/>
      <dgm:spPr/>
    </dgm:pt>
    <dgm:pt modelId="{4FC9F9E2-15AC-41AE-AFB2-A621D731AEAD}" type="pres">
      <dgm:prSet presAssocID="{84A891BC-A317-4EE9-ACF3-39AF41ACF2CB}" presName="dstNode" presStyleLbl="node1" presStyleIdx="0" presStyleCnt="4"/>
      <dgm:spPr/>
    </dgm:pt>
    <dgm:pt modelId="{324DC81A-DEA4-490F-9455-ABCFB14D5F35}" type="pres">
      <dgm:prSet presAssocID="{E714986C-4DD4-4E93-9D6D-1E4B9012F9D4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A353E2-BCE5-4AC6-8D57-F35623E81F13}" type="pres">
      <dgm:prSet presAssocID="{E714986C-4DD4-4E93-9D6D-1E4B9012F9D4}" presName="accent_1" presStyleCnt="0"/>
      <dgm:spPr/>
    </dgm:pt>
    <dgm:pt modelId="{86812C6D-F981-4C2A-860C-898F06D4D3A0}" type="pres">
      <dgm:prSet presAssocID="{E714986C-4DD4-4E93-9D6D-1E4B9012F9D4}" presName="accentRepeatNode" presStyleLbl="solidFgAcc1" presStyleIdx="0" presStyleCnt="4"/>
      <dgm:spPr>
        <a:ln>
          <a:solidFill>
            <a:srgbClr val="7EB6AF"/>
          </a:solidFill>
        </a:ln>
      </dgm:spPr>
      <dgm:t>
        <a:bodyPr/>
        <a:lstStyle/>
        <a:p>
          <a:endParaRPr lang="en-US"/>
        </a:p>
      </dgm:t>
    </dgm:pt>
    <dgm:pt modelId="{83F79356-2223-4800-AE0E-3AE805C5B825}" type="pres">
      <dgm:prSet presAssocID="{25023B80-ECDC-452C-9D8D-A6788A08BA7A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124522-C77E-4E61-B278-23B18FEB2181}" type="pres">
      <dgm:prSet presAssocID="{25023B80-ECDC-452C-9D8D-A6788A08BA7A}" presName="accent_2" presStyleCnt="0"/>
      <dgm:spPr/>
    </dgm:pt>
    <dgm:pt modelId="{036E613A-A7C5-4847-A6A8-5AB940C1EAA8}" type="pres">
      <dgm:prSet presAssocID="{25023B80-ECDC-452C-9D8D-A6788A08BA7A}" presName="accentRepeatNode" presStyleLbl="solidFgAcc1" presStyleIdx="1" presStyleCnt="4"/>
      <dgm:spPr>
        <a:ln>
          <a:solidFill>
            <a:srgbClr val="7EB6AF"/>
          </a:solidFill>
        </a:ln>
      </dgm:spPr>
      <dgm:t>
        <a:bodyPr/>
        <a:lstStyle/>
        <a:p>
          <a:endParaRPr lang="en-US"/>
        </a:p>
      </dgm:t>
    </dgm:pt>
    <dgm:pt modelId="{745FEE6E-FB25-4A5C-9A2A-0272FD3A08ED}" type="pres">
      <dgm:prSet presAssocID="{1EF0AA45-1C7D-4795-9EF1-F4143B2C939D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ED8E6D-DAF0-4E04-9C90-ADCAF8BC55DD}" type="pres">
      <dgm:prSet presAssocID="{1EF0AA45-1C7D-4795-9EF1-F4143B2C939D}" presName="accent_3" presStyleCnt="0"/>
      <dgm:spPr/>
    </dgm:pt>
    <dgm:pt modelId="{8E70974A-1922-4FF3-839D-2E3F2E8D9BAD}" type="pres">
      <dgm:prSet presAssocID="{1EF0AA45-1C7D-4795-9EF1-F4143B2C939D}" presName="accentRepeatNode" presStyleLbl="solidFgAcc1" presStyleIdx="2" presStyleCnt="4"/>
      <dgm:spPr>
        <a:ln>
          <a:solidFill>
            <a:srgbClr val="7EB6AF"/>
          </a:solidFill>
        </a:ln>
      </dgm:spPr>
      <dgm:t>
        <a:bodyPr/>
        <a:lstStyle/>
        <a:p>
          <a:endParaRPr lang="en-US"/>
        </a:p>
      </dgm:t>
    </dgm:pt>
    <dgm:pt modelId="{12F365EA-5050-447A-99C3-35467B81B913}" type="pres">
      <dgm:prSet presAssocID="{F6417BBF-2774-457C-A332-F535A3196A14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17B313-ABD7-4050-A707-3F9BD2AE946F}" type="pres">
      <dgm:prSet presAssocID="{F6417BBF-2774-457C-A332-F535A3196A14}" presName="accent_4" presStyleCnt="0"/>
      <dgm:spPr/>
    </dgm:pt>
    <dgm:pt modelId="{78D276C5-9040-4360-9EE6-D2928399CC00}" type="pres">
      <dgm:prSet presAssocID="{F6417BBF-2774-457C-A332-F535A3196A14}" presName="accentRepeatNode" presStyleLbl="solidFgAcc1" presStyleIdx="3" presStyleCnt="4"/>
      <dgm:spPr>
        <a:ln>
          <a:solidFill>
            <a:srgbClr val="7EB6AF"/>
          </a:solidFill>
        </a:ln>
      </dgm:spPr>
      <dgm:t>
        <a:bodyPr/>
        <a:lstStyle/>
        <a:p>
          <a:endParaRPr lang="en-US"/>
        </a:p>
      </dgm:t>
    </dgm:pt>
  </dgm:ptLst>
  <dgm:cxnLst>
    <dgm:cxn modelId="{2B9F7F08-F58D-4264-95E1-4CF6A4ED9700}" type="presOf" srcId="{84A891BC-A317-4EE9-ACF3-39AF41ACF2CB}" destId="{318B4804-74AD-4480-893A-8DD1303A0FA1}" srcOrd="0" destOrd="0" presId="urn:microsoft.com/office/officeart/2008/layout/VerticalCurvedList"/>
    <dgm:cxn modelId="{196AE5EF-EEBC-4FB2-9A39-0592F1AE79E5}" type="presOf" srcId="{25023B80-ECDC-452C-9D8D-A6788A08BA7A}" destId="{83F79356-2223-4800-AE0E-3AE805C5B825}" srcOrd="0" destOrd="0" presId="urn:microsoft.com/office/officeart/2008/layout/VerticalCurvedList"/>
    <dgm:cxn modelId="{308A09F7-128E-4AAE-99B2-77AF7E09C394}" srcId="{84A891BC-A317-4EE9-ACF3-39AF41ACF2CB}" destId="{25023B80-ECDC-452C-9D8D-A6788A08BA7A}" srcOrd="1" destOrd="0" parTransId="{028D7611-69BF-4F95-BA0E-252B37F8C87F}" sibTransId="{83A8707E-2E5D-46C9-B48D-EDCA842CCAED}"/>
    <dgm:cxn modelId="{C335E0DA-526C-4C23-9383-380B2A3ED05F}" type="presOf" srcId="{F6417BBF-2774-457C-A332-F535A3196A14}" destId="{12F365EA-5050-447A-99C3-35467B81B913}" srcOrd="0" destOrd="0" presId="urn:microsoft.com/office/officeart/2008/layout/VerticalCurvedList"/>
    <dgm:cxn modelId="{A84224DE-D920-4C17-A4E6-942945C1DB6B}" srcId="{84A891BC-A317-4EE9-ACF3-39AF41ACF2CB}" destId="{E714986C-4DD4-4E93-9D6D-1E4B9012F9D4}" srcOrd="0" destOrd="0" parTransId="{BC76F52C-C66D-4EBE-A5BE-B099605B442D}" sibTransId="{32C0DDAD-D833-47D3-BE90-4738492395A8}"/>
    <dgm:cxn modelId="{18ED9175-E861-4B46-95C5-DE869C8F4098}" type="presOf" srcId="{32C0DDAD-D833-47D3-BE90-4738492395A8}" destId="{D5D47AB1-E4FC-436A-89C2-E13493487273}" srcOrd="0" destOrd="0" presId="urn:microsoft.com/office/officeart/2008/layout/VerticalCurvedList"/>
    <dgm:cxn modelId="{DA281AF6-2175-4855-8590-90A92632040F}" type="presOf" srcId="{E714986C-4DD4-4E93-9D6D-1E4B9012F9D4}" destId="{324DC81A-DEA4-490F-9455-ABCFB14D5F35}" srcOrd="0" destOrd="0" presId="urn:microsoft.com/office/officeart/2008/layout/VerticalCurvedList"/>
    <dgm:cxn modelId="{DF09BD31-2E57-479E-B999-11F9914E5FA2}" type="presOf" srcId="{1EF0AA45-1C7D-4795-9EF1-F4143B2C939D}" destId="{745FEE6E-FB25-4A5C-9A2A-0272FD3A08ED}" srcOrd="0" destOrd="0" presId="urn:microsoft.com/office/officeart/2008/layout/VerticalCurvedList"/>
    <dgm:cxn modelId="{DB01421A-DF28-491D-ABB5-861D66604206}" srcId="{84A891BC-A317-4EE9-ACF3-39AF41ACF2CB}" destId="{F6417BBF-2774-457C-A332-F535A3196A14}" srcOrd="3" destOrd="0" parTransId="{959190D3-D05E-43E3-8BC9-1AFEEE331CF2}" sibTransId="{E1A2E925-95FD-43F1-82E0-9F4D2B69A43C}"/>
    <dgm:cxn modelId="{53B62A91-2341-43DF-8A59-7E997129D8E4}" srcId="{84A891BC-A317-4EE9-ACF3-39AF41ACF2CB}" destId="{1EF0AA45-1C7D-4795-9EF1-F4143B2C939D}" srcOrd="2" destOrd="0" parTransId="{D1BD7367-DD16-4E63-88A9-3EF546AF152C}" sibTransId="{65B2E459-A631-45BB-9B45-D50F585B491C}"/>
    <dgm:cxn modelId="{43302255-545C-4C4A-A91F-7D79CA55464E}" type="presParOf" srcId="{318B4804-74AD-4480-893A-8DD1303A0FA1}" destId="{91615E1F-E0CE-44E5-AFA4-59EC71248511}" srcOrd="0" destOrd="0" presId="urn:microsoft.com/office/officeart/2008/layout/VerticalCurvedList"/>
    <dgm:cxn modelId="{C44A6C81-E51E-42D9-A64A-DF0CCA555779}" type="presParOf" srcId="{91615E1F-E0CE-44E5-AFA4-59EC71248511}" destId="{7F3A11FD-C4CF-4595-909C-7EC923508530}" srcOrd="0" destOrd="0" presId="urn:microsoft.com/office/officeart/2008/layout/VerticalCurvedList"/>
    <dgm:cxn modelId="{5CE5EB8D-EE82-45E4-850A-C8D16C9BFFEE}" type="presParOf" srcId="{7F3A11FD-C4CF-4595-909C-7EC923508530}" destId="{0B99C49F-42F1-4E53-A1F6-9170963AE145}" srcOrd="0" destOrd="0" presId="urn:microsoft.com/office/officeart/2008/layout/VerticalCurvedList"/>
    <dgm:cxn modelId="{AD43464C-9922-4630-B829-920A4FE52A88}" type="presParOf" srcId="{7F3A11FD-C4CF-4595-909C-7EC923508530}" destId="{D5D47AB1-E4FC-436A-89C2-E13493487273}" srcOrd="1" destOrd="0" presId="urn:microsoft.com/office/officeart/2008/layout/VerticalCurvedList"/>
    <dgm:cxn modelId="{E44BCE51-FAB6-45AC-8C11-5B4BB2D1FEB4}" type="presParOf" srcId="{7F3A11FD-C4CF-4595-909C-7EC923508530}" destId="{2DCC695C-B102-4724-B316-8FEFF4BAA0C5}" srcOrd="2" destOrd="0" presId="urn:microsoft.com/office/officeart/2008/layout/VerticalCurvedList"/>
    <dgm:cxn modelId="{42789D1E-1F28-4485-8CCB-7F2B5AA326A0}" type="presParOf" srcId="{7F3A11FD-C4CF-4595-909C-7EC923508530}" destId="{4FC9F9E2-15AC-41AE-AFB2-A621D731AEAD}" srcOrd="3" destOrd="0" presId="urn:microsoft.com/office/officeart/2008/layout/VerticalCurvedList"/>
    <dgm:cxn modelId="{ADCF1A2A-4749-400D-8DC2-2CE786AF93A3}" type="presParOf" srcId="{91615E1F-E0CE-44E5-AFA4-59EC71248511}" destId="{324DC81A-DEA4-490F-9455-ABCFB14D5F35}" srcOrd="1" destOrd="0" presId="urn:microsoft.com/office/officeart/2008/layout/VerticalCurvedList"/>
    <dgm:cxn modelId="{C6D28578-A9F5-4F8C-99B4-3156F57F7538}" type="presParOf" srcId="{91615E1F-E0CE-44E5-AFA4-59EC71248511}" destId="{BCA353E2-BCE5-4AC6-8D57-F35623E81F13}" srcOrd="2" destOrd="0" presId="urn:microsoft.com/office/officeart/2008/layout/VerticalCurvedList"/>
    <dgm:cxn modelId="{C7B9B0CA-DA9D-464B-AE75-8511555241D5}" type="presParOf" srcId="{BCA353E2-BCE5-4AC6-8D57-F35623E81F13}" destId="{86812C6D-F981-4C2A-860C-898F06D4D3A0}" srcOrd="0" destOrd="0" presId="urn:microsoft.com/office/officeart/2008/layout/VerticalCurvedList"/>
    <dgm:cxn modelId="{79389F92-3910-4DC7-AB1C-A76A71C15C46}" type="presParOf" srcId="{91615E1F-E0CE-44E5-AFA4-59EC71248511}" destId="{83F79356-2223-4800-AE0E-3AE805C5B825}" srcOrd="3" destOrd="0" presId="urn:microsoft.com/office/officeart/2008/layout/VerticalCurvedList"/>
    <dgm:cxn modelId="{E804B5B5-332A-41FA-B90E-519B4F88CC99}" type="presParOf" srcId="{91615E1F-E0CE-44E5-AFA4-59EC71248511}" destId="{3E124522-C77E-4E61-B278-23B18FEB2181}" srcOrd="4" destOrd="0" presId="urn:microsoft.com/office/officeart/2008/layout/VerticalCurvedList"/>
    <dgm:cxn modelId="{1CF438B2-8179-4F31-8DCE-ADD91F615B13}" type="presParOf" srcId="{3E124522-C77E-4E61-B278-23B18FEB2181}" destId="{036E613A-A7C5-4847-A6A8-5AB940C1EAA8}" srcOrd="0" destOrd="0" presId="urn:microsoft.com/office/officeart/2008/layout/VerticalCurvedList"/>
    <dgm:cxn modelId="{A2E02AF8-EB36-4D22-88E4-41489F78A555}" type="presParOf" srcId="{91615E1F-E0CE-44E5-AFA4-59EC71248511}" destId="{745FEE6E-FB25-4A5C-9A2A-0272FD3A08ED}" srcOrd="5" destOrd="0" presId="urn:microsoft.com/office/officeart/2008/layout/VerticalCurvedList"/>
    <dgm:cxn modelId="{DF43A365-F495-4D2E-A098-DAD041C85228}" type="presParOf" srcId="{91615E1F-E0CE-44E5-AFA4-59EC71248511}" destId="{35ED8E6D-DAF0-4E04-9C90-ADCAF8BC55DD}" srcOrd="6" destOrd="0" presId="urn:microsoft.com/office/officeart/2008/layout/VerticalCurvedList"/>
    <dgm:cxn modelId="{DC6864E4-00ED-44E1-96C6-A31A4052CBD0}" type="presParOf" srcId="{35ED8E6D-DAF0-4E04-9C90-ADCAF8BC55DD}" destId="{8E70974A-1922-4FF3-839D-2E3F2E8D9BAD}" srcOrd="0" destOrd="0" presId="urn:microsoft.com/office/officeart/2008/layout/VerticalCurvedList"/>
    <dgm:cxn modelId="{08E45344-609F-4A32-AF0B-11EAC9FCD62C}" type="presParOf" srcId="{91615E1F-E0CE-44E5-AFA4-59EC71248511}" destId="{12F365EA-5050-447A-99C3-35467B81B913}" srcOrd="7" destOrd="0" presId="urn:microsoft.com/office/officeart/2008/layout/VerticalCurvedList"/>
    <dgm:cxn modelId="{C8BDCBA4-E19B-473E-A906-0635BE9D8BD3}" type="presParOf" srcId="{91615E1F-E0CE-44E5-AFA4-59EC71248511}" destId="{6317B313-ABD7-4050-A707-3F9BD2AE946F}" srcOrd="8" destOrd="0" presId="urn:microsoft.com/office/officeart/2008/layout/VerticalCurvedList"/>
    <dgm:cxn modelId="{4CD656F1-0648-4E74-82F6-EC20B418FB4E}" type="presParOf" srcId="{6317B313-ABD7-4050-A707-3F9BD2AE946F}" destId="{78D276C5-9040-4360-9EE6-D2928399CC0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726E6DF-7474-4BF2-97E3-99D46FFB4589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076093B-3A01-4840-835A-6D643D9491CE}">
      <dgm:prSet phldrT="[Text]" custT="1"/>
      <dgm:spPr>
        <a:solidFill>
          <a:schemeClr val="bg1">
            <a:lumMod val="95000"/>
          </a:schemeClr>
        </a:solidFill>
        <a:ln w="38100">
          <a:solidFill>
            <a:srgbClr val="7EB6AF"/>
          </a:solidFill>
        </a:ln>
      </dgm:spPr>
      <dgm:t>
        <a:bodyPr/>
        <a:lstStyle/>
        <a:p>
          <a:r>
            <a: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Reduction in National Institutes of Health Stroke Scale (NIHSS) at 24 hours and at discharge</a:t>
          </a:r>
          <a:endParaRPr lang="en-US" sz="2000" dirty="0">
            <a:solidFill>
              <a:schemeClr val="tx1"/>
            </a:solidFill>
          </a:endParaRPr>
        </a:p>
      </dgm:t>
    </dgm:pt>
    <dgm:pt modelId="{D58E041D-BF7A-4485-92D1-14F31B20B64F}" type="parTrans" cxnId="{2725F7DB-CC67-43E6-B189-F34C247803D2}">
      <dgm:prSet/>
      <dgm:spPr/>
      <dgm:t>
        <a:bodyPr/>
        <a:lstStyle/>
        <a:p>
          <a:endParaRPr lang="en-US"/>
        </a:p>
      </dgm:t>
    </dgm:pt>
    <dgm:pt modelId="{29A1D325-DF3A-4198-9FE7-9D743F4FA798}" type="sibTrans" cxnId="{2725F7DB-CC67-43E6-B189-F34C247803D2}">
      <dgm:prSet/>
      <dgm:spPr/>
      <dgm:t>
        <a:bodyPr/>
        <a:lstStyle/>
        <a:p>
          <a:endParaRPr lang="en-US"/>
        </a:p>
      </dgm:t>
    </dgm:pt>
    <dgm:pt modelId="{20F97270-CFF0-49C2-B460-A37419FD5316}">
      <dgm:prSet phldrT="[Text]" custT="1"/>
      <dgm:spPr>
        <a:solidFill>
          <a:schemeClr val="bg1">
            <a:lumMod val="95000"/>
          </a:schemeClr>
        </a:solidFill>
        <a:ln w="38100">
          <a:solidFill>
            <a:srgbClr val="7EB6AF"/>
          </a:solidFill>
        </a:ln>
      </dgm:spPr>
      <dgm:t>
        <a:bodyPr/>
        <a:lstStyle/>
        <a:p>
          <a:r>
            <a: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Discharge disposition</a:t>
          </a:r>
          <a:endParaRPr lang="en-US" sz="2000" dirty="0">
            <a:solidFill>
              <a:schemeClr val="tx1"/>
            </a:solidFill>
          </a:endParaRPr>
        </a:p>
      </dgm:t>
    </dgm:pt>
    <dgm:pt modelId="{B790FC72-B442-4ED2-AC3D-3F6EA9D378C7}" type="parTrans" cxnId="{879C32E9-D286-4743-908B-A4FBA88C307C}">
      <dgm:prSet/>
      <dgm:spPr/>
      <dgm:t>
        <a:bodyPr/>
        <a:lstStyle/>
        <a:p>
          <a:endParaRPr lang="en-US"/>
        </a:p>
      </dgm:t>
    </dgm:pt>
    <dgm:pt modelId="{73D2FD28-9AA5-48EF-A39C-C3A1E4E32D9C}" type="sibTrans" cxnId="{879C32E9-D286-4743-908B-A4FBA88C307C}">
      <dgm:prSet/>
      <dgm:spPr/>
      <dgm:t>
        <a:bodyPr/>
        <a:lstStyle/>
        <a:p>
          <a:endParaRPr lang="en-US"/>
        </a:p>
      </dgm:t>
    </dgm:pt>
    <dgm:pt modelId="{C3C3215F-86D3-40A7-BAC0-531C033335A1}">
      <dgm:prSet phldrT="[Text]" custT="1"/>
      <dgm:spPr>
        <a:solidFill>
          <a:schemeClr val="bg1">
            <a:lumMod val="95000"/>
          </a:schemeClr>
        </a:solidFill>
        <a:ln w="38100">
          <a:solidFill>
            <a:srgbClr val="7EB6AF"/>
          </a:solidFill>
        </a:ln>
      </dgm:spPr>
      <dgm:t>
        <a:bodyPr/>
        <a:lstStyle/>
        <a:p>
          <a:r>
            <a: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Dosing errors</a:t>
          </a:r>
          <a:endParaRPr lang="en-US" sz="2000" baseline="300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7EFB93C-24DE-4264-AA7F-570AEC78692C}" type="parTrans" cxnId="{1DCB54D0-DA7A-4D10-A108-32FEECA395A5}">
      <dgm:prSet/>
      <dgm:spPr/>
      <dgm:t>
        <a:bodyPr/>
        <a:lstStyle/>
        <a:p>
          <a:endParaRPr lang="en-US"/>
        </a:p>
      </dgm:t>
    </dgm:pt>
    <dgm:pt modelId="{25D53FDD-5FCD-42C8-8093-5DA421530BF3}" type="sibTrans" cxnId="{1DCB54D0-DA7A-4D10-A108-32FEECA395A5}">
      <dgm:prSet/>
      <dgm:spPr/>
      <dgm:t>
        <a:bodyPr/>
        <a:lstStyle/>
        <a:p>
          <a:endParaRPr lang="en-US"/>
        </a:p>
      </dgm:t>
    </dgm:pt>
    <dgm:pt modelId="{8CB84F35-343E-449E-BAEC-1F77B7850370}">
      <dgm:prSet phldrT="[Text]" custT="1"/>
      <dgm:spPr>
        <a:solidFill>
          <a:schemeClr val="bg1">
            <a:lumMod val="95000"/>
          </a:schemeClr>
        </a:solidFill>
        <a:ln w="38100">
          <a:solidFill>
            <a:srgbClr val="7EB6AF"/>
          </a:solidFill>
        </a:ln>
      </dgm:spPr>
      <dgm:t>
        <a:bodyPr/>
        <a:lstStyle/>
        <a:p>
          <a:r>
            <a: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Order-to-administration time</a:t>
          </a:r>
          <a:endParaRPr lang="en-US" sz="2000" dirty="0">
            <a:solidFill>
              <a:schemeClr val="tx1"/>
            </a:solidFill>
          </a:endParaRPr>
        </a:p>
      </dgm:t>
    </dgm:pt>
    <dgm:pt modelId="{8E45B12C-9B49-4AEE-886B-464FA1506396}" type="parTrans" cxnId="{47FF061D-A4EB-4B0C-B3E2-7EAF9654070F}">
      <dgm:prSet/>
      <dgm:spPr/>
      <dgm:t>
        <a:bodyPr/>
        <a:lstStyle/>
        <a:p>
          <a:endParaRPr lang="en-US"/>
        </a:p>
      </dgm:t>
    </dgm:pt>
    <dgm:pt modelId="{FB748342-8A11-40EA-9031-E2DC3C08E293}" type="sibTrans" cxnId="{47FF061D-A4EB-4B0C-B3E2-7EAF9654070F}">
      <dgm:prSet/>
      <dgm:spPr/>
      <dgm:t>
        <a:bodyPr/>
        <a:lstStyle/>
        <a:p>
          <a:endParaRPr lang="en-US"/>
        </a:p>
      </dgm:t>
    </dgm:pt>
    <dgm:pt modelId="{D995BDF1-B04A-4790-A2EA-F318879B3D02}" type="pres">
      <dgm:prSet presAssocID="{C726E6DF-7474-4BF2-97E3-99D46FFB458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A6B26B6-3EF9-44B3-B489-95F90CD27518}" type="pres">
      <dgm:prSet presAssocID="{C076093B-3A01-4840-835A-6D643D9491CE}" presName="node" presStyleLbl="node1" presStyleIdx="0" presStyleCnt="4" custLinFactNeighborX="-11684" custLinFactNeighborY="-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FA2927-8D51-4FAB-B3CD-F5ACA4ADA00E}" type="pres">
      <dgm:prSet presAssocID="{29A1D325-DF3A-4198-9FE7-9D743F4FA798}" presName="sibTrans" presStyleCnt="0"/>
      <dgm:spPr/>
    </dgm:pt>
    <dgm:pt modelId="{5E0356C4-6F16-4358-A178-83ADEE6B25AF}" type="pres">
      <dgm:prSet presAssocID="{20F97270-CFF0-49C2-B460-A37419FD5316}" presName="node" presStyleLbl="node1" presStyleIdx="1" presStyleCnt="4" custLinFactNeighborX="6291" custLinFactNeighborY="-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8139D0-D5FF-435A-A8D1-9C239A324871}" type="pres">
      <dgm:prSet presAssocID="{73D2FD28-9AA5-48EF-A39C-C3A1E4E32D9C}" presName="sibTrans" presStyleCnt="0"/>
      <dgm:spPr/>
    </dgm:pt>
    <dgm:pt modelId="{07B61E88-CFC6-4A64-9AD8-B04028BFE333}" type="pres">
      <dgm:prSet presAssocID="{C3C3215F-86D3-40A7-BAC0-531C033335A1}" presName="node" presStyleLbl="node1" presStyleIdx="2" presStyleCnt="4" custLinFactNeighborX="-11384" custLinFactNeighborY="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00B412-F11B-412F-8938-5289091EC3D3}" type="pres">
      <dgm:prSet presAssocID="{25D53FDD-5FCD-42C8-8093-5DA421530BF3}" presName="sibTrans" presStyleCnt="0"/>
      <dgm:spPr/>
    </dgm:pt>
    <dgm:pt modelId="{065AFC35-12D5-43D3-973C-FD55D64F4CE4}" type="pres">
      <dgm:prSet presAssocID="{8CB84F35-343E-449E-BAEC-1F77B7850370}" presName="node" presStyleLbl="node1" presStyleIdx="3" presStyleCnt="4" custLinFactNeighborX="6591" custLinFactNeighborY="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79C32E9-D286-4743-908B-A4FBA88C307C}" srcId="{C726E6DF-7474-4BF2-97E3-99D46FFB4589}" destId="{20F97270-CFF0-49C2-B460-A37419FD5316}" srcOrd="1" destOrd="0" parTransId="{B790FC72-B442-4ED2-AC3D-3F6EA9D378C7}" sibTransId="{73D2FD28-9AA5-48EF-A39C-C3A1E4E32D9C}"/>
    <dgm:cxn modelId="{A6ECA261-D6D3-4DE6-88FD-82A5E80197BA}" type="presOf" srcId="{8CB84F35-343E-449E-BAEC-1F77B7850370}" destId="{065AFC35-12D5-43D3-973C-FD55D64F4CE4}" srcOrd="0" destOrd="0" presId="urn:microsoft.com/office/officeart/2005/8/layout/default"/>
    <dgm:cxn modelId="{AFFF0538-F7B0-435C-A8F0-49776E8C76CB}" type="presOf" srcId="{C3C3215F-86D3-40A7-BAC0-531C033335A1}" destId="{07B61E88-CFC6-4A64-9AD8-B04028BFE333}" srcOrd="0" destOrd="0" presId="urn:microsoft.com/office/officeart/2005/8/layout/default"/>
    <dgm:cxn modelId="{D87B0997-5085-45C3-A2EA-5EE8AEC6C3DF}" type="presOf" srcId="{C076093B-3A01-4840-835A-6D643D9491CE}" destId="{4A6B26B6-3EF9-44B3-B489-95F90CD27518}" srcOrd="0" destOrd="0" presId="urn:microsoft.com/office/officeart/2005/8/layout/default"/>
    <dgm:cxn modelId="{1DCB54D0-DA7A-4D10-A108-32FEECA395A5}" srcId="{C726E6DF-7474-4BF2-97E3-99D46FFB4589}" destId="{C3C3215F-86D3-40A7-BAC0-531C033335A1}" srcOrd="2" destOrd="0" parTransId="{97EFB93C-24DE-4264-AA7F-570AEC78692C}" sibTransId="{25D53FDD-5FCD-42C8-8093-5DA421530BF3}"/>
    <dgm:cxn modelId="{2725F7DB-CC67-43E6-B189-F34C247803D2}" srcId="{C726E6DF-7474-4BF2-97E3-99D46FFB4589}" destId="{C076093B-3A01-4840-835A-6D643D9491CE}" srcOrd="0" destOrd="0" parTransId="{D58E041D-BF7A-4485-92D1-14F31B20B64F}" sibTransId="{29A1D325-DF3A-4198-9FE7-9D743F4FA798}"/>
    <dgm:cxn modelId="{47FF061D-A4EB-4B0C-B3E2-7EAF9654070F}" srcId="{C726E6DF-7474-4BF2-97E3-99D46FFB4589}" destId="{8CB84F35-343E-449E-BAEC-1F77B7850370}" srcOrd="3" destOrd="0" parTransId="{8E45B12C-9B49-4AEE-886B-464FA1506396}" sibTransId="{FB748342-8A11-40EA-9031-E2DC3C08E293}"/>
    <dgm:cxn modelId="{BB896E8C-E591-4BF1-AB11-AFF6BEC529C6}" type="presOf" srcId="{C726E6DF-7474-4BF2-97E3-99D46FFB4589}" destId="{D995BDF1-B04A-4790-A2EA-F318879B3D02}" srcOrd="0" destOrd="0" presId="urn:microsoft.com/office/officeart/2005/8/layout/default"/>
    <dgm:cxn modelId="{F3D24598-1F47-4F31-95B5-878598664EB1}" type="presOf" srcId="{20F97270-CFF0-49C2-B460-A37419FD5316}" destId="{5E0356C4-6F16-4358-A178-83ADEE6B25AF}" srcOrd="0" destOrd="0" presId="urn:microsoft.com/office/officeart/2005/8/layout/default"/>
    <dgm:cxn modelId="{F5774EA3-3827-4EA0-8FA2-C7333EB66B8F}" type="presParOf" srcId="{D995BDF1-B04A-4790-A2EA-F318879B3D02}" destId="{4A6B26B6-3EF9-44B3-B489-95F90CD27518}" srcOrd="0" destOrd="0" presId="urn:microsoft.com/office/officeart/2005/8/layout/default"/>
    <dgm:cxn modelId="{EE4C2C11-76A5-4A92-B7C7-3DE0713DAC89}" type="presParOf" srcId="{D995BDF1-B04A-4790-A2EA-F318879B3D02}" destId="{60FA2927-8D51-4FAB-B3CD-F5ACA4ADA00E}" srcOrd="1" destOrd="0" presId="urn:microsoft.com/office/officeart/2005/8/layout/default"/>
    <dgm:cxn modelId="{310297FE-0050-4369-B0E5-29D655B30489}" type="presParOf" srcId="{D995BDF1-B04A-4790-A2EA-F318879B3D02}" destId="{5E0356C4-6F16-4358-A178-83ADEE6B25AF}" srcOrd="2" destOrd="0" presId="urn:microsoft.com/office/officeart/2005/8/layout/default"/>
    <dgm:cxn modelId="{A33F7AF9-59AA-4396-9A32-E6D207C28058}" type="presParOf" srcId="{D995BDF1-B04A-4790-A2EA-F318879B3D02}" destId="{B68139D0-D5FF-435A-A8D1-9C239A324871}" srcOrd="3" destOrd="0" presId="urn:microsoft.com/office/officeart/2005/8/layout/default"/>
    <dgm:cxn modelId="{65B4E3EC-3200-4596-806D-1AD8E40D403B}" type="presParOf" srcId="{D995BDF1-B04A-4790-A2EA-F318879B3D02}" destId="{07B61E88-CFC6-4A64-9AD8-B04028BFE333}" srcOrd="4" destOrd="0" presId="urn:microsoft.com/office/officeart/2005/8/layout/default"/>
    <dgm:cxn modelId="{4A51DA0D-DA1B-40EE-9418-215B8EABF862}" type="presParOf" srcId="{D995BDF1-B04A-4790-A2EA-F318879B3D02}" destId="{8600B412-F11B-412F-8938-5289091EC3D3}" srcOrd="5" destOrd="0" presId="urn:microsoft.com/office/officeart/2005/8/layout/default"/>
    <dgm:cxn modelId="{A8DFBDA3-0608-4936-AD1D-072774F35F6B}" type="presParOf" srcId="{D995BDF1-B04A-4790-A2EA-F318879B3D02}" destId="{065AFC35-12D5-43D3-973C-FD55D64F4CE4}" srcOrd="6" destOrd="0" presId="urn:microsoft.com/office/officeart/2005/8/layout/defaul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201EF9-492F-F442-8C0B-551F42A60945}">
      <dsp:nvSpPr>
        <dsp:cNvPr id="0" name=""/>
        <dsp:cNvSpPr/>
      </dsp:nvSpPr>
      <dsp:spPr>
        <a:xfrm>
          <a:off x="0" y="327023"/>
          <a:ext cx="8058150" cy="325798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6A5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5402" tIns="853948" rIns="625402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en-US" sz="2400" kern="1200" dirty="0">
              <a:latin typeface="Calibri" panose="020F0502020204030204" pitchFamily="34" charset="0"/>
              <a:cs typeface="Calibri" panose="020F0502020204030204" pitchFamily="34" charset="0"/>
            </a:rPr>
            <a:t>Ease of administration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en-US" sz="2400" kern="1200" dirty="0">
              <a:latin typeface="Calibri" panose="020F0502020204030204" pitchFamily="34" charset="0"/>
              <a:cs typeface="Calibri" panose="020F0502020204030204" pitchFamily="34" charset="0"/>
            </a:rPr>
            <a:t>Higher fibrin selectivity and effects on fibrinogen breakdown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en-US" sz="2400" kern="1200" dirty="0">
              <a:latin typeface="Calibri" panose="020F0502020204030204" pitchFamily="34" charset="0"/>
              <a:cs typeface="Calibri" panose="020F0502020204030204" pitchFamily="34" charset="0"/>
            </a:rPr>
            <a:t>Reduced binding to plasminogen activator inhibitor-1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en-US" sz="2400" kern="1200" dirty="0">
              <a:latin typeface="Calibri" panose="020F0502020204030204" pitchFamily="34" charset="0"/>
              <a:cs typeface="Calibri" panose="020F0502020204030204" pitchFamily="34" charset="0"/>
            </a:rPr>
            <a:t>Longer plasma half-life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••"/>
          </a:pPr>
          <a:endParaRPr lang="en-US" sz="2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327023"/>
        <a:ext cx="8058150" cy="3257985"/>
      </dsp:txXfrm>
    </dsp:sp>
    <dsp:sp modelId="{E1B96E57-8A29-634B-B2AA-E6A62A7A2D64}">
      <dsp:nvSpPr>
        <dsp:cNvPr id="0" name=""/>
        <dsp:cNvSpPr/>
      </dsp:nvSpPr>
      <dsp:spPr>
        <a:xfrm>
          <a:off x="426670" y="61636"/>
          <a:ext cx="5640705" cy="639615"/>
        </a:xfrm>
        <a:prstGeom prst="roundRect">
          <a:avLst/>
        </a:prstGeom>
        <a:solidFill>
          <a:srgbClr val="006A5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205" tIns="0" rIns="213205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8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Advantages of </a:t>
          </a:r>
          <a:r>
            <a:rPr lang="en-US" sz="2800" kern="12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Tenecteplase</a:t>
          </a:r>
          <a:endParaRPr lang="en-US" sz="2800" kern="1200" dirty="0">
            <a:solidFill>
              <a:schemeClr val="bg1"/>
            </a:solidFill>
          </a:endParaRPr>
        </a:p>
      </dsp:txBody>
      <dsp:txXfrm>
        <a:off x="457893" y="92859"/>
        <a:ext cx="5578259" cy="5771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53D8FA-470D-4533-8096-37666743C3E3}">
      <dsp:nvSpPr>
        <dsp:cNvPr id="0" name=""/>
        <dsp:cNvSpPr/>
      </dsp:nvSpPr>
      <dsp:spPr>
        <a:xfrm>
          <a:off x="2484" y="10519"/>
          <a:ext cx="2422624" cy="777600"/>
        </a:xfrm>
        <a:prstGeom prst="rect">
          <a:avLst/>
        </a:prstGeom>
        <a:solidFill>
          <a:srgbClr val="7EB6AF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Comprehensive Stroke Center </a:t>
          </a:r>
        </a:p>
      </dsp:txBody>
      <dsp:txXfrm>
        <a:off x="2484" y="10519"/>
        <a:ext cx="2422624" cy="777600"/>
      </dsp:txXfrm>
    </dsp:sp>
    <dsp:sp modelId="{6067D9AF-066F-474F-ACEA-025E7CA8E1E8}">
      <dsp:nvSpPr>
        <dsp:cNvPr id="0" name=""/>
        <dsp:cNvSpPr/>
      </dsp:nvSpPr>
      <dsp:spPr>
        <a:xfrm>
          <a:off x="2484" y="788119"/>
          <a:ext cx="2422624" cy="1630529"/>
        </a:xfrm>
        <a:prstGeom prst="rect">
          <a:avLst/>
        </a:prstGeom>
        <a:solidFill>
          <a:schemeClr val="bg1">
            <a:lumMod val="95000"/>
            <a:alpha val="90000"/>
          </a:schemeClr>
        </a:solidFill>
        <a:ln w="25400" cap="flat" cmpd="sng" algn="ctr">
          <a:solidFill>
            <a:schemeClr val="bg1">
              <a:lumMod val="9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>
              <a:latin typeface="Calibri" panose="020F0502020204030204" pitchFamily="34" charset="0"/>
              <a:cs typeface="Calibri" panose="020F0502020204030204" pitchFamily="34" charset="0"/>
            </a:rPr>
            <a:t>Neurosurgery and endovascular procedures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>
              <a:latin typeface="Calibri" panose="020F0502020204030204" pitchFamily="34" charset="0"/>
              <a:cs typeface="Calibri" panose="020F0502020204030204" pitchFamily="34" charset="0"/>
            </a:rPr>
            <a:t>Advanced imaging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>
              <a:latin typeface="Calibri" panose="020F0502020204030204" pitchFamily="34" charset="0"/>
              <a:cs typeface="Calibri" panose="020F0502020204030204" pitchFamily="34" charset="0"/>
            </a:rPr>
            <a:t>Intensive care unit capabilities</a:t>
          </a:r>
        </a:p>
      </dsp:txBody>
      <dsp:txXfrm>
        <a:off x="2484" y="788119"/>
        <a:ext cx="2422624" cy="1630529"/>
      </dsp:txXfrm>
    </dsp:sp>
    <dsp:sp modelId="{43B2D913-A57E-47C7-B0C6-6626A8433391}">
      <dsp:nvSpPr>
        <dsp:cNvPr id="0" name=""/>
        <dsp:cNvSpPr/>
      </dsp:nvSpPr>
      <dsp:spPr>
        <a:xfrm>
          <a:off x="2764276" y="10519"/>
          <a:ext cx="2422624" cy="777600"/>
        </a:xfrm>
        <a:prstGeom prst="rect">
          <a:avLst/>
        </a:prstGeom>
        <a:solidFill>
          <a:srgbClr val="7EB6AF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Primary Stroke Center</a:t>
          </a:r>
        </a:p>
      </dsp:txBody>
      <dsp:txXfrm>
        <a:off x="2764276" y="10519"/>
        <a:ext cx="2422624" cy="777600"/>
      </dsp:txXfrm>
    </dsp:sp>
    <dsp:sp modelId="{E9E713F3-DAB8-4E9C-B894-05DBF8E9E391}">
      <dsp:nvSpPr>
        <dsp:cNvPr id="0" name=""/>
        <dsp:cNvSpPr/>
      </dsp:nvSpPr>
      <dsp:spPr>
        <a:xfrm>
          <a:off x="2764276" y="788119"/>
          <a:ext cx="2422624" cy="1630529"/>
        </a:xfrm>
        <a:prstGeom prst="rect">
          <a:avLst/>
        </a:prstGeom>
        <a:solidFill>
          <a:schemeClr val="bg1">
            <a:lumMod val="95000"/>
            <a:alpha val="90000"/>
          </a:schemeClr>
        </a:solidFill>
        <a:ln w="25400" cap="flat" cmpd="sng" algn="ctr">
          <a:solidFill>
            <a:schemeClr val="bg1">
              <a:lumMod val="9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>
              <a:latin typeface="Calibri" panose="020F0502020204030204" pitchFamily="34" charset="0"/>
              <a:cs typeface="Calibri" panose="020F0502020204030204" pitchFamily="34" charset="0"/>
            </a:rPr>
            <a:t>Equipped to provide emergent care and extensive evaluation</a:t>
          </a:r>
        </a:p>
      </dsp:txBody>
      <dsp:txXfrm>
        <a:off x="2764276" y="788119"/>
        <a:ext cx="2422624" cy="1630529"/>
      </dsp:txXfrm>
    </dsp:sp>
    <dsp:sp modelId="{4D33FC10-116D-4451-A258-2D87E0238106}">
      <dsp:nvSpPr>
        <dsp:cNvPr id="0" name=""/>
        <dsp:cNvSpPr/>
      </dsp:nvSpPr>
      <dsp:spPr>
        <a:xfrm>
          <a:off x="5526068" y="10519"/>
          <a:ext cx="2422624" cy="777600"/>
        </a:xfrm>
        <a:prstGeom prst="rect">
          <a:avLst/>
        </a:prstGeom>
        <a:solidFill>
          <a:srgbClr val="7EB6AF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Other</a:t>
          </a:r>
        </a:p>
      </dsp:txBody>
      <dsp:txXfrm>
        <a:off x="5526068" y="10519"/>
        <a:ext cx="2422624" cy="777600"/>
      </dsp:txXfrm>
    </dsp:sp>
    <dsp:sp modelId="{129FDA5D-0F08-4184-9DC2-85B4DCC158AC}">
      <dsp:nvSpPr>
        <dsp:cNvPr id="0" name=""/>
        <dsp:cNvSpPr/>
      </dsp:nvSpPr>
      <dsp:spPr>
        <a:xfrm>
          <a:off x="5526068" y="788119"/>
          <a:ext cx="2422624" cy="1630529"/>
        </a:xfrm>
        <a:prstGeom prst="rect">
          <a:avLst/>
        </a:prstGeom>
        <a:solidFill>
          <a:schemeClr val="bg1">
            <a:lumMod val="95000"/>
            <a:alpha val="90000"/>
          </a:schemeClr>
        </a:solidFill>
        <a:ln w="25400" cap="flat" cmpd="sng" algn="ctr">
          <a:solidFill>
            <a:schemeClr val="bg1">
              <a:lumMod val="9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>
              <a:latin typeface="Calibri" panose="020F0502020204030204" pitchFamily="34" charset="0"/>
              <a:cs typeface="Calibri" panose="020F0502020204030204" pitchFamily="34" charset="0"/>
            </a:rPr>
            <a:t>Does not meet criteria for qualification as a comprehensive or primary stroke center</a:t>
          </a:r>
        </a:p>
      </dsp:txBody>
      <dsp:txXfrm>
        <a:off x="5526068" y="788119"/>
        <a:ext cx="2422624" cy="16305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D47AB1-E4FC-436A-89C2-E13493487273}">
      <dsp:nvSpPr>
        <dsp:cNvPr id="0" name=""/>
        <dsp:cNvSpPr/>
      </dsp:nvSpPr>
      <dsp:spPr>
        <a:xfrm>
          <a:off x="-4989366" y="-764463"/>
          <a:ext cx="5942084" cy="5942084"/>
        </a:xfrm>
        <a:prstGeom prst="blockArc">
          <a:avLst>
            <a:gd name="adj1" fmla="val 18900000"/>
            <a:gd name="adj2" fmla="val 2700000"/>
            <a:gd name="adj3" fmla="val 364"/>
          </a:avLst>
        </a:prstGeom>
        <a:noFill/>
        <a:ln w="25400" cap="flat" cmpd="sng" algn="ctr">
          <a:solidFill>
            <a:srgbClr val="7EB6AF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4DC81A-DEA4-490F-9455-ABCFB14D5F35}">
      <dsp:nvSpPr>
        <dsp:cNvPr id="0" name=""/>
        <dsp:cNvSpPr/>
      </dsp:nvSpPr>
      <dsp:spPr>
        <a:xfrm>
          <a:off x="498887" y="339283"/>
          <a:ext cx="7074068" cy="678920"/>
        </a:xfrm>
        <a:prstGeom prst="rect">
          <a:avLst/>
        </a:prstGeom>
        <a:solidFill>
          <a:schemeClr val="bg1">
            <a:lumMod val="95000"/>
          </a:schemeClr>
        </a:solidFill>
        <a:ln w="571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8893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Rate of symptomatic intracranial hemorrhagic complications</a:t>
          </a:r>
          <a:endParaRPr lang="en-US" sz="2000" kern="1200" baseline="30000" dirty="0">
            <a:solidFill>
              <a:schemeClr val="tx1"/>
            </a:solidFill>
          </a:endParaRPr>
        </a:p>
      </dsp:txBody>
      <dsp:txXfrm>
        <a:off x="498887" y="339283"/>
        <a:ext cx="7074068" cy="678920"/>
      </dsp:txXfrm>
    </dsp:sp>
    <dsp:sp modelId="{86812C6D-F981-4C2A-860C-898F06D4D3A0}">
      <dsp:nvSpPr>
        <dsp:cNvPr id="0" name=""/>
        <dsp:cNvSpPr/>
      </dsp:nvSpPr>
      <dsp:spPr>
        <a:xfrm>
          <a:off x="74562" y="254418"/>
          <a:ext cx="848650" cy="8486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7EB6A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F79356-2223-4800-AE0E-3AE805C5B825}">
      <dsp:nvSpPr>
        <dsp:cNvPr id="0" name=""/>
        <dsp:cNvSpPr/>
      </dsp:nvSpPr>
      <dsp:spPr>
        <a:xfrm>
          <a:off x="888127" y="1357840"/>
          <a:ext cx="6684828" cy="678920"/>
        </a:xfrm>
        <a:prstGeom prst="rect">
          <a:avLst/>
        </a:prstGeom>
        <a:solidFill>
          <a:schemeClr val="bg1">
            <a:lumMod val="95000"/>
          </a:schemeClr>
        </a:solidFill>
        <a:ln w="571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8893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Rate of extracranial hemorrhage</a:t>
          </a:r>
          <a:endParaRPr lang="en-US" sz="2000" kern="1200" baseline="300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888127" y="1357840"/>
        <a:ext cx="6684828" cy="678920"/>
      </dsp:txXfrm>
    </dsp:sp>
    <dsp:sp modelId="{036E613A-A7C5-4847-A6A8-5AB940C1EAA8}">
      <dsp:nvSpPr>
        <dsp:cNvPr id="0" name=""/>
        <dsp:cNvSpPr/>
      </dsp:nvSpPr>
      <dsp:spPr>
        <a:xfrm>
          <a:off x="463802" y="1272975"/>
          <a:ext cx="848650" cy="8486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7EB6A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5FEE6E-FB25-4A5C-9A2A-0272FD3A08ED}">
      <dsp:nvSpPr>
        <dsp:cNvPr id="0" name=""/>
        <dsp:cNvSpPr/>
      </dsp:nvSpPr>
      <dsp:spPr>
        <a:xfrm>
          <a:off x="888127" y="2376397"/>
          <a:ext cx="6684828" cy="678920"/>
        </a:xfrm>
        <a:prstGeom prst="rect">
          <a:avLst/>
        </a:prstGeom>
        <a:solidFill>
          <a:schemeClr val="bg1">
            <a:lumMod val="95000"/>
          </a:schemeClr>
        </a:solidFill>
        <a:ln w="571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8893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Door-to-needle time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888127" y="2376397"/>
        <a:ext cx="6684828" cy="678920"/>
      </dsp:txXfrm>
    </dsp:sp>
    <dsp:sp modelId="{8E70974A-1922-4FF3-839D-2E3F2E8D9BAD}">
      <dsp:nvSpPr>
        <dsp:cNvPr id="0" name=""/>
        <dsp:cNvSpPr/>
      </dsp:nvSpPr>
      <dsp:spPr>
        <a:xfrm>
          <a:off x="463802" y="2291532"/>
          <a:ext cx="848650" cy="8486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7EB6A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F365EA-5050-447A-99C3-35467B81B913}">
      <dsp:nvSpPr>
        <dsp:cNvPr id="0" name=""/>
        <dsp:cNvSpPr/>
      </dsp:nvSpPr>
      <dsp:spPr>
        <a:xfrm>
          <a:off x="498887" y="3394954"/>
          <a:ext cx="7074068" cy="678920"/>
        </a:xfrm>
        <a:prstGeom prst="rect">
          <a:avLst/>
        </a:prstGeom>
        <a:solidFill>
          <a:schemeClr val="bg1">
            <a:lumMod val="95000"/>
          </a:schemeClr>
        </a:solidFill>
        <a:ln w="571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8893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Door-to-puncture time</a:t>
          </a:r>
        </a:p>
      </dsp:txBody>
      <dsp:txXfrm>
        <a:off x="498887" y="3394954"/>
        <a:ext cx="7074068" cy="678920"/>
      </dsp:txXfrm>
    </dsp:sp>
    <dsp:sp modelId="{78D276C5-9040-4360-9EE6-D2928399CC00}">
      <dsp:nvSpPr>
        <dsp:cNvPr id="0" name=""/>
        <dsp:cNvSpPr/>
      </dsp:nvSpPr>
      <dsp:spPr>
        <a:xfrm>
          <a:off x="74562" y="3310089"/>
          <a:ext cx="848650" cy="8486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7EB6A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6B26B6-3EF9-44B3-B489-95F90CD27518}">
      <dsp:nvSpPr>
        <dsp:cNvPr id="0" name=""/>
        <dsp:cNvSpPr/>
      </dsp:nvSpPr>
      <dsp:spPr>
        <a:xfrm>
          <a:off x="215397" y="303"/>
          <a:ext cx="3082609" cy="1849565"/>
        </a:xfrm>
        <a:prstGeom prst="rect">
          <a:avLst/>
        </a:prstGeom>
        <a:solidFill>
          <a:schemeClr val="bg1">
            <a:lumMod val="95000"/>
          </a:schemeClr>
        </a:solidFill>
        <a:ln w="38100" cap="flat" cmpd="sng" algn="ctr">
          <a:solidFill>
            <a:srgbClr val="7EB6A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Reduction in National Institutes of Health Stroke Scale (NIHSS) at 24 hours and at discharge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215397" y="303"/>
        <a:ext cx="3082609" cy="1849565"/>
      </dsp:txXfrm>
    </dsp:sp>
    <dsp:sp modelId="{5E0356C4-6F16-4358-A178-83ADEE6B25AF}">
      <dsp:nvSpPr>
        <dsp:cNvPr id="0" name=""/>
        <dsp:cNvSpPr/>
      </dsp:nvSpPr>
      <dsp:spPr>
        <a:xfrm>
          <a:off x="4160366" y="303"/>
          <a:ext cx="3082609" cy="1849565"/>
        </a:xfrm>
        <a:prstGeom prst="rect">
          <a:avLst/>
        </a:prstGeom>
        <a:solidFill>
          <a:schemeClr val="bg1">
            <a:lumMod val="95000"/>
          </a:schemeClr>
        </a:solidFill>
        <a:ln w="38100" cap="flat" cmpd="sng" algn="ctr">
          <a:solidFill>
            <a:srgbClr val="7EB6A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Discharge disposition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4160366" y="303"/>
        <a:ext cx="3082609" cy="1849565"/>
      </dsp:txXfrm>
    </dsp:sp>
    <dsp:sp modelId="{07B61E88-CFC6-4A64-9AD8-B04028BFE333}">
      <dsp:nvSpPr>
        <dsp:cNvPr id="0" name=""/>
        <dsp:cNvSpPr/>
      </dsp:nvSpPr>
      <dsp:spPr>
        <a:xfrm>
          <a:off x="224645" y="2159424"/>
          <a:ext cx="3082609" cy="1849565"/>
        </a:xfrm>
        <a:prstGeom prst="rect">
          <a:avLst/>
        </a:prstGeom>
        <a:solidFill>
          <a:schemeClr val="bg1">
            <a:lumMod val="95000"/>
          </a:schemeClr>
        </a:solidFill>
        <a:ln w="38100" cap="flat" cmpd="sng" algn="ctr">
          <a:solidFill>
            <a:srgbClr val="7EB6A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Dosing errors</a:t>
          </a:r>
          <a:endParaRPr lang="en-US" sz="2000" kern="1200" baseline="300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24645" y="2159424"/>
        <a:ext cx="3082609" cy="1849565"/>
      </dsp:txXfrm>
    </dsp:sp>
    <dsp:sp modelId="{065AFC35-12D5-43D3-973C-FD55D64F4CE4}">
      <dsp:nvSpPr>
        <dsp:cNvPr id="0" name=""/>
        <dsp:cNvSpPr/>
      </dsp:nvSpPr>
      <dsp:spPr>
        <a:xfrm>
          <a:off x="4169614" y="2159424"/>
          <a:ext cx="3082609" cy="1849565"/>
        </a:xfrm>
        <a:prstGeom prst="rect">
          <a:avLst/>
        </a:prstGeom>
        <a:solidFill>
          <a:schemeClr val="bg1">
            <a:lumMod val="95000"/>
          </a:schemeClr>
        </a:solidFill>
        <a:ln w="38100" cap="flat" cmpd="sng" algn="ctr">
          <a:solidFill>
            <a:srgbClr val="7EB6A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Order-to-administration time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4169614" y="2159424"/>
        <a:ext cx="3082609" cy="18495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70FD4F-B4F2-F74B-87D6-1616F2DA501C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6AF913-AA18-AB4E-8E64-DB74D3A5C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4745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F6FC83-D67F-441A-AD5D-B7BC88ADF9B9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BEC8BC-46FF-4034-B6F7-1FB3E1E792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988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561E5E-71CA-4B8B-B872-DD3C07E95B9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31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561E5E-71CA-4B8B-B872-DD3C07E95B9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0545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Data</a:t>
            </a:r>
            <a:r>
              <a:rPr lang="en-US" baseline="0" dirty="0" smtClean="0"/>
              <a:t> dates back to 2005 but questions regarding dose in AIS</a:t>
            </a:r>
            <a:r>
              <a:rPr lang="en-US" dirty="0" smtClean="0"/>
              <a:t>, not until recent years</a:t>
            </a:r>
            <a:r>
              <a:rPr lang="en-US" baseline="0" dirty="0" smtClean="0"/>
              <a:t> </a:t>
            </a:r>
            <a:r>
              <a:rPr lang="en-US" baseline="0" dirty="0" smtClean="0">
                <a:sym typeface="Wingdings" panose="05000000000000000000" pitchFamily="2" charset="2"/>
              </a:rPr>
              <a:t> more data available, added to stroke guidelines. 3 most impactful trial listed here which support dose, LVO and time window of 4.5 hours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EC8BC-46FF-4034-B6F7-1FB3E1E792C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5390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EC8BC-46FF-4034-B6F7-1FB3E1E792C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916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EC8BC-46FF-4034-B6F7-1FB3E1E792C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0607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EC8BC-46FF-4034-B6F7-1FB3E1E792C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210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9A222-B54D-F741-BC73-D4E0AB581BF4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-2" y="2209801"/>
            <a:ext cx="9144002" cy="464819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4F4B1-FAEE-1540-9CC1-32FFB86E070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78"/>
            <a:ext cx="9143996" cy="22151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6000" y="1324427"/>
            <a:ext cx="879930" cy="8799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85597"/>
            <a:ext cx="7772400" cy="1470025"/>
          </a:xfrm>
        </p:spPr>
        <p:txBody>
          <a:bodyPr/>
          <a:lstStyle>
            <a:lvl1pPr algn="l">
              <a:defRPr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66225" y="1318983"/>
            <a:ext cx="885373" cy="885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734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orizontal Bar - Photo/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8" y="2239"/>
            <a:ext cx="9118544" cy="1240122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9A222-B54D-F741-BC73-D4E0AB581BF4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4F4B1-FAEE-1540-9CC1-32FFB86E070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06489"/>
            <a:ext cx="6453739" cy="903262"/>
          </a:xfrm>
        </p:spPr>
        <p:txBody>
          <a:bodyPr/>
          <a:lstStyle>
            <a:lvl1pPr algn="l">
              <a:defRPr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548664"/>
            <a:ext cx="3112513" cy="45774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3724586" y="1548664"/>
            <a:ext cx="4962214" cy="457749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Bar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" y="4068"/>
            <a:ext cx="1242108" cy="68498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5488" y="274638"/>
            <a:ext cx="7241312" cy="1143000"/>
          </a:xfrm>
        </p:spPr>
        <p:txBody>
          <a:bodyPr/>
          <a:lstStyle>
            <a:lvl1pPr algn="l">
              <a:defRPr b="1">
                <a:solidFill>
                  <a:srgbClr val="006A51"/>
                </a:solidFill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9A222-B54D-F741-BC73-D4E0AB581BF4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4F4B1-FAEE-1540-9CC1-32FFB86E070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445488" y="1466068"/>
            <a:ext cx="7241312" cy="466009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Bar - Photo/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" y="4068"/>
            <a:ext cx="1242108" cy="6849864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9A222-B54D-F741-BC73-D4E0AB581BF4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4F4B1-FAEE-1540-9CC1-32FFB86E070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1240503" y="1530350"/>
            <a:ext cx="3112513" cy="45958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4511986" y="1530350"/>
            <a:ext cx="4174814" cy="45958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445488" y="247150"/>
            <a:ext cx="7241312" cy="1143000"/>
          </a:xfrm>
        </p:spPr>
        <p:txBody>
          <a:bodyPr/>
          <a:lstStyle>
            <a:lvl1pPr algn="l">
              <a:defRPr b="1">
                <a:solidFill>
                  <a:srgbClr val="006A51"/>
                </a:solidFill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8" y="2239"/>
            <a:ext cx="9118544" cy="12401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1600"/>
            <a:ext cx="6521116" cy="1143000"/>
          </a:xfrm>
        </p:spPr>
        <p:txBody>
          <a:bodyPr/>
          <a:lstStyle>
            <a:lvl1pPr algn="l">
              <a:defRPr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9A222-B54D-F741-BC73-D4E0AB581BF4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4F4B1-FAEE-1540-9CC1-32FFB86E07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8" y="2239"/>
            <a:ext cx="9118544" cy="12401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1600"/>
            <a:ext cx="6463364" cy="1143000"/>
          </a:xfrm>
        </p:spPr>
        <p:txBody>
          <a:bodyPr/>
          <a:lstStyle>
            <a:lvl1pPr algn="l">
              <a:defRPr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9A222-B54D-F741-BC73-D4E0AB581BF4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4F4B1-FAEE-1540-9CC1-32FFB86E07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1"/>
            <a:ext cx="9144000" cy="221284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9A222-B54D-F741-BC73-D4E0AB581BF4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-2" y="2209801"/>
            <a:ext cx="9144002" cy="464819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4F4B1-FAEE-1540-9CC1-32FFB86E070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6000" y="1324427"/>
            <a:ext cx="879930" cy="8799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85597"/>
            <a:ext cx="6280484" cy="1470025"/>
          </a:xfrm>
        </p:spPr>
        <p:txBody>
          <a:bodyPr/>
          <a:lstStyle>
            <a:lvl1pPr algn="l">
              <a:defRPr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66225" y="1318983"/>
            <a:ext cx="885373" cy="88537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435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489"/>
            <a:ext cx="6530741" cy="903262"/>
          </a:xfrm>
        </p:spPr>
        <p:txBody>
          <a:bodyPr/>
          <a:lstStyle>
            <a:lvl1pPr algn="l">
              <a:defRPr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6068"/>
            <a:ext cx="8229600" cy="466009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9A222-B54D-F741-BC73-D4E0AB581BF4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4F4B1-FAEE-1540-9CC1-32FFB86E07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orizontal Bar - Photo/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8" y="2239"/>
            <a:ext cx="9118544" cy="1240121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9A222-B54D-F741-BC73-D4E0AB581BF4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4F4B1-FAEE-1540-9CC1-32FFB86E070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06489"/>
            <a:ext cx="6463364" cy="903262"/>
          </a:xfrm>
        </p:spPr>
        <p:txBody>
          <a:bodyPr/>
          <a:lstStyle>
            <a:lvl1pPr algn="l">
              <a:defRPr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548664"/>
            <a:ext cx="3112513" cy="45774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3724586" y="1548664"/>
            <a:ext cx="4962214" cy="457749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Bar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" y="4070"/>
            <a:ext cx="1242108" cy="68498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5488" y="274638"/>
            <a:ext cx="7241312" cy="1143000"/>
          </a:xfrm>
        </p:spPr>
        <p:txBody>
          <a:bodyPr/>
          <a:lstStyle>
            <a:lvl1pPr algn="l">
              <a:defRPr b="1">
                <a:solidFill>
                  <a:srgbClr val="006A51"/>
                </a:solidFill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9A222-B54D-F741-BC73-D4E0AB581BF4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4F4B1-FAEE-1540-9CC1-32FFB86E070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445488" y="1466068"/>
            <a:ext cx="7241312" cy="466009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Bar - Photo/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" y="4070"/>
            <a:ext cx="1242108" cy="684986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9A222-B54D-F741-BC73-D4E0AB581BF4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4F4B1-FAEE-1540-9CC1-32FFB86E070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1240503" y="1530350"/>
            <a:ext cx="3112513" cy="45958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4511986" y="1530350"/>
            <a:ext cx="4174814" cy="45958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445488" y="247150"/>
            <a:ext cx="7241312" cy="1143000"/>
          </a:xfrm>
        </p:spPr>
        <p:txBody>
          <a:bodyPr/>
          <a:lstStyle>
            <a:lvl1pPr algn="l">
              <a:defRPr b="1">
                <a:solidFill>
                  <a:srgbClr val="006A51"/>
                </a:solidFill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9"/>
            <a:ext cx="9144000" cy="12401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489"/>
            <a:ext cx="6665495" cy="903262"/>
          </a:xfrm>
        </p:spPr>
        <p:txBody>
          <a:bodyPr/>
          <a:lstStyle>
            <a:lvl1pPr algn="l">
              <a:defRPr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6068"/>
            <a:ext cx="8229600" cy="466009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9A222-B54D-F741-BC73-D4E0AB581BF4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4F4B1-FAEE-1540-9CC1-32FFB86E0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4047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435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1600"/>
            <a:ext cx="6395987" cy="1143000"/>
          </a:xfrm>
        </p:spPr>
        <p:txBody>
          <a:bodyPr/>
          <a:lstStyle>
            <a:lvl1pPr algn="l">
              <a:defRPr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9A222-B54D-F741-BC73-D4E0AB581BF4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4F4B1-FAEE-1540-9CC1-32FFB86E07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435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1600"/>
            <a:ext cx="5905099" cy="1143000"/>
          </a:xfrm>
        </p:spPr>
        <p:txBody>
          <a:bodyPr/>
          <a:lstStyle>
            <a:lvl1pPr algn="l">
              <a:defRPr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9A222-B54D-F741-BC73-D4E0AB581BF4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4F4B1-FAEE-1540-9CC1-32FFB86E07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1"/>
            <a:ext cx="9144000" cy="221284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9A222-B54D-F741-BC73-D4E0AB581BF4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-2" y="2209801"/>
            <a:ext cx="9144002" cy="464819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4F4B1-FAEE-1540-9CC1-32FFB86E070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6000" y="1324427"/>
            <a:ext cx="879930" cy="8799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85597"/>
            <a:ext cx="6290109" cy="1470025"/>
          </a:xfrm>
        </p:spPr>
        <p:txBody>
          <a:bodyPr/>
          <a:lstStyle>
            <a:lvl1pPr algn="l">
              <a:defRPr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66225" y="1318983"/>
            <a:ext cx="885373" cy="88537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435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489"/>
            <a:ext cx="6424863" cy="903262"/>
          </a:xfrm>
        </p:spPr>
        <p:txBody>
          <a:bodyPr/>
          <a:lstStyle>
            <a:lvl1pPr algn="l">
              <a:defRPr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6068"/>
            <a:ext cx="8229600" cy="466009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9A222-B54D-F741-BC73-D4E0AB581BF4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4F4B1-FAEE-1540-9CC1-32FFB86E07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Horizontal Bar - Photo/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43584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9A222-B54D-F741-BC73-D4E0AB581BF4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4F4B1-FAEE-1540-9CC1-32FFB86E070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06489"/>
            <a:ext cx="6434488" cy="903262"/>
          </a:xfrm>
        </p:spPr>
        <p:txBody>
          <a:bodyPr/>
          <a:lstStyle>
            <a:lvl1pPr algn="l">
              <a:defRPr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548664"/>
            <a:ext cx="3112513" cy="45774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3724586" y="1548664"/>
            <a:ext cx="4962214" cy="457749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Bar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" y="4070"/>
            <a:ext cx="1242107" cy="68498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5488" y="274638"/>
            <a:ext cx="7241312" cy="1143000"/>
          </a:xfrm>
        </p:spPr>
        <p:txBody>
          <a:bodyPr/>
          <a:lstStyle>
            <a:lvl1pPr algn="l">
              <a:defRPr b="1">
                <a:solidFill>
                  <a:srgbClr val="006A51"/>
                </a:solidFill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9A222-B54D-F741-BC73-D4E0AB581BF4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4F4B1-FAEE-1540-9CC1-32FFB86E070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445488" y="1466068"/>
            <a:ext cx="7241312" cy="466009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Bar - Photo/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" y="4070"/>
            <a:ext cx="1242107" cy="684986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9A222-B54D-F741-BC73-D4E0AB581BF4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4F4B1-FAEE-1540-9CC1-32FFB86E070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1240503" y="1530350"/>
            <a:ext cx="3112513" cy="45958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4511986" y="1530350"/>
            <a:ext cx="4174814" cy="45958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445488" y="247150"/>
            <a:ext cx="7241312" cy="1143000"/>
          </a:xfrm>
        </p:spPr>
        <p:txBody>
          <a:bodyPr/>
          <a:lstStyle>
            <a:lvl1pPr algn="l">
              <a:defRPr b="1">
                <a:solidFill>
                  <a:srgbClr val="006A51"/>
                </a:solidFill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"/>
            <a:ext cx="9144000" cy="12435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1600"/>
            <a:ext cx="6482615" cy="1143000"/>
          </a:xfrm>
        </p:spPr>
        <p:txBody>
          <a:bodyPr/>
          <a:lstStyle>
            <a:lvl1pPr algn="l">
              <a:defRPr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9A222-B54D-F741-BC73-D4E0AB581BF4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4F4B1-FAEE-1540-9CC1-32FFB86E07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435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1600"/>
            <a:ext cx="6501865" cy="1143000"/>
          </a:xfrm>
        </p:spPr>
        <p:txBody>
          <a:bodyPr/>
          <a:lstStyle>
            <a:lvl1pPr algn="l">
              <a:defRPr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9A222-B54D-F741-BC73-D4E0AB581BF4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4F4B1-FAEE-1540-9CC1-32FFB86E07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Bar - Photo/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9"/>
            <a:ext cx="9144000" cy="1240122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9A222-B54D-F741-BC73-D4E0AB581BF4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4F4B1-FAEE-1540-9CC1-32FFB86E070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06489"/>
            <a:ext cx="6588493" cy="903262"/>
          </a:xfrm>
        </p:spPr>
        <p:txBody>
          <a:bodyPr/>
          <a:lstStyle>
            <a:lvl1pPr algn="l">
              <a:defRPr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548664"/>
            <a:ext cx="3112513" cy="45774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3724586" y="1548664"/>
            <a:ext cx="4962214" cy="457749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90896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Bar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68"/>
            <a:ext cx="1244600" cy="68498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5488" y="274638"/>
            <a:ext cx="7241312" cy="1143000"/>
          </a:xfrm>
        </p:spPr>
        <p:txBody>
          <a:bodyPr/>
          <a:lstStyle>
            <a:lvl1pPr algn="l">
              <a:defRPr b="1">
                <a:solidFill>
                  <a:srgbClr val="006A51"/>
                </a:solidFill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9A222-B54D-F741-BC73-D4E0AB581BF4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4F4B1-FAEE-1540-9CC1-32FFB86E070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445488" y="1466068"/>
            <a:ext cx="7241312" cy="466009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7396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Bar - Photo/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68"/>
            <a:ext cx="1244600" cy="6849864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9A222-B54D-F741-BC73-D4E0AB581BF4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4F4B1-FAEE-1540-9CC1-32FFB86E070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1240503" y="1530350"/>
            <a:ext cx="3112513" cy="45958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4511986" y="1530350"/>
            <a:ext cx="4174814" cy="45958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445488" y="247150"/>
            <a:ext cx="7241312" cy="1143000"/>
          </a:xfrm>
        </p:spPr>
        <p:txBody>
          <a:bodyPr/>
          <a:lstStyle>
            <a:lvl1pPr algn="l">
              <a:defRPr b="1">
                <a:solidFill>
                  <a:srgbClr val="006A51"/>
                </a:solidFill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4007014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9"/>
            <a:ext cx="9144000" cy="12401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1600"/>
            <a:ext cx="6607743" cy="1143000"/>
          </a:xfrm>
        </p:spPr>
        <p:txBody>
          <a:bodyPr/>
          <a:lstStyle>
            <a:lvl1pPr algn="l">
              <a:defRPr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9A222-B54D-F741-BC73-D4E0AB581BF4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4F4B1-FAEE-1540-9CC1-32FFB86E0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951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9"/>
            <a:ext cx="9144000" cy="12401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1600"/>
            <a:ext cx="6588493" cy="1143000"/>
          </a:xfrm>
        </p:spPr>
        <p:txBody>
          <a:bodyPr/>
          <a:lstStyle>
            <a:lvl1pPr algn="l">
              <a:defRPr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9A222-B54D-F741-BC73-D4E0AB581BF4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4F4B1-FAEE-1540-9CC1-32FFB86E0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695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1"/>
            <a:ext cx="9144000" cy="221284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9A222-B54D-F741-BC73-D4E0AB581BF4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-2" y="2209801"/>
            <a:ext cx="9144002" cy="464819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4F4B1-FAEE-1540-9CC1-32FFB86E070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6000" y="1324427"/>
            <a:ext cx="879930" cy="8799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85597"/>
            <a:ext cx="6521116" cy="1470025"/>
          </a:xfrm>
        </p:spPr>
        <p:txBody>
          <a:bodyPr/>
          <a:lstStyle>
            <a:lvl1pPr algn="l">
              <a:defRPr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66225" y="1318983"/>
            <a:ext cx="885373" cy="88537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435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489"/>
            <a:ext cx="6626994" cy="903262"/>
          </a:xfrm>
        </p:spPr>
        <p:txBody>
          <a:bodyPr/>
          <a:lstStyle>
            <a:lvl1pPr algn="l">
              <a:defRPr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6068"/>
            <a:ext cx="8229600" cy="466009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9A222-B54D-F741-BC73-D4E0AB581BF4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4F4B1-FAEE-1540-9CC1-32FFB86E07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99A222-B54D-F741-BC73-D4E0AB581BF4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4F4B1-FAEE-1540-9CC1-32FFB86E0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083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5" r:id="rId4"/>
    <p:sldLayoutId id="2147483656" r:id="rId5"/>
    <p:sldLayoutId id="2147483652" r:id="rId6"/>
    <p:sldLayoutId id="2147483654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0" r:id="rId20"/>
    <p:sldLayoutId id="2147483671" r:id="rId21"/>
    <p:sldLayoutId id="2147483672" r:id="rId22"/>
    <p:sldLayoutId id="2147483673" r:id="rId23"/>
    <p:sldLayoutId id="2147483674" r:id="rId24"/>
    <p:sldLayoutId id="2147483675" r:id="rId25"/>
    <p:sldLayoutId id="2147483676" r:id="rId26"/>
    <p:sldLayoutId id="2147483677" r:id="rId27"/>
    <p:sldLayoutId id="2147483678" r:id="rId2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30823" y="2721151"/>
            <a:ext cx="77548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32155" algn="ctr"/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Implementation of a Conversion From Intravenous Alteplase to Tenecteplase for Treatment of Acute Ischemic Stroke</a:t>
            </a:r>
            <a:endParaRPr lang="en-US" sz="3200" b="1" dirty="0">
              <a:cs typeface="Calibri"/>
            </a:endParaRPr>
          </a:p>
        </p:txBody>
      </p:sp>
      <p:sp>
        <p:nvSpPr>
          <p:cNvPr id="6" name="object 5"/>
          <p:cNvSpPr txBox="1"/>
          <p:nvPr/>
        </p:nvSpPr>
        <p:spPr>
          <a:xfrm>
            <a:off x="1573823" y="4817891"/>
            <a:ext cx="6013939" cy="1231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Lourdes R. Menendez, Pharm.D.</a:t>
            </a:r>
          </a:p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PGY-1 Pharmacy Resident</a:t>
            </a:r>
          </a:p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Baptist Hospital of Miami</a:t>
            </a:r>
          </a:p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Lourdes.MenendezAlvarado@baptisthealth.net</a:t>
            </a:r>
          </a:p>
        </p:txBody>
      </p:sp>
    </p:spTree>
    <p:extLst>
      <p:ext uri="{BB962C8B-B14F-4D97-AF65-F5344CB8AC3E}">
        <p14:creationId xmlns:p14="http://schemas.microsoft.com/office/powerpoint/2010/main" val="94402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Methodology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Multi-center retrospective chart review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IRB reviewed </a:t>
            </a:r>
          </a:p>
          <a:p>
            <a:pPr marL="457200" lvl="1" indent="0">
              <a:buNone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Inclusion criteria: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≥ 18 years old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Presented to a BHSF hospital from March 2021 to September 2021 and received </a:t>
            </a:r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alteplase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for acute ischemic stroke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Presented to a BHSF hospital from September 2021 to March 2022 and received </a:t>
            </a:r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tenecteplase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for acute ischemic stroke</a:t>
            </a:r>
          </a:p>
          <a:p>
            <a:pPr lvl="1">
              <a:buChar char="•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Exclusion criteria: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Signing out against medical advice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Transfer to a hospital outside of BHSF prior to discharge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222632" y="6503303"/>
            <a:ext cx="36233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9696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Lourdes Menendez, </a:t>
            </a:r>
            <a:r>
              <a:rPr lang="en-US" sz="1100" dirty="0" err="1">
                <a:solidFill>
                  <a:srgbClr val="9696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Pharm.D</a:t>
            </a:r>
            <a:r>
              <a:rPr lang="en-US" sz="1100" dirty="0">
                <a:solidFill>
                  <a:srgbClr val="9696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| Baptist Hospital of Miami</a:t>
            </a:r>
          </a:p>
        </p:txBody>
      </p:sp>
    </p:spTree>
    <p:extLst>
      <p:ext uri="{BB962C8B-B14F-4D97-AF65-F5344CB8AC3E}">
        <p14:creationId xmlns:p14="http://schemas.microsoft.com/office/powerpoint/2010/main" val="217719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Primary Outcomes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22632" y="6503303"/>
            <a:ext cx="36233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9696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Lourdes Menendez, </a:t>
            </a:r>
            <a:r>
              <a:rPr lang="en-US" sz="1100" dirty="0" err="1">
                <a:solidFill>
                  <a:srgbClr val="9696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Pharm.D</a:t>
            </a:r>
            <a:r>
              <a:rPr lang="en-US" sz="1100" dirty="0">
                <a:solidFill>
                  <a:srgbClr val="9696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| Baptist Hospital of Miami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264135220"/>
              </p:ext>
            </p:extLst>
          </p:nvPr>
        </p:nvGraphicFramePr>
        <p:xfrm>
          <a:off x="725434" y="1679032"/>
          <a:ext cx="7633657" cy="44131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1907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Secondary Outcomes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581810567"/>
              </p:ext>
            </p:extLst>
          </p:nvPr>
        </p:nvGraphicFramePr>
        <p:xfrm>
          <a:off x="835891" y="1885007"/>
          <a:ext cx="7624618" cy="40092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222632" y="6503303"/>
            <a:ext cx="36233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9696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Lourdes Menendez, </a:t>
            </a:r>
            <a:r>
              <a:rPr lang="en-US" sz="1100" dirty="0" err="1">
                <a:solidFill>
                  <a:srgbClr val="9696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Pharm.D</a:t>
            </a:r>
            <a:r>
              <a:rPr lang="en-US" sz="1100" dirty="0">
                <a:solidFill>
                  <a:srgbClr val="9696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| Baptist Hospital of Miami</a:t>
            </a:r>
          </a:p>
        </p:txBody>
      </p:sp>
    </p:spTree>
    <p:extLst>
      <p:ext uri="{BB962C8B-B14F-4D97-AF65-F5344CB8AC3E}">
        <p14:creationId xmlns:p14="http://schemas.microsoft.com/office/powerpoint/2010/main" val="66241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Results – Baseline Characteristics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2355981"/>
              </p:ext>
            </p:extLst>
          </p:nvPr>
        </p:nvGraphicFramePr>
        <p:xfrm>
          <a:off x="149468" y="1537189"/>
          <a:ext cx="8836269" cy="4661385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4976447">
                  <a:extLst>
                    <a:ext uri="{9D8B030D-6E8A-4147-A177-3AD203B41FA5}">
                      <a16:colId xmlns:a16="http://schemas.microsoft.com/office/drawing/2014/main" val="3280399816"/>
                    </a:ext>
                  </a:extLst>
                </a:gridCol>
                <a:gridCol w="1820008">
                  <a:extLst>
                    <a:ext uri="{9D8B030D-6E8A-4147-A177-3AD203B41FA5}">
                      <a16:colId xmlns:a16="http://schemas.microsoft.com/office/drawing/2014/main" val="1028731073"/>
                    </a:ext>
                  </a:extLst>
                </a:gridCol>
                <a:gridCol w="2039814">
                  <a:extLst>
                    <a:ext uri="{9D8B030D-6E8A-4147-A177-3AD203B41FA5}">
                      <a16:colId xmlns:a16="http://schemas.microsoft.com/office/drawing/2014/main" val="3610834890"/>
                    </a:ext>
                  </a:extLst>
                </a:gridCol>
              </a:tblGrid>
              <a:tr h="460582">
                <a:tc>
                  <a:txBody>
                    <a:bodyPr/>
                    <a:lstStyle/>
                    <a:p>
                      <a:pPr algn="l"/>
                      <a:r>
                        <a:rPr lang="en-US" sz="15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Baseline Characteristics</a:t>
                      </a:r>
                    </a:p>
                  </a:txBody>
                  <a:tcPr>
                    <a:solidFill>
                      <a:srgbClr val="006A5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Alteplase (N = 105)</a:t>
                      </a:r>
                    </a:p>
                  </a:txBody>
                  <a:tcPr>
                    <a:solidFill>
                      <a:srgbClr val="006A5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Tenecteplase</a:t>
                      </a:r>
                      <a:r>
                        <a:rPr lang="en-US" sz="155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(N = 109)</a:t>
                      </a:r>
                      <a:endParaRPr lang="en-US" sz="155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006A5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3206084"/>
                  </a:ext>
                </a:extLst>
              </a:tr>
              <a:tr h="460582">
                <a:tc>
                  <a:txBody>
                    <a:bodyPr/>
                    <a:lstStyle/>
                    <a:p>
                      <a:pPr algn="l"/>
                      <a:r>
                        <a:rPr lang="en-US" sz="15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Mean</a:t>
                      </a:r>
                      <a:r>
                        <a:rPr lang="en-US" sz="155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</a:t>
                      </a:r>
                      <a:r>
                        <a:rPr lang="en-US" sz="15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 –</a:t>
                      </a:r>
                      <a:r>
                        <a:rPr lang="en-US" sz="155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5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years (SD)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69 (16)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66 (15)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10986933"/>
                  </a:ext>
                </a:extLst>
              </a:tr>
              <a:tr h="460582">
                <a:tc>
                  <a:txBody>
                    <a:bodyPr/>
                    <a:lstStyle/>
                    <a:p>
                      <a:pPr algn="l"/>
                      <a:r>
                        <a:rPr lang="en-US" sz="15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Male sex – no. (%)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45 (43)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55 (50)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84592860"/>
                  </a:ext>
                </a:extLst>
              </a:tr>
              <a:tr h="460582">
                <a:tc>
                  <a:txBody>
                    <a:bodyPr/>
                    <a:lstStyle/>
                    <a:p>
                      <a:pPr algn="l"/>
                      <a:r>
                        <a:rPr lang="en-US" sz="15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Mean weight –</a:t>
                      </a:r>
                      <a:r>
                        <a:rPr lang="en-US" sz="155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5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kg (SD)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81.3 (20)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80.9 (21)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93578168"/>
                  </a:ext>
                </a:extLst>
              </a:tr>
              <a:tr h="460582">
                <a:tc>
                  <a:txBody>
                    <a:bodyPr/>
                    <a:lstStyle/>
                    <a:p>
                      <a:pPr algn="l"/>
                      <a:r>
                        <a:rPr lang="en-US" sz="15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COVID-19</a:t>
                      </a:r>
                      <a:r>
                        <a:rPr lang="en-US" sz="155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positive, no. (%)</a:t>
                      </a:r>
                      <a:endParaRPr lang="en-US" sz="155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(2)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 (6)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63784227"/>
                  </a:ext>
                </a:extLst>
              </a:tr>
              <a:tr h="460582">
                <a:tc>
                  <a:txBody>
                    <a:bodyPr/>
                    <a:lstStyle/>
                    <a:p>
                      <a:pPr algn="l"/>
                      <a:r>
                        <a:rPr lang="en-US" sz="15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Mean systolic</a:t>
                      </a:r>
                      <a:r>
                        <a:rPr lang="en-US" sz="155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blood pressure at presentation – no. (SD)</a:t>
                      </a:r>
                      <a:endParaRPr lang="en-US" sz="155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148 (27)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152 (30)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3584880"/>
                  </a:ext>
                </a:extLst>
              </a:tr>
              <a:tr h="46058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Mean diastolic</a:t>
                      </a:r>
                      <a:r>
                        <a:rPr lang="en-US" sz="155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blood pressure at presentation – no. (SD)</a:t>
                      </a:r>
                      <a:endParaRPr lang="en-US" sz="155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80 (16)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87 (15)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0834852"/>
                  </a:ext>
                </a:extLst>
              </a:tr>
              <a:tr h="460582">
                <a:tc>
                  <a:txBody>
                    <a:bodyPr/>
                    <a:lstStyle/>
                    <a:p>
                      <a:pPr algn="l"/>
                      <a:r>
                        <a:rPr lang="en-US" sz="15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Median</a:t>
                      </a:r>
                      <a:r>
                        <a:rPr lang="en-US" sz="155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5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NIHSS on arrival – no. (IQR)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 (5-16)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 (4-15)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47810001"/>
                  </a:ext>
                </a:extLst>
              </a:tr>
              <a:tr h="460582">
                <a:tc>
                  <a:txBody>
                    <a:bodyPr/>
                    <a:lstStyle/>
                    <a:p>
                      <a:pPr algn="l"/>
                      <a:r>
                        <a:rPr lang="en-US" sz="15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Median NIHSS at 24 hours – no. (IQR)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r>
                        <a:rPr lang="en-US" sz="155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(0-7)</a:t>
                      </a:r>
                      <a:endParaRPr lang="en-US" sz="155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155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(0-9)</a:t>
                      </a:r>
                      <a:endParaRPr lang="en-US" sz="155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69815107"/>
                  </a:ext>
                </a:extLst>
              </a:tr>
              <a:tr h="516147">
                <a:tc>
                  <a:txBody>
                    <a:bodyPr/>
                    <a:lstStyle/>
                    <a:p>
                      <a:pPr algn="l"/>
                      <a:r>
                        <a:rPr lang="en-US" sz="15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Mean time from last known well</a:t>
                      </a:r>
                      <a:r>
                        <a:rPr lang="en-US" sz="155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to presentation – min </a:t>
                      </a:r>
                      <a:r>
                        <a:rPr lang="en-US" sz="15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(SD)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88 (90)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85 (93)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49909408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222632" y="6503303"/>
            <a:ext cx="36233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9696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Lourdes Menendez, </a:t>
            </a:r>
            <a:r>
              <a:rPr lang="en-US" sz="1100" dirty="0" err="1">
                <a:solidFill>
                  <a:srgbClr val="9696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Pharm.D</a:t>
            </a:r>
            <a:r>
              <a:rPr lang="en-US" sz="1100" dirty="0">
                <a:solidFill>
                  <a:srgbClr val="9696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| Baptist Hospital of Miami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9468" y="6204362"/>
            <a:ext cx="47214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Abbreviations: SD - Standard deviation, IQR - Interquartile range</a:t>
            </a:r>
          </a:p>
        </p:txBody>
      </p:sp>
    </p:spTree>
    <p:extLst>
      <p:ext uri="{BB962C8B-B14F-4D97-AF65-F5344CB8AC3E}">
        <p14:creationId xmlns:p14="http://schemas.microsoft.com/office/powerpoint/2010/main" val="236768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Primary Outcomes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222632" y="6503303"/>
            <a:ext cx="36233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9696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Lourdes Menendez, </a:t>
            </a:r>
            <a:r>
              <a:rPr lang="en-US" sz="1100" dirty="0" err="1">
                <a:solidFill>
                  <a:srgbClr val="9696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Pharm.D</a:t>
            </a:r>
            <a:r>
              <a:rPr lang="en-US" sz="1100" dirty="0">
                <a:solidFill>
                  <a:srgbClr val="9696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| Baptist Hospital of Miami</a:t>
            </a:r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2185753520"/>
              </p:ext>
            </p:extLst>
          </p:nvPr>
        </p:nvGraphicFramePr>
        <p:xfrm>
          <a:off x="-1" y="2006945"/>
          <a:ext cx="4747491" cy="35081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Chart 15"/>
          <p:cNvGraphicFramePr/>
          <p:nvPr>
            <p:extLst>
              <p:ext uri="{D42A27DB-BD31-4B8C-83A1-F6EECF244321}">
                <p14:modId xmlns:p14="http://schemas.microsoft.com/office/powerpoint/2010/main" val="3566713018"/>
              </p:ext>
            </p:extLst>
          </p:nvPr>
        </p:nvGraphicFramePr>
        <p:xfrm>
          <a:off x="4747490" y="2001850"/>
          <a:ext cx="4396509" cy="3508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0124" y="5365850"/>
            <a:ext cx="3794732" cy="2343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1496291"/>
            <a:ext cx="8124092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Rate of Symptomatic Intracranial Hemorrhagic </a:t>
            </a: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Complications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4058858" y="4833812"/>
            <a:ext cx="1026284" cy="33855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16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= 0.8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E31D496A-E797-A856-1C43-621CED90CB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864789"/>
            <a:ext cx="8229600" cy="372379"/>
          </a:xfrm>
        </p:spPr>
        <p:txBody>
          <a:bodyPr>
            <a:normAutofit/>
          </a:bodyPr>
          <a:lstStyle/>
          <a:p>
            <a:pPr lvl="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No </a:t>
            </a:r>
            <a:r>
              <a:rPr lang="en-US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extracranial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hemorrhage complications with either drug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04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Primary Outcomes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6943408"/>
              </p:ext>
            </p:extLst>
          </p:nvPr>
        </p:nvGraphicFramePr>
        <p:xfrm>
          <a:off x="220371" y="2100584"/>
          <a:ext cx="8690272" cy="2026966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3668128">
                  <a:extLst>
                    <a:ext uri="{9D8B030D-6E8A-4147-A177-3AD203B41FA5}">
                      <a16:colId xmlns:a16="http://schemas.microsoft.com/office/drawing/2014/main" val="4229681915"/>
                    </a:ext>
                  </a:extLst>
                </a:gridCol>
                <a:gridCol w="2154116">
                  <a:extLst>
                    <a:ext uri="{9D8B030D-6E8A-4147-A177-3AD203B41FA5}">
                      <a16:colId xmlns:a16="http://schemas.microsoft.com/office/drawing/2014/main" val="4266690805"/>
                    </a:ext>
                  </a:extLst>
                </a:gridCol>
                <a:gridCol w="2031023">
                  <a:extLst>
                    <a:ext uri="{9D8B030D-6E8A-4147-A177-3AD203B41FA5}">
                      <a16:colId xmlns:a16="http://schemas.microsoft.com/office/drawing/2014/main" val="1859933055"/>
                    </a:ext>
                  </a:extLst>
                </a:gridCol>
                <a:gridCol w="837005">
                  <a:extLst>
                    <a:ext uri="{9D8B030D-6E8A-4147-A177-3AD203B41FA5}">
                      <a16:colId xmlns:a16="http://schemas.microsoft.com/office/drawing/2014/main" val="3166933751"/>
                    </a:ext>
                  </a:extLst>
                </a:gridCol>
              </a:tblGrid>
              <a:tr h="450437">
                <a:tc>
                  <a:txBody>
                    <a:bodyPr/>
                    <a:lstStyle/>
                    <a:p>
                      <a:pPr algn="l"/>
                      <a:endParaRPr lang="en-US" sz="16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A5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Alteplase (N=105)</a:t>
                      </a:r>
                      <a:endParaRPr lang="en-US" sz="16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A5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Tenecteplase</a:t>
                      </a:r>
                      <a:r>
                        <a:rPr lang="en-US" sz="16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(N=109)</a:t>
                      </a:r>
                      <a:endParaRPr lang="en-US" sz="16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A5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-value</a:t>
                      </a:r>
                      <a:endParaRPr lang="en-US" sz="16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A5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6290277"/>
                  </a:ext>
                </a:extLst>
              </a:tr>
              <a:tr h="45043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Median door-to-needle</a:t>
                      </a:r>
                      <a:r>
                        <a:rPr lang="en-US" sz="16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time – min (IQR)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990376817"/>
                  </a:ext>
                </a:extLst>
              </a:tr>
              <a:tr h="1126092">
                <a:tc>
                  <a:txBody>
                    <a:bodyPr/>
                    <a:lstStyle/>
                    <a:p>
                      <a:pPr marL="45720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Comprehensive</a:t>
                      </a:r>
                      <a:r>
                        <a:rPr lang="en-US" sz="16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stroke center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45720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Primary stroke center</a:t>
                      </a:r>
                    </a:p>
                    <a:p>
                      <a:pPr marL="45720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Other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26 (18-38)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 (10-36)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41 (37-68)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 (19-36)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37 (27-48)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 (3-42)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0.22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0.03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0.03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032554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222632" y="6503303"/>
            <a:ext cx="36233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9696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Lourdes Menendez, </a:t>
            </a:r>
            <a:r>
              <a:rPr lang="en-US" sz="1100" dirty="0" err="1">
                <a:solidFill>
                  <a:srgbClr val="9696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Pharm.D</a:t>
            </a:r>
            <a:r>
              <a:rPr lang="en-US" sz="1100" dirty="0">
                <a:solidFill>
                  <a:srgbClr val="9696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| Baptist Hospital of Miami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9ACA1C6-C3F7-EDE8-C73C-0240EC05B3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3094185"/>
              </p:ext>
            </p:extLst>
          </p:nvPr>
        </p:nvGraphicFramePr>
        <p:xfrm>
          <a:off x="220371" y="4755928"/>
          <a:ext cx="8690272" cy="900874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3826390">
                  <a:extLst>
                    <a:ext uri="{9D8B030D-6E8A-4147-A177-3AD203B41FA5}">
                      <a16:colId xmlns:a16="http://schemas.microsoft.com/office/drawing/2014/main" val="726461884"/>
                    </a:ext>
                  </a:extLst>
                </a:gridCol>
                <a:gridCol w="2013438">
                  <a:extLst>
                    <a:ext uri="{9D8B030D-6E8A-4147-A177-3AD203B41FA5}">
                      <a16:colId xmlns:a16="http://schemas.microsoft.com/office/drawing/2014/main" val="2114097250"/>
                    </a:ext>
                  </a:extLst>
                </a:gridCol>
                <a:gridCol w="2031023">
                  <a:extLst>
                    <a:ext uri="{9D8B030D-6E8A-4147-A177-3AD203B41FA5}">
                      <a16:colId xmlns:a16="http://schemas.microsoft.com/office/drawing/2014/main" val="1773188791"/>
                    </a:ext>
                  </a:extLst>
                </a:gridCol>
                <a:gridCol w="819421">
                  <a:extLst>
                    <a:ext uri="{9D8B030D-6E8A-4147-A177-3AD203B41FA5}">
                      <a16:colId xmlns:a16="http://schemas.microsoft.com/office/drawing/2014/main" val="1458380633"/>
                    </a:ext>
                  </a:extLst>
                </a:gridCol>
              </a:tblGrid>
              <a:tr h="45043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Comprehensive Stroke Center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A5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Alteplase</a:t>
                      </a:r>
                      <a:r>
                        <a:rPr lang="en-US" sz="1600" b="1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(N=16)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A5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Tenecteplase (N=17)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A5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1" i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</a:t>
                      </a: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-value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A5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2059802"/>
                  </a:ext>
                </a:extLst>
              </a:tr>
              <a:tr h="45043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Median door-to-puncture time – min </a:t>
                      </a:r>
                      <a:r>
                        <a:rPr lang="en-US" sz="16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(IQR)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71 (58-77)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83 (60-105)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0.38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85944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723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Secondary Outcomes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9772234"/>
              </p:ext>
            </p:extLst>
          </p:nvPr>
        </p:nvGraphicFramePr>
        <p:xfrm>
          <a:off x="149469" y="1600201"/>
          <a:ext cx="8818687" cy="4607167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4308231">
                  <a:extLst>
                    <a:ext uri="{9D8B030D-6E8A-4147-A177-3AD203B41FA5}">
                      <a16:colId xmlns:a16="http://schemas.microsoft.com/office/drawing/2014/main" val="3548326363"/>
                    </a:ext>
                  </a:extLst>
                </a:gridCol>
                <a:gridCol w="2068359">
                  <a:extLst>
                    <a:ext uri="{9D8B030D-6E8A-4147-A177-3AD203B41FA5}">
                      <a16:colId xmlns:a16="http://schemas.microsoft.com/office/drawing/2014/main" val="932063397"/>
                    </a:ext>
                  </a:extLst>
                </a:gridCol>
                <a:gridCol w="129718">
                  <a:extLst>
                    <a:ext uri="{9D8B030D-6E8A-4147-A177-3AD203B41FA5}">
                      <a16:colId xmlns:a16="http://schemas.microsoft.com/office/drawing/2014/main" val="2009328897"/>
                    </a:ext>
                  </a:extLst>
                </a:gridCol>
                <a:gridCol w="2312379">
                  <a:extLst>
                    <a:ext uri="{9D8B030D-6E8A-4147-A177-3AD203B41FA5}">
                      <a16:colId xmlns:a16="http://schemas.microsoft.com/office/drawing/2014/main" val="1395368535"/>
                    </a:ext>
                  </a:extLst>
                </a:gridCol>
              </a:tblGrid>
              <a:tr h="406890"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A5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Alteplase (N=105)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A5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6A5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Tenecteplase (N=109)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A5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2230708"/>
                  </a:ext>
                </a:extLst>
              </a:tr>
              <a:tr h="406890">
                <a:tc gridSpan="4"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Median reduction in NIHSS –</a:t>
                      </a:r>
                      <a:r>
                        <a:rPr lang="en-US" sz="16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no. (IQR)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52221"/>
                  </a:ext>
                </a:extLst>
              </a:tr>
              <a:tr h="700229">
                <a:tc>
                  <a:txBody>
                    <a:bodyPr/>
                    <a:lstStyle/>
                    <a:p>
                      <a:pPr lvl="1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At 24 hours</a:t>
                      </a:r>
                    </a:p>
                    <a:p>
                      <a:pPr lvl="1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At discharge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 (2-10)</a:t>
                      </a:r>
                    </a:p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r>
                        <a:rPr lang="en-US" sz="16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(4-12)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r>
                        <a:rPr lang="en-US" sz="16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(0-11)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US" sz="16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 (3-12)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8095121"/>
                  </a:ext>
                </a:extLst>
              </a:tr>
              <a:tr h="406890">
                <a:tc gridSpan="4"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Discharge disposition – no. (%)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8749868"/>
                  </a:ext>
                </a:extLst>
              </a:tr>
              <a:tr h="1331901">
                <a:tc>
                  <a:txBody>
                    <a:bodyPr/>
                    <a:lstStyle/>
                    <a:p>
                      <a:pPr marL="45720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Home</a:t>
                      </a:r>
                    </a:p>
                    <a:p>
                      <a:pPr marL="45720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Rehabilitation</a:t>
                      </a:r>
                    </a:p>
                    <a:p>
                      <a:pPr lvl="1"/>
                      <a:r>
                        <a:rPr lang="en-US" sz="16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Expired</a:t>
                      </a:r>
                    </a:p>
                    <a:p>
                      <a:pPr marL="45720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Hospice</a:t>
                      </a:r>
                      <a:endParaRPr lang="en-US" sz="1600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67 (64)</a:t>
                      </a:r>
                    </a:p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 (27)</a:t>
                      </a:r>
                    </a:p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 (8)</a:t>
                      </a:r>
                    </a:p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(2)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59 (54)</a:t>
                      </a:r>
                    </a:p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39 (36)</a:t>
                      </a:r>
                    </a:p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 (6)</a:t>
                      </a:r>
                    </a:p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 (4)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95281742"/>
                  </a:ext>
                </a:extLst>
              </a:tr>
              <a:tr h="432552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Median order-to-administration time –</a:t>
                      </a:r>
                      <a:r>
                        <a:rPr lang="en-US" sz="16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min (IQR)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95953368"/>
                  </a:ext>
                </a:extLst>
              </a:tr>
              <a:tr h="921815">
                <a:tc>
                  <a:txBody>
                    <a:bodyPr/>
                    <a:lstStyle/>
                    <a:p>
                      <a:pPr lvl="1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Comprehensive stroke center</a:t>
                      </a:r>
                    </a:p>
                    <a:p>
                      <a:pPr lvl="1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Primary stroke</a:t>
                      </a:r>
                      <a:r>
                        <a:rPr lang="en-US" sz="16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center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lvl="1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Other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 (2-5)</a:t>
                      </a:r>
                      <a:endParaRPr lang="en-US" sz="1600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 (4-28)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 (6-20)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 (1-6)</a:t>
                      </a:r>
                      <a:endParaRPr lang="en-US" sz="1600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 (3-8)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34 (12-49)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8762744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-214033" y="6847959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222632" y="6503303"/>
            <a:ext cx="36233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9696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Lourdes Menendez, </a:t>
            </a:r>
            <a:r>
              <a:rPr lang="en-US" sz="1100" dirty="0" err="1">
                <a:solidFill>
                  <a:srgbClr val="9696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Pharm.D</a:t>
            </a:r>
            <a:r>
              <a:rPr lang="en-US" sz="1100" dirty="0">
                <a:solidFill>
                  <a:srgbClr val="9696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| Baptist Hospital of Miami</a:t>
            </a:r>
          </a:p>
        </p:txBody>
      </p:sp>
    </p:spTree>
    <p:extLst>
      <p:ext uri="{BB962C8B-B14F-4D97-AF65-F5344CB8AC3E}">
        <p14:creationId xmlns:p14="http://schemas.microsoft.com/office/powerpoint/2010/main" val="69597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Medication Safety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22632" y="6503303"/>
            <a:ext cx="36233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9696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Lourdes Menendez, </a:t>
            </a:r>
            <a:r>
              <a:rPr lang="en-US" sz="1100" dirty="0" err="1">
                <a:solidFill>
                  <a:srgbClr val="9696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Pharm.D</a:t>
            </a:r>
            <a:r>
              <a:rPr lang="en-US" sz="1100" dirty="0">
                <a:solidFill>
                  <a:srgbClr val="9696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| Baptist Hospital of Miami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F68B11C-A6A6-B927-49BF-2B25A30ED0D5}"/>
              </a:ext>
            </a:extLst>
          </p:cNvPr>
          <p:cNvSpPr txBox="1">
            <a:spLocks/>
          </p:cNvSpPr>
          <p:nvPr/>
        </p:nvSpPr>
        <p:spPr>
          <a:xfrm>
            <a:off x="457200" y="1515817"/>
            <a:ext cx="8229600" cy="49874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All thrombolytic dosing was </a:t>
            </a:r>
            <a:r>
              <a:rPr 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appropriate 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based on patient’s weight and rounding protocol</a:t>
            </a:r>
          </a:p>
          <a:p>
            <a:endParaRPr 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No patients received anticoagulation or antiplatelet therapy within 24 hours of thrombolytic administration</a:t>
            </a:r>
          </a:p>
          <a:p>
            <a:endParaRPr 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No thrombolytic mix-ups</a:t>
            </a:r>
          </a:p>
          <a:p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0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6068"/>
            <a:ext cx="8229600" cy="4897787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Factors that could have contributed to longer door-to-administration time at primary stroke centers:</a:t>
            </a:r>
          </a:p>
          <a:p>
            <a:pPr lvl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Resources and lower stroke volume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Staff training and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turnover</a:t>
            </a:r>
          </a:p>
          <a:p>
            <a:pPr lvl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More patients that received tenecteplase were COVID-19 positive</a:t>
            </a:r>
          </a:p>
          <a:p>
            <a:pPr lvl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Blood pressure control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Limitations:</a:t>
            </a:r>
          </a:p>
          <a:p>
            <a:pPr lvl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Inconsistent NIHSS documentation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Pending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further statistical analysis</a:t>
            </a:r>
          </a:p>
          <a:p>
            <a:pPr lvl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Ongoing data collection for additional sites</a:t>
            </a:r>
          </a:p>
          <a:p>
            <a:pPr lvl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Small sample size</a:t>
            </a:r>
          </a:p>
          <a:p>
            <a:pPr lvl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Retrospective study design</a:t>
            </a:r>
          </a:p>
          <a:p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22632" y="6503303"/>
            <a:ext cx="36233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9696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Lourdes Menendez, </a:t>
            </a:r>
            <a:r>
              <a:rPr lang="en-US" sz="1100" dirty="0" err="1">
                <a:solidFill>
                  <a:srgbClr val="9696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Pharm.D</a:t>
            </a:r>
            <a:r>
              <a:rPr lang="en-US" sz="1100" dirty="0">
                <a:solidFill>
                  <a:srgbClr val="9696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| Baptist Hospital of Miami</a:t>
            </a:r>
          </a:p>
        </p:txBody>
      </p:sp>
    </p:spTree>
    <p:extLst>
      <p:ext uri="{BB962C8B-B14F-4D97-AF65-F5344CB8AC3E}">
        <p14:creationId xmlns:p14="http://schemas.microsoft.com/office/powerpoint/2010/main" val="247426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6068"/>
            <a:ext cx="8229600" cy="4987486"/>
          </a:xfrm>
        </p:spPr>
        <p:txBody>
          <a:bodyPr>
            <a:noAutofit/>
          </a:bodyPr>
          <a:lstStyle/>
          <a:p>
            <a:pPr>
              <a:spcBef>
                <a:spcPts val="450"/>
              </a:spcBef>
            </a:pP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More patients that received tenecteplase experienced symptomatic intracranial hemorrhagic </a:t>
            </a:r>
            <a:r>
              <a:rPr lang="en-US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complications</a:t>
            </a:r>
          </a:p>
          <a:p>
            <a:pPr>
              <a:spcBef>
                <a:spcPts val="450"/>
              </a:spcBef>
            </a:pPr>
            <a:endParaRPr lang="en-US" sz="2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450"/>
              </a:spcBef>
            </a:pP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No patients experienced extracranial hemorrhage</a:t>
            </a:r>
          </a:p>
          <a:p>
            <a:pPr>
              <a:spcBef>
                <a:spcPts val="450"/>
              </a:spcBef>
            </a:pPr>
            <a:endParaRPr lang="en-US" sz="2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450"/>
              </a:spcBef>
            </a:pP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Door-to-needle time was shorter with tenecteplase at comprehensive stroke center and other facilities, but longer at primary stroke centers</a:t>
            </a:r>
          </a:p>
          <a:p>
            <a:pPr marL="0" indent="0">
              <a:spcBef>
                <a:spcPts val="450"/>
              </a:spcBef>
              <a:buNone/>
            </a:pPr>
            <a:endParaRPr lang="en-US" sz="2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450"/>
              </a:spcBef>
            </a:pP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Mean door-to-puncture time was shorter with </a:t>
            </a:r>
            <a:r>
              <a:rPr lang="en-US" sz="21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alteplase</a:t>
            </a:r>
            <a:endParaRPr lang="en-US" sz="21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450"/>
              </a:spcBef>
              <a:buNone/>
            </a:pPr>
            <a:endParaRPr lang="en-US" sz="2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450"/>
              </a:spcBef>
            </a:pPr>
            <a:r>
              <a:rPr lang="en-US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Future directions include assessing recanalization status post thrombolytic administration but prior to thrombectomy, and door-to-puncture time for patients from referring facilities</a:t>
            </a: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22632" y="6503303"/>
            <a:ext cx="36233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9696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Lourdes Menendez, </a:t>
            </a:r>
            <a:r>
              <a:rPr lang="en-US" sz="1100" dirty="0" err="1">
                <a:solidFill>
                  <a:srgbClr val="9696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Pharm.D</a:t>
            </a:r>
            <a:r>
              <a:rPr lang="en-US" sz="1100" dirty="0">
                <a:solidFill>
                  <a:srgbClr val="9696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| Baptist Hospital of Miami</a:t>
            </a:r>
          </a:p>
        </p:txBody>
      </p:sp>
    </p:spTree>
    <p:extLst>
      <p:ext uri="{BB962C8B-B14F-4D97-AF65-F5344CB8AC3E}">
        <p14:creationId xmlns:p14="http://schemas.microsoft.com/office/powerpoint/2010/main" val="216011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Disclosure Statement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>
              <a:buNone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The authors of this study have no financial interest or personal relationships with commercial entities (or their competitors) that may be referenced in this presentation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222632" y="6503303"/>
            <a:ext cx="36233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9696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Lourdes Menendez, </a:t>
            </a:r>
            <a:r>
              <a:rPr lang="en-US" sz="1100" dirty="0" err="1">
                <a:solidFill>
                  <a:srgbClr val="9696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Pharm.D</a:t>
            </a:r>
            <a:r>
              <a:rPr lang="en-US" sz="1100" dirty="0">
                <a:solidFill>
                  <a:srgbClr val="9696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| Baptist Hospital of Miami</a:t>
            </a:r>
          </a:p>
        </p:txBody>
      </p:sp>
    </p:spTree>
    <p:extLst>
      <p:ext uri="{BB962C8B-B14F-4D97-AF65-F5344CB8AC3E}">
        <p14:creationId xmlns:p14="http://schemas.microsoft.com/office/powerpoint/2010/main" val="418350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Acknowledgement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575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Thank you to the following individuals for their continuous support and contributions to this project:</a:t>
            </a:r>
          </a:p>
          <a:p>
            <a:pPr marL="0" indent="0">
              <a:spcBef>
                <a:spcPts val="575"/>
              </a:spcBef>
              <a:buNone/>
            </a:pPr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575"/>
              </a:spcBef>
              <a:buNone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spcBef>
                <a:spcPts val="575"/>
              </a:spcBef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Erika Dittmar, Pharm.D., BCPS</a:t>
            </a:r>
          </a:p>
          <a:p>
            <a:pPr marL="0" indent="0" algn="ctr">
              <a:spcBef>
                <a:spcPts val="575"/>
              </a:spcBef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Thomas Wolfel, Pharm.D., BCCCP</a:t>
            </a:r>
          </a:p>
          <a:p>
            <a:pPr marL="0" indent="0" algn="ctr">
              <a:spcBef>
                <a:spcPts val="575"/>
              </a:spcBef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Felipe De Los Rios La Rosa, M.D.</a:t>
            </a:r>
          </a:p>
          <a:p>
            <a:pPr marL="0" indent="0" algn="ctr">
              <a:spcBef>
                <a:spcPts val="575"/>
              </a:spcBef>
              <a:buNone/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Miami Neuroscience Institute Research Team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22632" y="6503303"/>
            <a:ext cx="36233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9696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Lourdes Menendez, </a:t>
            </a:r>
            <a:r>
              <a:rPr lang="en-US" sz="1100" dirty="0" err="1">
                <a:solidFill>
                  <a:srgbClr val="9696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Pharm.D</a:t>
            </a:r>
            <a:r>
              <a:rPr lang="en-US" sz="1100" dirty="0">
                <a:solidFill>
                  <a:srgbClr val="9696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| Baptist Hospital of Miami</a:t>
            </a:r>
          </a:p>
        </p:txBody>
      </p:sp>
    </p:spTree>
    <p:extLst>
      <p:ext uri="{BB962C8B-B14F-4D97-AF65-F5344CB8AC3E}">
        <p14:creationId xmlns:p14="http://schemas.microsoft.com/office/powerpoint/2010/main" val="205202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Self-Assessment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What is a potential advantage of tenecteplase over alteplase?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Higher fibrin specificity 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Improved door-to needle time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Single-bolus administration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All of the above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222632" y="6503303"/>
            <a:ext cx="36233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9696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Lourdes Menendez, </a:t>
            </a:r>
            <a:r>
              <a:rPr lang="en-US" sz="1100" dirty="0" err="1">
                <a:solidFill>
                  <a:srgbClr val="9696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Pharm.D</a:t>
            </a:r>
            <a:r>
              <a:rPr lang="en-US" sz="1100" dirty="0">
                <a:solidFill>
                  <a:srgbClr val="9696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| Baptist Hospital of Miami</a:t>
            </a:r>
          </a:p>
        </p:txBody>
      </p:sp>
    </p:spTree>
    <p:extLst>
      <p:ext uri="{BB962C8B-B14F-4D97-AF65-F5344CB8AC3E}">
        <p14:creationId xmlns:p14="http://schemas.microsoft.com/office/powerpoint/2010/main" val="99715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Self-Assessment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What is a potential advantage of tenecteplase over alteplase?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Higher fibrin specificity 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Improved door-to needle time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Single-bolus administration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 of the above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222632" y="6503303"/>
            <a:ext cx="36233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9696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Lourdes Menendez, </a:t>
            </a:r>
            <a:r>
              <a:rPr lang="en-US" sz="1100" dirty="0" err="1">
                <a:solidFill>
                  <a:srgbClr val="9696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Pharm.D</a:t>
            </a:r>
            <a:r>
              <a:rPr lang="en-US" sz="1100" dirty="0">
                <a:solidFill>
                  <a:srgbClr val="9696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| Baptist Hospital of Miami</a:t>
            </a:r>
          </a:p>
        </p:txBody>
      </p:sp>
    </p:spTree>
    <p:extLst>
      <p:ext uri="{BB962C8B-B14F-4D97-AF65-F5344CB8AC3E}">
        <p14:creationId xmlns:p14="http://schemas.microsoft.com/office/powerpoint/2010/main" val="316627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30823" y="2721151"/>
            <a:ext cx="77548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32155" algn="ctr"/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Implementation of a Conversion From Intravenous Alteplase to Tenecteplase for Treatment of Acute Ischemic Stroke</a:t>
            </a:r>
            <a:endParaRPr lang="en-US" sz="3200" b="1" dirty="0">
              <a:cs typeface="Calibri"/>
            </a:endParaRPr>
          </a:p>
        </p:txBody>
      </p:sp>
      <p:sp>
        <p:nvSpPr>
          <p:cNvPr id="6" name="object 5"/>
          <p:cNvSpPr txBox="1"/>
          <p:nvPr/>
        </p:nvSpPr>
        <p:spPr>
          <a:xfrm>
            <a:off x="1573823" y="4817891"/>
            <a:ext cx="6013939" cy="1231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Lourdes R. Menendez, Pharm.D.</a:t>
            </a:r>
          </a:p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PGY-1 Pharmacy Resident</a:t>
            </a:r>
          </a:p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Baptist Hospital of Miami</a:t>
            </a:r>
          </a:p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Lourdes.MenendezAlvarado@baptisthealth.net</a:t>
            </a:r>
          </a:p>
        </p:txBody>
      </p:sp>
    </p:spTree>
    <p:extLst>
      <p:ext uri="{BB962C8B-B14F-4D97-AF65-F5344CB8AC3E}">
        <p14:creationId xmlns:p14="http://schemas.microsoft.com/office/powerpoint/2010/main" val="189906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Presentation Objective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>
              <a:buNone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Discuss findings of a formulary thrombolytic conversion from alteplase to tenecteplase for acute ischemic stroke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222632" y="6503303"/>
            <a:ext cx="36233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9696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Lourdes Menendez, </a:t>
            </a:r>
            <a:r>
              <a:rPr lang="en-US" sz="1100" dirty="0" err="1">
                <a:solidFill>
                  <a:srgbClr val="9696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Pharm.D</a:t>
            </a:r>
            <a:r>
              <a:rPr lang="en-US" sz="1100" dirty="0">
                <a:solidFill>
                  <a:srgbClr val="9696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| Baptist Hospital of Miami</a:t>
            </a:r>
          </a:p>
        </p:txBody>
      </p:sp>
    </p:spTree>
    <p:extLst>
      <p:ext uri="{BB962C8B-B14F-4D97-AF65-F5344CB8AC3E}">
        <p14:creationId xmlns:p14="http://schemas.microsoft.com/office/powerpoint/2010/main" val="259753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Background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466068"/>
            <a:ext cx="8229600" cy="4660095"/>
          </a:xfrm>
        </p:spPr>
        <p:txBody>
          <a:bodyPr anchor="t">
            <a:noAutofit/>
          </a:bodyPr>
          <a:lstStyle/>
          <a:p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Intravenous thrombolytic with or without thrombectomy is the mainstay of treatment for acute ischemic stroke </a:t>
            </a:r>
          </a:p>
          <a:p>
            <a:pPr marL="0" indent="0">
              <a:buNone/>
            </a:pPr>
            <a:endParaRPr 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Alteplase is the only Food and Drug Administration approved intravenous thrombolytic for acute ischemic stroke </a:t>
            </a:r>
          </a:p>
          <a:p>
            <a:endParaRPr 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Emerging evidence suggests tenecteplase is a safe and efficacious alternative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22632" y="6503303"/>
            <a:ext cx="36233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9696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Lourdes Menendez, </a:t>
            </a:r>
            <a:r>
              <a:rPr lang="en-US" sz="1100" dirty="0" err="1">
                <a:solidFill>
                  <a:srgbClr val="9696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Pharm.D</a:t>
            </a:r>
            <a:r>
              <a:rPr lang="en-US" sz="1100" dirty="0">
                <a:solidFill>
                  <a:srgbClr val="9696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| Baptist Hospital of Miami</a:t>
            </a:r>
          </a:p>
        </p:txBody>
      </p:sp>
    </p:spTree>
    <p:extLst>
      <p:ext uri="{BB962C8B-B14F-4D97-AF65-F5344CB8AC3E}">
        <p14:creationId xmlns:p14="http://schemas.microsoft.com/office/powerpoint/2010/main" val="369619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Background</a:t>
            </a:r>
          </a:p>
        </p:txBody>
      </p:sp>
      <p:sp>
        <p:nvSpPr>
          <p:cNvPr id="9" name="Rectangle 8"/>
          <p:cNvSpPr/>
          <p:nvPr/>
        </p:nvSpPr>
        <p:spPr>
          <a:xfrm>
            <a:off x="96716" y="6226304"/>
            <a:ext cx="546002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Szabo S, et al. </a:t>
            </a:r>
            <a:r>
              <a:rPr lang="en-US" sz="1000" i="1" dirty="0" err="1">
                <a:latin typeface="Calibri" panose="020F0502020204030204" pitchFamily="34" charset="0"/>
                <a:cs typeface="Calibri" panose="020F0502020204030204" pitchFamily="34" charset="0"/>
              </a:rPr>
              <a:t>Thromb</a:t>
            </a:r>
            <a:r>
              <a:rPr lang="en-US" sz="1000" i="1" dirty="0">
                <a:latin typeface="Calibri" panose="020F0502020204030204" pitchFamily="34" charset="0"/>
                <a:cs typeface="Calibri" panose="020F0502020204030204" pitchFamily="34" charset="0"/>
              </a:rPr>
              <a:t> Res.</a:t>
            </a:r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 2002;106:113-119</a:t>
            </a:r>
          </a:p>
          <a:p>
            <a:pPr lvl="0"/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Sacha GL, et al. </a:t>
            </a:r>
            <a:r>
              <a:rPr lang="en-US" sz="1000" i="1" dirty="0">
                <a:latin typeface="Calibri" panose="020F0502020204030204" pitchFamily="34" charset="0"/>
                <a:cs typeface="Calibri" panose="020F0502020204030204" pitchFamily="34" charset="0"/>
              </a:rPr>
              <a:t>J </a:t>
            </a:r>
            <a:r>
              <a:rPr lang="en-US" sz="1000" i="1" dirty="0" err="1">
                <a:latin typeface="Calibri" panose="020F0502020204030204" pitchFamily="34" charset="0"/>
                <a:cs typeface="Calibri" panose="020F0502020204030204" pitchFamily="34" charset="0"/>
              </a:rPr>
              <a:t>Thromb</a:t>
            </a:r>
            <a:r>
              <a:rPr lang="en-US" sz="1000" i="1" dirty="0">
                <a:latin typeface="Calibri" panose="020F0502020204030204" pitchFamily="34" charset="0"/>
                <a:cs typeface="Calibri" panose="020F0502020204030204" pitchFamily="34" charset="0"/>
              </a:rPr>
              <a:t> Thrombolysis</a:t>
            </a:r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. 2016;42(4):479-485 </a:t>
            </a:r>
          </a:p>
          <a:p>
            <a:pPr lvl="0"/>
            <a:r>
              <a:rPr lang="en-US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Katsanos</a:t>
            </a:r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 AH, et al. </a:t>
            </a:r>
            <a:r>
              <a:rPr lang="en-US" sz="1000" i="1" dirty="0">
                <a:latin typeface="Calibri" panose="020F0502020204030204" pitchFamily="34" charset="0"/>
                <a:cs typeface="Calibri" panose="020F0502020204030204" pitchFamily="34" charset="0"/>
              </a:rPr>
              <a:t>Stroke</a:t>
            </a:r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. 2021;52(1):308-312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22632" y="6503303"/>
            <a:ext cx="36233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9696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Lourdes Menendez, </a:t>
            </a:r>
            <a:r>
              <a:rPr lang="en-US" sz="1100" dirty="0" err="1">
                <a:solidFill>
                  <a:srgbClr val="9696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Pharm.D</a:t>
            </a:r>
            <a:r>
              <a:rPr lang="en-US" sz="1100" dirty="0">
                <a:solidFill>
                  <a:srgbClr val="9696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| Baptist Hospital of Miami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31C28BCF-AC0B-AE1F-83B1-7BFF54AFC8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62585840"/>
              </p:ext>
            </p:extLst>
          </p:nvPr>
        </p:nvGraphicFramePr>
        <p:xfrm>
          <a:off x="542925" y="1650352"/>
          <a:ext cx="8058150" cy="391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4883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Efficacy and Safety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8339741"/>
              </p:ext>
            </p:extLst>
          </p:nvPr>
        </p:nvGraphicFramePr>
        <p:xfrm>
          <a:off x="112102" y="1427871"/>
          <a:ext cx="8919795" cy="4067321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1396658">
                  <a:extLst>
                    <a:ext uri="{9D8B030D-6E8A-4147-A177-3AD203B41FA5}">
                      <a16:colId xmlns:a16="http://schemas.microsoft.com/office/drawing/2014/main" val="3414293157"/>
                    </a:ext>
                  </a:extLst>
                </a:gridCol>
                <a:gridCol w="4229100">
                  <a:extLst>
                    <a:ext uri="{9D8B030D-6E8A-4147-A177-3AD203B41FA5}">
                      <a16:colId xmlns:a16="http://schemas.microsoft.com/office/drawing/2014/main" val="4272048809"/>
                    </a:ext>
                  </a:extLst>
                </a:gridCol>
                <a:gridCol w="3294037">
                  <a:extLst>
                    <a:ext uri="{9D8B030D-6E8A-4147-A177-3AD203B41FA5}">
                      <a16:colId xmlns:a16="http://schemas.microsoft.com/office/drawing/2014/main" val="437444396"/>
                    </a:ext>
                  </a:extLst>
                </a:gridCol>
              </a:tblGrid>
              <a:tr h="3697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Article</a:t>
                      </a:r>
                      <a:r>
                        <a:rPr lang="en-US" sz="1400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(year)</a:t>
                      </a:r>
                      <a:endParaRPr lang="en-US" sz="14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006A5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Design/Patient Population </a:t>
                      </a:r>
                    </a:p>
                  </a:txBody>
                  <a:tcPr>
                    <a:solidFill>
                      <a:srgbClr val="006A5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Conclusion</a:t>
                      </a:r>
                    </a:p>
                  </a:txBody>
                  <a:tcPr>
                    <a:solidFill>
                      <a:srgbClr val="006A5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293830"/>
                  </a:ext>
                </a:extLst>
              </a:tr>
              <a:tr h="114624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ATTEST (2015)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N=104</a:t>
                      </a:r>
                      <a:r>
                        <a:rPr lang="en-US" sz="14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randomized to IV tenecteplase 0.25 mg/kg (n=52) or IV alteplase 0.9 mg/kg (n=52) within 4.5 hours of symptom onset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Patients with supratentorial ischemic stroke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No</a:t>
                      </a:r>
                      <a:r>
                        <a:rPr lang="en-US" sz="1400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difference in efficacy</a:t>
                      </a:r>
                    </a:p>
                    <a:p>
                      <a:pPr marL="342900" marR="0" lvl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Similar incidence of intracranial and parenchymal hemorrhage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538084"/>
                  </a:ext>
                </a:extLst>
              </a:tr>
              <a:tr h="1405074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EXTEND-IA TNK (2018)</a:t>
                      </a:r>
                    </a:p>
                    <a:p>
                      <a:pPr algn="ctr"/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N=202</a:t>
                      </a:r>
                      <a:r>
                        <a:rPr lang="en-US" sz="14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randomized to IV tenecteplase 0.25 mg/kg (n=101) or IV alteplase 0.9 mg/kg (n=101) within 4.5 hours of symptom onset with large vessel occlusion (LVO)* and candidate for mechanical thrombectomy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Tenecteplase more effective </a:t>
                      </a:r>
                      <a:r>
                        <a:rPr lang="en-US" sz="1400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in achieving recanalization of LVO and modestly better functional outcomes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Similar rates of symptomatic intracranial hemorrhage and death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6792497"/>
                  </a:ext>
                </a:extLst>
              </a:tr>
              <a:tr h="1146246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Meta-Analysis – </a:t>
                      </a:r>
                      <a:r>
                        <a:rPr lang="en-US" sz="1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Katsanos</a:t>
                      </a:r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et al. </a:t>
                      </a:r>
                      <a:r>
                        <a:rPr lang="en-US" sz="14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(2021)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N=433 patients who received tenecteplase for treatment of LVO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 randomized controlled trials included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Patients that received tenecteplase had higher odds of achieving successful recanalization and functional improvement at 3 months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1298930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222632" y="6503303"/>
            <a:ext cx="36233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9696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Lourdes Menendez, </a:t>
            </a:r>
            <a:r>
              <a:rPr lang="en-US" sz="1100" dirty="0" err="1">
                <a:solidFill>
                  <a:srgbClr val="9696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Pharm.D</a:t>
            </a:r>
            <a:r>
              <a:rPr lang="en-US" sz="1100" dirty="0">
                <a:solidFill>
                  <a:srgbClr val="9696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| Baptist Hospital of Miami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2102" y="6197852"/>
            <a:ext cx="39319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Huang X, </a:t>
            </a:r>
            <a:r>
              <a:rPr lang="en-US" sz="1000" i="1" dirty="0">
                <a:latin typeface="Calibri" panose="020F0502020204030204" pitchFamily="34" charset="0"/>
                <a:cs typeface="Calibri" panose="020F0502020204030204" pitchFamily="34" charset="0"/>
              </a:rPr>
              <a:t>et al</a:t>
            </a:r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. Lancet Neurol. 2015 Apr;14(4):368-76</a:t>
            </a:r>
          </a:p>
          <a:p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Campbell BC, </a:t>
            </a:r>
            <a:r>
              <a:rPr lang="en-US" sz="1000" i="1" dirty="0">
                <a:latin typeface="Calibri" panose="020F0502020204030204" pitchFamily="34" charset="0"/>
                <a:cs typeface="Calibri" panose="020F0502020204030204" pitchFamily="34" charset="0"/>
              </a:rPr>
              <a:t>et al</a:t>
            </a:r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Int</a:t>
            </a:r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 J Stroke. 2018 Apr;13(3):328-334</a:t>
            </a:r>
          </a:p>
          <a:p>
            <a:r>
              <a:rPr lang="en-US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Katsanos</a:t>
            </a:r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 AH</a:t>
            </a:r>
            <a:r>
              <a:rPr lang="en-US" sz="1000" i="1" dirty="0">
                <a:latin typeface="Calibri" panose="020F0502020204030204" pitchFamily="34" charset="0"/>
                <a:cs typeface="Calibri" panose="020F0502020204030204" pitchFamily="34" charset="0"/>
              </a:rPr>
              <a:t>, et al. </a:t>
            </a:r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Stroke. 2021 Jan;52(1):308-312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2102" y="5495192"/>
            <a:ext cx="58842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* Occlusion of the internal carotid, basilar or middle cerebral artery </a:t>
            </a:r>
          </a:p>
        </p:txBody>
      </p:sp>
    </p:spTree>
    <p:extLst>
      <p:ext uri="{BB962C8B-B14F-4D97-AF65-F5344CB8AC3E}">
        <p14:creationId xmlns:p14="http://schemas.microsoft.com/office/powerpoint/2010/main" val="343352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Safety Considerations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59323" y="1879535"/>
            <a:ext cx="7296727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Storage and packaging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95059" y="3007467"/>
            <a:ext cx="7296727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Thrombolytics - high risk, sound-alike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95058" y="4135399"/>
            <a:ext cx="7296727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Preparation and administration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59323" y="5263331"/>
            <a:ext cx="7296727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Education</a:t>
            </a:r>
          </a:p>
        </p:txBody>
      </p:sp>
      <p:sp>
        <p:nvSpPr>
          <p:cNvPr id="22" name="Freeform 21"/>
          <p:cNvSpPr/>
          <p:nvPr/>
        </p:nvSpPr>
        <p:spPr>
          <a:xfrm>
            <a:off x="519243" y="2129595"/>
            <a:ext cx="305000" cy="988291"/>
          </a:xfrm>
          <a:custGeom>
            <a:avLst/>
            <a:gdLst>
              <a:gd name="connsiteX0" fmla="*/ 305000 w 305000"/>
              <a:gd name="connsiteY0" fmla="*/ 0 h 988291"/>
              <a:gd name="connsiteX1" fmla="*/ 200 w 305000"/>
              <a:gd name="connsiteY1" fmla="*/ 489527 h 988291"/>
              <a:gd name="connsiteX2" fmla="*/ 268054 w 305000"/>
              <a:gd name="connsiteY2" fmla="*/ 988291 h 988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5000" h="988291">
                <a:moveTo>
                  <a:pt x="305000" y="0"/>
                </a:moveTo>
                <a:cubicBezTo>
                  <a:pt x="155679" y="162406"/>
                  <a:pt x="6358" y="324812"/>
                  <a:pt x="200" y="489527"/>
                </a:cubicBezTo>
                <a:cubicBezTo>
                  <a:pt x="-5958" y="654242"/>
                  <a:pt x="131048" y="821266"/>
                  <a:pt x="268054" y="988291"/>
                </a:cubicBezTo>
              </a:path>
            </a:pathLst>
          </a:custGeom>
          <a:ln>
            <a:solidFill>
              <a:srgbClr val="7EB6AF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519243" y="3335454"/>
            <a:ext cx="305000" cy="988291"/>
          </a:xfrm>
          <a:custGeom>
            <a:avLst/>
            <a:gdLst>
              <a:gd name="connsiteX0" fmla="*/ 305000 w 305000"/>
              <a:gd name="connsiteY0" fmla="*/ 0 h 988291"/>
              <a:gd name="connsiteX1" fmla="*/ 200 w 305000"/>
              <a:gd name="connsiteY1" fmla="*/ 489527 h 988291"/>
              <a:gd name="connsiteX2" fmla="*/ 268054 w 305000"/>
              <a:gd name="connsiteY2" fmla="*/ 988291 h 988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5000" h="988291">
                <a:moveTo>
                  <a:pt x="305000" y="0"/>
                </a:moveTo>
                <a:cubicBezTo>
                  <a:pt x="155679" y="162406"/>
                  <a:pt x="6358" y="324812"/>
                  <a:pt x="200" y="489527"/>
                </a:cubicBezTo>
                <a:cubicBezTo>
                  <a:pt x="-5958" y="654242"/>
                  <a:pt x="131048" y="821266"/>
                  <a:pt x="268054" y="988291"/>
                </a:cubicBezTo>
              </a:path>
            </a:pathLst>
          </a:custGeom>
          <a:ln>
            <a:solidFill>
              <a:srgbClr val="7EB6AF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513677" y="4561428"/>
            <a:ext cx="305000" cy="988291"/>
          </a:xfrm>
          <a:custGeom>
            <a:avLst/>
            <a:gdLst>
              <a:gd name="connsiteX0" fmla="*/ 305000 w 305000"/>
              <a:gd name="connsiteY0" fmla="*/ 0 h 988291"/>
              <a:gd name="connsiteX1" fmla="*/ 200 w 305000"/>
              <a:gd name="connsiteY1" fmla="*/ 489527 h 988291"/>
              <a:gd name="connsiteX2" fmla="*/ 268054 w 305000"/>
              <a:gd name="connsiteY2" fmla="*/ 988291 h 988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5000" h="988291">
                <a:moveTo>
                  <a:pt x="305000" y="0"/>
                </a:moveTo>
                <a:cubicBezTo>
                  <a:pt x="155679" y="162406"/>
                  <a:pt x="6358" y="324812"/>
                  <a:pt x="200" y="489527"/>
                </a:cubicBezTo>
                <a:cubicBezTo>
                  <a:pt x="-5958" y="654242"/>
                  <a:pt x="131048" y="821266"/>
                  <a:pt x="268054" y="988291"/>
                </a:cubicBezTo>
              </a:path>
            </a:pathLst>
          </a:custGeom>
          <a:ln>
            <a:solidFill>
              <a:srgbClr val="7EB6AF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 flipH="1">
            <a:off x="8391130" y="2144071"/>
            <a:ext cx="276991" cy="988291"/>
          </a:xfrm>
          <a:custGeom>
            <a:avLst/>
            <a:gdLst>
              <a:gd name="connsiteX0" fmla="*/ 305000 w 305000"/>
              <a:gd name="connsiteY0" fmla="*/ 0 h 988291"/>
              <a:gd name="connsiteX1" fmla="*/ 200 w 305000"/>
              <a:gd name="connsiteY1" fmla="*/ 489527 h 988291"/>
              <a:gd name="connsiteX2" fmla="*/ 268054 w 305000"/>
              <a:gd name="connsiteY2" fmla="*/ 988291 h 988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5000" h="988291">
                <a:moveTo>
                  <a:pt x="305000" y="0"/>
                </a:moveTo>
                <a:cubicBezTo>
                  <a:pt x="155679" y="162406"/>
                  <a:pt x="6358" y="324812"/>
                  <a:pt x="200" y="489527"/>
                </a:cubicBezTo>
                <a:cubicBezTo>
                  <a:pt x="-5958" y="654242"/>
                  <a:pt x="131048" y="821266"/>
                  <a:pt x="268054" y="988291"/>
                </a:cubicBezTo>
              </a:path>
            </a:pathLst>
          </a:custGeom>
          <a:ln>
            <a:solidFill>
              <a:srgbClr val="7EB6AF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 flipH="1">
            <a:off x="8395066" y="3335453"/>
            <a:ext cx="276991" cy="988291"/>
          </a:xfrm>
          <a:custGeom>
            <a:avLst/>
            <a:gdLst>
              <a:gd name="connsiteX0" fmla="*/ 305000 w 305000"/>
              <a:gd name="connsiteY0" fmla="*/ 0 h 988291"/>
              <a:gd name="connsiteX1" fmla="*/ 200 w 305000"/>
              <a:gd name="connsiteY1" fmla="*/ 489527 h 988291"/>
              <a:gd name="connsiteX2" fmla="*/ 268054 w 305000"/>
              <a:gd name="connsiteY2" fmla="*/ 988291 h 988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5000" h="988291">
                <a:moveTo>
                  <a:pt x="305000" y="0"/>
                </a:moveTo>
                <a:cubicBezTo>
                  <a:pt x="155679" y="162406"/>
                  <a:pt x="6358" y="324812"/>
                  <a:pt x="200" y="489527"/>
                </a:cubicBezTo>
                <a:cubicBezTo>
                  <a:pt x="-5958" y="654242"/>
                  <a:pt x="131048" y="821266"/>
                  <a:pt x="268054" y="988291"/>
                </a:cubicBezTo>
              </a:path>
            </a:pathLst>
          </a:custGeom>
          <a:ln>
            <a:solidFill>
              <a:srgbClr val="7EB6AF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 flipH="1">
            <a:off x="8426865" y="4561428"/>
            <a:ext cx="276991" cy="988291"/>
          </a:xfrm>
          <a:custGeom>
            <a:avLst/>
            <a:gdLst>
              <a:gd name="connsiteX0" fmla="*/ 305000 w 305000"/>
              <a:gd name="connsiteY0" fmla="*/ 0 h 988291"/>
              <a:gd name="connsiteX1" fmla="*/ 200 w 305000"/>
              <a:gd name="connsiteY1" fmla="*/ 489527 h 988291"/>
              <a:gd name="connsiteX2" fmla="*/ 268054 w 305000"/>
              <a:gd name="connsiteY2" fmla="*/ 988291 h 988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5000" h="988291">
                <a:moveTo>
                  <a:pt x="305000" y="0"/>
                </a:moveTo>
                <a:cubicBezTo>
                  <a:pt x="155679" y="162406"/>
                  <a:pt x="6358" y="324812"/>
                  <a:pt x="200" y="489527"/>
                </a:cubicBezTo>
                <a:cubicBezTo>
                  <a:pt x="-5958" y="654242"/>
                  <a:pt x="131048" y="821266"/>
                  <a:pt x="268054" y="988291"/>
                </a:cubicBezTo>
              </a:path>
            </a:pathLst>
          </a:custGeom>
          <a:ln>
            <a:solidFill>
              <a:srgbClr val="7EB6AF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222632" y="6503303"/>
            <a:ext cx="36233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9696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Lourdes Menendez, </a:t>
            </a:r>
            <a:r>
              <a:rPr lang="en-US" sz="1100" dirty="0" err="1">
                <a:solidFill>
                  <a:srgbClr val="9696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Pharm.D</a:t>
            </a:r>
            <a:r>
              <a:rPr lang="en-US" sz="1100" dirty="0">
                <a:solidFill>
                  <a:srgbClr val="9696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| Baptist Hospital of Miami</a:t>
            </a:r>
          </a:p>
        </p:txBody>
      </p:sp>
    </p:spTree>
    <p:extLst>
      <p:ext uri="{BB962C8B-B14F-4D97-AF65-F5344CB8AC3E}">
        <p14:creationId xmlns:p14="http://schemas.microsoft.com/office/powerpoint/2010/main" val="3758932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Study Setting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199" y="1607991"/>
            <a:ext cx="8229600" cy="1787086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Multi-site health system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Not-for-profit community hospitals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22632" y="6503303"/>
            <a:ext cx="36233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9696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Lourdes Menendez, </a:t>
            </a:r>
            <a:r>
              <a:rPr lang="en-US" sz="1100" dirty="0" err="1">
                <a:solidFill>
                  <a:srgbClr val="9696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Pharm.D</a:t>
            </a:r>
            <a:r>
              <a:rPr lang="en-US" sz="1100" dirty="0">
                <a:solidFill>
                  <a:srgbClr val="9696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| Baptist Hospital of Miami</a:t>
            </a: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2020751975"/>
              </p:ext>
            </p:extLst>
          </p:nvPr>
        </p:nvGraphicFramePr>
        <p:xfrm>
          <a:off x="605205" y="2767263"/>
          <a:ext cx="7951177" cy="2429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84745" y="5863141"/>
            <a:ext cx="2445727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Facilities included: 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53533" y="5863141"/>
            <a:ext cx="2445727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Facilities included: 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10655" y="5863141"/>
            <a:ext cx="2445727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Facilities included: 3</a:t>
            </a:r>
          </a:p>
        </p:txBody>
      </p:sp>
      <p:sp>
        <p:nvSpPr>
          <p:cNvPr id="15" name="Down Arrow 14"/>
          <p:cNvSpPr/>
          <p:nvPr/>
        </p:nvSpPr>
        <p:spPr>
          <a:xfrm>
            <a:off x="1734168" y="5373534"/>
            <a:ext cx="146882" cy="338554"/>
          </a:xfrm>
          <a:prstGeom prst="downArrow">
            <a:avLst/>
          </a:prstGeom>
          <a:solidFill>
            <a:srgbClr val="006A51"/>
          </a:solidFill>
          <a:ln>
            <a:solidFill>
              <a:srgbClr val="006A5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>
            <a:extLst>
              <a:ext uri="{FF2B5EF4-FFF2-40B4-BE49-F238E27FC236}">
                <a16:creationId xmlns:a16="http://schemas.microsoft.com/office/drawing/2014/main" id="{40D46E18-02BF-1E78-57CB-9F0E538C8931}"/>
              </a:ext>
            </a:extLst>
          </p:cNvPr>
          <p:cNvSpPr/>
          <p:nvPr/>
        </p:nvSpPr>
        <p:spPr>
          <a:xfrm>
            <a:off x="4498558" y="5373534"/>
            <a:ext cx="146882" cy="338554"/>
          </a:xfrm>
          <a:prstGeom prst="downArrow">
            <a:avLst/>
          </a:prstGeom>
          <a:solidFill>
            <a:srgbClr val="006A51"/>
          </a:solidFill>
          <a:ln>
            <a:solidFill>
              <a:srgbClr val="006A5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>
            <a:extLst>
              <a:ext uri="{FF2B5EF4-FFF2-40B4-BE49-F238E27FC236}">
                <a16:creationId xmlns:a16="http://schemas.microsoft.com/office/drawing/2014/main" id="{D6172B5B-84B3-D72C-EC31-CE7B73BFE5D0}"/>
              </a:ext>
            </a:extLst>
          </p:cNvPr>
          <p:cNvSpPr/>
          <p:nvPr/>
        </p:nvSpPr>
        <p:spPr>
          <a:xfrm>
            <a:off x="7262950" y="5373534"/>
            <a:ext cx="146882" cy="338554"/>
          </a:xfrm>
          <a:prstGeom prst="downArrow">
            <a:avLst/>
          </a:prstGeom>
          <a:solidFill>
            <a:srgbClr val="006A51"/>
          </a:solidFill>
          <a:ln>
            <a:solidFill>
              <a:srgbClr val="006A5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70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Study Purpose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199" y="1466068"/>
            <a:ext cx="8229600" cy="4809001"/>
          </a:xfrm>
        </p:spPr>
        <p:txBody>
          <a:bodyPr anchor="ctr">
            <a:norm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Compare alteplase to tenecteplase for acute ischemic stroke at Baptist Health South Florida (BHSF), following a conversion in the thrombolytic of choice</a:t>
            </a:r>
          </a:p>
          <a:p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22632" y="6503303"/>
            <a:ext cx="36233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9696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Lourdes Menendez, </a:t>
            </a:r>
            <a:r>
              <a:rPr lang="en-US" sz="1100" dirty="0" err="1">
                <a:solidFill>
                  <a:srgbClr val="9696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Pharm.D</a:t>
            </a:r>
            <a:r>
              <a:rPr lang="en-US" sz="1100" dirty="0">
                <a:solidFill>
                  <a:srgbClr val="9696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| Baptist Hospital of Miami</a:t>
            </a:r>
          </a:p>
        </p:txBody>
      </p:sp>
    </p:spTree>
    <p:extLst>
      <p:ext uri="{BB962C8B-B14F-4D97-AF65-F5344CB8AC3E}">
        <p14:creationId xmlns:p14="http://schemas.microsoft.com/office/powerpoint/2010/main" val="407727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14854</TotalTime>
  <Words>1542</Words>
  <Application>Microsoft Office PowerPoint</Application>
  <PresentationFormat>On-screen Show (4:3)</PresentationFormat>
  <Paragraphs>270</Paragraphs>
  <Slides>23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Courier New</vt:lpstr>
      <vt:lpstr>Times New Roman</vt:lpstr>
      <vt:lpstr>Wingdings</vt:lpstr>
      <vt:lpstr>Office Theme</vt:lpstr>
      <vt:lpstr>PowerPoint Presentation</vt:lpstr>
      <vt:lpstr>Disclosure Statement</vt:lpstr>
      <vt:lpstr>Presentation Objective</vt:lpstr>
      <vt:lpstr>Background</vt:lpstr>
      <vt:lpstr>Background</vt:lpstr>
      <vt:lpstr>Efficacy and Safety</vt:lpstr>
      <vt:lpstr>Safety Considerations</vt:lpstr>
      <vt:lpstr>Study Setting</vt:lpstr>
      <vt:lpstr>Study Purpose</vt:lpstr>
      <vt:lpstr>Methodology</vt:lpstr>
      <vt:lpstr>Primary Outcomes</vt:lpstr>
      <vt:lpstr>Secondary Outcomes</vt:lpstr>
      <vt:lpstr>Results – Baseline Characteristics</vt:lpstr>
      <vt:lpstr>Primary Outcomes</vt:lpstr>
      <vt:lpstr>Primary Outcomes</vt:lpstr>
      <vt:lpstr>Secondary Outcomes</vt:lpstr>
      <vt:lpstr>Medication Safety</vt:lpstr>
      <vt:lpstr>Discussion</vt:lpstr>
      <vt:lpstr>Conclusions</vt:lpstr>
      <vt:lpstr>Acknowledgement</vt:lpstr>
      <vt:lpstr>Self-Assessment Question</vt:lpstr>
      <vt:lpstr>Self-Assessment Question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Copy</dc:title>
  <dc:creator>Eric Fernandez</dc:creator>
  <cp:lastModifiedBy>Lourdes R. Menendez Alvarado</cp:lastModifiedBy>
  <cp:revision>243</cp:revision>
  <dcterms:created xsi:type="dcterms:W3CDTF">2017-01-11T16:19:37Z</dcterms:created>
  <dcterms:modified xsi:type="dcterms:W3CDTF">2022-05-05T15:21:39Z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-1465084339</vt:i4>
  </property>
  <property fmtid="{D5CDD505-2E9C-101B-9397-08002B2CF9AE}" pid="3" name="_NewReviewCycle">
    <vt:lpwstr/>
  </property>
  <property fmtid="{D5CDD505-2E9C-101B-9397-08002B2CF9AE}" pid="4" name="_EmailSubject">
    <vt:lpwstr>Pre-FRC Presentation</vt:lpwstr>
  </property>
  <property fmtid="{D5CDD505-2E9C-101B-9397-08002B2CF9AE}" pid="5" name="_AuthorEmail">
    <vt:lpwstr>Lourdes.MenendezAlvarado@baptisthealth.net</vt:lpwstr>
  </property>
  <property fmtid="{D5CDD505-2E9C-101B-9397-08002B2CF9AE}" pid="6" name="_AuthorEmailDisplayName">
    <vt:lpwstr>Lourdes R. Menendez Alvarado</vt:lpwstr>
  </property>
  <property fmtid="{D5CDD505-2E9C-101B-9397-08002B2CF9AE}" pid="7" name="_PreviousAdHocReviewCycleID">
    <vt:i4>-240876638</vt:i4>
  </property>
</Properties>
</file>