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257" r:id="rId6"/>
    <p:sldId id="258" r:id="rId7"/>
    <p:sldId id="272" r:id="rId8"/>
    <p:sldId id="273" r:id="rId9"/>
    <p:sldId id="274" r:id="rId10"/>
    <p:sldId id="286" r:id="rId11"/>
    <p:sldId id="259" r:id="rId12"/>
    <p:sldId id="260" r:id="rId13"/>
    <p:sldId id="261" r:id="rId14"/>
    <p:sldId id="275" r:id="rId15"/>
    <p:sldId id="277" r:id="rId16"/>
    <p:sldId id="262" r:id="rId17"/>
    <p:sldId id="276" r:id="rId18"/>
    <p:sldId id="279" r:id="rId19"/>
    <p:sldId id="283" r:id="rId20"/>
    <p:sldId id="284" r:id="rId21"/>
    <p:sldId id="270" r:id="rId22"/>
    <p:sldId id="271" r:id="rId23"/>
    <p:sldId id="287" r:id="rId24"/>
    <p:sldId id="269" r:id="rId25"/>
    <p:sldId id="268" r:id="rId26"/>
    <p:sldId id="266" r:id="rId27"/>
    <p:sldId id="267" r:id="rId28"/>
    <p:sldId id="265" r:id="rId29"/>
    <p:sldId id="264" r:id="rId30"/>
    <p:sldId id="26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51"/>
    <a:srgbClr val="E1E9D6"/>
    <a:srgbClr val="C3D69B"/>
    <a:srgbClr val="E7E7E7"/>
    <a:srgbClr val="009E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84424" autoAdjust="0"/>
  </p:normalViewPr>
  <p:slideViewPr>
    <p:cSldViewPr snapToGrid="0" snapToObjects="1">
      <p:cViewPr varScale="1">
        <p:scale>
          <a:sx n="61" d="100"/>
          <a:sy n="61" d="100"/>
        </p:scale>
        <p:origin x="708" y="78"/>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dfs\Shared%20Data\BH%20Pharmacy%20Residency%20Binders\2021-2022\PGY1%20Allison%20Vargas\Research\Longitudinal\Rifaximin%20DATA%20COLLE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dfs\Shared%20Data\BH%20Pharmacy%20Residency%20Binders\2021-2022\PGY1%20Allison%20Vargas\Research\Longitudinal\Rifaximin%20DATA%20COLLE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dfs\Shared%20Data\BH%20Pharmacy%20Residency%20Binders\2021-2022\PGY1%20Allison%20Vargas\Research\Longitudinal\Rifaximin%20DATA%20COLLEC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b="1" dirty="0" smtClean="0">
                <a:solidFill>
                  <a:schemeClr val="tx1"/>
                </a:solidFill>
              </a:rPr>
              <a:t>Phase</a:t>
            </a:r>
            <a:r>
              <a:rPr lang="en-US" sz="2000" b="1" baseline="0" dirty="0" smtClean="0">
                <a:solidFill>
                  <a:schemeClr val="tx1"/>
                </a:solidFill>
              </a:rPr>
              <a:t> I</a:t>
            </a:r>
            <a:r>
              <a:rPr lang="en-US" sz="2000" b="1" dirty="0" smtClean="0">
                <a:solidFill>
                  <a:schemeClr val="tx1"/>
                </a:solidFill>
              </a:rPr>
              <a:t> </a:t>
            </a:r>
            <a:r>
              <a:rPr lang="en-US" sz="2000" b="1" dirty="0" err="1" smtClean="0">
                <a:solidFill>
                  <a:schemeClr val="tx1"/>
                </a:solidFill>
              </a:rPr>
              <a:t>Rifaximin</a:t>
            </a:r>
            <a:r>
              <a:rPr lang="en-US" sz="2000" b="1" dirty="0" smtClean="0">
                <a:solidFill>
                  <a:schemeClr val="tx1"/>
                </a:solidFill>
              </a:rPr>
              <a:t> </a:t>
            </a:r>
            <a:r>
              <a:rPr lang="en-US" sz="2000" b="1" dirty="0">
                <a:solidFill>
                  <a:schemeClr val="tx1"/>
                </a:solidFill>
              </a:rPr>
              <a:t>Utilization</a:t>
            </a:r>
          </a:p>
        </c:rich>
      </c:tx>
      <c:layout>
        <c:manualLayout>
          <c:xMode val="edge"/>
          <c:yMode val="edge"/>
          <c:x val="0.28284738487190553"/>
          <c:y val="5.235890652557319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6A51"/>
              </a:solidFill>
              <a:ln w="19050">
                <a:solidFill>
                  <a:schemeClr val="lt1"/>
                </a:solidFill>
              </a:ln>
              <a:effectLst/>
            </c:spPr>
            <c:extLst>
              <c:ext xmlns:c16="http://schemas.microsoft.com/office/drawing/2014/chart" uri="{C3380CC4-5D6E-409C-BE32-E72D297353CC}">
                <c16:uniqueId val="{00000001-A2EB-4FA2-BBE2-2B581AF5BD68}"/>
              </c:ext>
            </c:extLst>
          </c:dPt>
          <c:dPt>
            <c:idx val="1"/>
            <c:bubble3D val="0"/>
            <c:spPr>
              <a:solidFill>
                <a:srgbClr val="7EB6AF"/>
              </a:solidFill>
              <a:ln w="19050">
                <a:solidFill>
                  <a:schemeClr val="lt1"/>
                </a:solidFill>
              </a:ln>
              <a:effectLst/>
            </c:spPr>
            <c:extLst>
              <c:ext xmlns:c16="http://schemas.microsoft.com/office/drawing/2014/chart" uri="{C3380CC4-5D6E-409C-BE32-E72D297353CC}">
                <c16:uniqueId val="{00000003-A2EB-4FA2-BBE2-2B581AF5BD68}"/>
              </c:ext>
            </c:extLst>
          </c:dPt>
          <c:dLbls>
            <c:dLbl>
              <c:idx val="0"/>
              <c:layout>
                <c:manualLayout>
                  <c:x val="-0.19308881252182389"/>
                  <c:y val="-2.453957578219384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r>
                      <a:rPr lang="en-US" sz="1600" dirty="0" smtClean="0"/>
                      <a:t>Met Criteria</a:t>
                    </a:r>
                    <a:r>
                      <a:rPr lang="en-US" sz="1600" baseline="0" dirty="0"/>
                      <a:t>
</a:t>
                    </a:r>
                    <a:fld id="{DE9F20FC-7C95-4370-B627-08ED02841E0A}" type="PERCENTAGE">
                      <a:rPr lang="en-US" sz="1600" baseline="0" dirty="0"/>
                      <a:pPr>
                        <a:defRPr sz="1600" b="1">
                          <a:solidFill>
                            <a:schemeClr val="bg1"/>
                          </a:solidFill>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115615663790271"/>
                      <c:h val="0.2171516754850088"/>
                    </c:manualLayout>
                  </c15:layout>
                  <c15:dlblFieldTable/>
                  <c15:showDataLabelsRange val="0"/>
                </c:ext>
                <c:ext xmlns:c16="http://schemas.microsoft.com/office/drawing/2014/chart" uri="{C3380CC4-5D6E-409C-BE32-E72D297353CC}">
                  <c16:uniqueId val="{00000001-A2EB-4FA2-BBE2-2B581AF5BD68}"/>
                </c:ext>
              </c:extLst>
            </c:dLbl>
            <c:dLbl>
              <c:idx val="1"/>
              <c:layout>
                <c:manualLayout>
                  <c:x val="0.19084615593005019"/>
                  <c:y val="5.3054891576052941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r>
                      <a:rPr lang="en-US" sz="1600" dirty="0" smtClean="0"/>
                      <a:t>Did Not Meet Criteria</a:t>
                    </a:r>
                    <a:r>
                      <a:rPr lang="en-US" sz="1600" baseline="0" dirty="0"/>
                      <a:t>
</a:t>
                    </a:r>
                    <a:fld id="{453D3F6C-61BF-49AF-9FFD-136C65A77440}" type="PERCENTAGE">
                      <a:rPr lang="en-US" sz="1600" baseline="0"/>
                      <a:pPr>
                        <a:defRPr b="1">
                          <a:solidFill>
                            <a:schemeClr val="bg1"/>
                          </a:solidFill>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3268177609313592"/>
                      <c:h val="0.26071979717813049"/>
                    </c:manualLayout>
                  </c15:layout>
                  <c15:dlblFieldTable/>
                  <c15:showDataLabelsRange val="0"/>
                </c:ext>
                <c:ext xmlns:c16="http://schemas.microsoft.com/office/drawing/2014/chart" uri="{C3380CC4-5D6E-409C-BE32-E72D297353CC}">
                  <c16:uniqueId val="{00000003-A2EB-4FA2-BBE2-2B581AF5BD6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'Site Usage Breakdown'!$L$3:$L$4</c:f>
              <c:strCache>
                <c:ptCount val="2"/>
                <c:pt idx="0">
                  <c:v>Appropriate</c:v>
                </c:pt>
                <c:pt idx="1">
                  <c:v>Inappropriate</c:v>
                </c:pt>
              </c:strCache>
            </c:strRef>
          </c:cat>
          <c:val>
            <c:numRef>
              <c:f>'Site Usage Breakdown'!$M$3:$M$4</c:f>
              <c:numCache>
                <c:formatCode>General</c:formatCode>
                <c:ptCount val="2"/>
                <c:pt idx="0">
                  <c:v>105</c:v>
                </c:pt>
                <c:pt idx="1">
                  <c:v>95</c:v>
                </c:pt>
              </c:numCache>
            </c:numRef>
          </c:val>
          <c:extLst>
            <c:ext xmlns:c16="http://schemas.microsoft.com/office/drawing/2014/chart" uri="{C3380CC4-5D6E-409C-BE32-E72D297353CC}">
              <c16:uniqueId val="{00000004-A2EB-4FA2-BBE2-2B581AF5BD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smtClean="0">
                <a:solidFill>
                  <a:schemeClr val="tx1"/>
                </a:solidFill>
              </a:rPr>
              <a:t>Phase I</a:t>
            </a:r>
            <a:endParaRPr lang="en-US" sz="20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079082652604141"/>
          <c:y val="0.17671931975812763"/>
          <c:w val="0.47841834694791718"/>
          <c:h val="0.72471145173379836"/>
        </c:manualLayout>
      </c:layout>
      <c:pieChart>
        <c:varyColors val="1"/>
        <c:ser>
          <c:idx val="0"/>
          <c:order val="0"/>
          <c:dPt>
            <c:idx val="0"/>
            <c:bubble3D val="0"/>
            <c:spPr>
              <a:solidFill>
                <a:srgbClr val="006A51"/>
              </a:solidFill>
              <a:ln w="19050">
                <a:solidFill>
                  <a:schemeClr val="lt1"/>
                </a:solidFill>
              </a:ln>
              <a:effectLst/>
            </c:spPr>
            <c:extLst>
              <c:ext xmlns:c16="http://schemas.microsoft.com/office/drawing/2014/chart" uri="{C3380CC4-5D6E-409C-BE32-E72D297353CC}">
                <c16:uniqueId val="{00000001-2E3A-4E99-ADF2-9127CE4821CD}"/>
              </c:ext>
            </c:extLst>
          </c:dPt>
          <c:dPt>
            <c:idx val="1"/>
            <c:bubble3D val="0"/>
            <c:spPr>
              <a:solidFill>
                <a:srgbClr val="7EB6AF"/>
              </a:solidFill>
              <a:ln w="19050">
                <a:solidFill>
                  <a:schemeClr val="lt1"/>
                </a:solidFill>
              </a:ln>
              <a:effectLst/>
            </c:spPr>
            <c:extLst>
              <c:ext xmlns:c16="http://schemas.microsoft.com/office/drawing/2014/chart" uri="{C3380CC4-5D6E-409C-BE32-E72D297353CC}">
                <c16:uniqueId val="{00000003-2E3A-4E99-ADF2-9127CE4821CD}"/>
              </c:ext>
            </c:extLst>
          </c:dPt>
          <c:dLbls>
            <c:dLbl>
              <c:idx val="0"/>
              <c:layout>
                <c:manualLayout>
                  <c:x val="-0.21794781455500911"/>
                  <c:y val="-1.2134091545423971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r>
                      <a:rPr lang="en-US" sz="1600" b="1" i="0" u="none" strike="noStrike" kern="1200" baseline="0" dirty="0" smtClean="0">
                        <a:solidFill>
                          <a:prstClr val="white"/>
                        </a:solidFill>
                      </a:rPr>
                      <a:t>Met Criteria</a:t>
                    </a:r>
                    <a:r>
                      <a:rPr lang="en-US" sz="1600" baseline="0" dirty="0"/>
                      <a:t>
</a:t>
                    </a:r>
                    <a:fld id="{99F371EF-8950-4B61-A26A-E87EB0BE856C}" type="PERCENTAGE">
                      <a:rPr lang="en-US" sz="1600" baseline="0"/>
                      <a:pPr>
                        <a:defRPr sz="1200" b="1">
                          <a:solidFill>
                            <a:schemeClr val="bg1"/>
                          </a:solidFill>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094207410293816"/>
                      <c:h val="0.1857567553558965"/>
                    </c:manualLayout>
                  </c15:layout>
                  <c15:dlblFieldTable/>
                  <c15:showDataLabelsRange val="0"/>
                </c:ext>
                <c:ext xmlns:c16="http://schemas.microsoft.com/office/drawing/2014/chart" uri="{C3380CC4-5D6E-409C-BE32-E72D297353CC}">
                  <c16:uniqueId val="{00000001-2E3A-4E99-ADF2-9127CE4821CD}"/>
                </c:ext>
              </c:extLst>
            </c:dLbl>
            <c:dLbl>
              <c:idx val="1"/>
              <c:layout>
                <c:manualLayout>
                  <c:x val="0.22536379554484914"/>
                  <c:y val="7.5530098790519652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r>
                      <a:rPr lang="en-US" sz="1600" b="1" i="0" u="none" strike="noStrike" kern="1200" baseline="0" dirty="0" smtClean="0">
                        <a:solidFill>
                          <a:prstClr val="white"/>
                        </a:solidFill>
                      </a:rPr>
                      <a:t>Did Not Meet Criteria</a:t>
                    </a:r>
                    <a:r>
                      <a:rPr lang="en-US" sz="1600" baseline="0" dirty="0"/>
                      <a:t>
</a:t>
                    </a:r>
                    <a:fld id="{67D47C13-D8E9-405E-AAE9-D80A4DEDBE56}" type="PERCENTAGE">
                      <a:rPr lang="en-US" sz="1600" baseline="0"/>
                      <a:pPr>
                        <a:defRPr sz="1200" b="1">
                          <a:solidFill>
                            <a:schemeClr val="bg1"/>
                          </a:solidFill>
                        </a:defRPr>
                      </a:pPr>
                      <a:t>[PERCENTAGE]</a:t>
                    </a:fld>
                    <a:endParaRPr lang="en-US" sz="1600"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2E3A-4E99-ADF2-9127CE4821C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Analysis!$H$30:$H$31</c:f>
              <c:strCache>
                <c:ptCount val="2"/>
                <c:pt idx="0">
                  <c:v>Appropriate</c:v>
                </c:pt>
                <c:pt idx="1">
                  <c:v>Inappropriate</c:v>
                </c:pt>
              </c:strCache>
            </c:strRef>
          </c:cat>
          <c:val>
            <c:numRef>
              <c:f>Analysis!$I$30:$I$31</c:f>
              <c:numCache>
                <c:formatCode>General</c:formatCode>
                <c:ptCount val="2"/>
                <c:pt idx="0">
                  <c:v>39</c:v>
                </c:pt>
                <c:pt idx="1">
                  <c:v>38</c:v>
                </c:pt>
              </c:numCache>
            </c:numRef>
          </c:val>
          <c:extLst>
            <c:ext xmlns:c16="http://schemas.microsoft.com/office/drawing/2014/chart" uri="{C3380CC4-5D6E-409C-BE32-E72D297353CC}">
              <c16:uniqueId val="{00000004-2E3A-4E99-ADF2-9127CE4821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smtClean="0">
                <a:solidFill>
                  <a:schemeClr val="tx1"/>
                </a:solidFill>
              </a:rPr>
              <a:t>Phase II</a:t>
            </a:r>
            <a:endParaRPr lang="en-US" sz="20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856183363911751"/>
          <c:y val="0.20611091810053206"/>
          <c:w val="0.52287615853538516"/>
          <c:h val="0.72222259648096265"/>
        </c:manualLayout>
      </c:layout>
      <c:pieChart>
        <c:varyColors val="1"/>
        <c:ser>
          <c:idx val="0"/>
          <c:order val="0"/>
          <c:dPt>
            <c:idx val="0"/>
            <c:bubble3D val="0"/>
            <c:spPr>
              <a:solidFill>
                <a:srgbClr val="006A51"/>
              </a:solidFill>
              <a:ln w="19050">
                <a:solidFill>
                  <a:schemeClr val="lt1"/>
                </a:solidFill>
              </a:ln>
              <a:effectLst/>
            </c:spPr>
            <c:extLst>
              <c:ext xmlns:c16="http://schemas.microsoft.com/office/drawing/2014/chart" uri="{C3380CC4-5D6E-409C-BE32-E72D297353CC}">
                <c16:uniqueId val="{00000001-E4C2-487B-9860-10EBCF173539}"/>
              </c:ext>
            </c:extLst>
          </c:dPt>
          <c:dPt>
            <c:idx val="1"/>
            <c:bubble3D val="0"/>
            <c:spPr>
              <a:solidFill>
                <a:srgbClr val="008263"/>
              </a:solidFill>
              <a:ln w="19050">
                <a:solidFill>
                  <a:schemeClr val="lt1"/>
                </a:solidFill>
              </a:ln>
              <a:effectLst/>
            </c:spPr>
            <c:extLst>
              <c:ext xmlns:c16="http://schemas.microsoft.com/office/drawing/2014/chart" uri="{C3380CC4-5D6E-409C-BE32-E72D297353CC}">
                <c16:uniqueId val="{00000003-E4C2-487B-9860-10EBCF173539}"/>
              </c:ext>
            </c:extLst>
          </c:dPt>
          <c:dPt>
            <c:idx val="2"/>
            <c:bubble3D val="0"/>
            <c:spPr>
              <a:solidFill>
                <a:srgbClr val="7EB6AF"/>
              </a:solidFill>
              <a:ln w="19050">
                <a:solidFill>
                  <a:schemeClr val="lt1"/>
                </a:solidFill>
              </a:ln>
              <a:effectLst/>
            </c:spPr>
            <c:extLst>
              <c:ext xmlns:c16="http://schemas.microsoft.com/office/drawing/2014/chart" uri="{C3380CC4-5D6E-409C-BE32-E72D297353CC}">
                <c16:uniqueId val="{00000005-E4C2-487B-9860-10EBCF173539}"/>
              </c:ext>
            </c:extLst>
          </c:dPt>
          <c:dLbls>
            <c:dLbl>
              <c:idx val="0"/>
              <c:layout>
                <c:manualLayout>
                  <c:x val="-0.21932939288905007"/>
                  <c:y val="-0.16909106132186691"/>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600" b="1" dirty="0" smtClean="0">
                        <a:solidFill>
                          <a:schemeClr val="bg1"/>
                        </a:solidFill>
                      </a:rPr>
                      <a:t>Met Criteria</a:t>
                    </a:r>
                    <a:r>
                      <a:rPr lang="en-US" sz="1600" b="1" baseline="0" dirty="0"/>
                      <a:t>
</a:t>
                    </a:r>
                    <a:fld id="{D3D0C0E3-E18F-4EF8-8A93-B18F201DB3A4}" type="PERCENTAGE">
                      <a:rPr lang="en-US" sz="1600" b="1" baseline="0">
                        <a:solidFill>
                          <a:schemeClr val="bg1"/>
                        </a:solidFill>
                      </a:rPr>
                      <a:pPr>
                        <a:defRPr sz="1200"/>
                      </a:pPr>
                      <a:t>[PERCENTAGE]</a:t>
                    </a:fld>
                    <a:endParaRPr lang="en-US" sz="1600" b="1" baseline="0" dirty="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7479429024014553"/>
                      <c:h val="0.19311109421600225"/>
                    </c:manualLayout>
                  </c15:layout>
                  <c15:dlblFieldTable/>
                  <c15:showDataLabelsRange val="0"/>
                </c:ext>
                <c:ext xmlns:c16="http://schemas.microsoft.com/office/drawing/2014/chart" uri="{C3380CC4-5D6E-409C-BE32-E72D297353CC}">
                  <c16:uniqueId val="{00000001-E4C2-487B-9860-10EBCF173539}"/>
                </c:ext>
              </c:extLst>
            </c:dLbl>
            <c:dLbl>
              <c:idx val="1"/>
              <c:layout>
                <c:manualLayout>
                  <c:x val="0.22024509068752585"/>
                  <c:y val="0.11029086961584693"/>
                </c:manualLayout>
              </c:layout>
              <c:tx>
                <c:rich>
                  <a:bodyPr/>
                  <a:lstStyle/>
                  <a:p>
                    <a:r>
                      <a:rPr lang="en-US" sz="1400" b="1" dirty="0" smtClean="0">
                        <a:solidFill>
                          <a:schemeClr val="bg1"/>
                        </a:solidFill>
                      </a:rPr>
                      <a:t>Met Criteria with Pharmacist Intervention</a:t>
                    </a:r>
                    <a:r>
                      <a:rPr lang="en-US" sz="1400" b="1" baseline="0" dirty="0"/>
                      <a:t>
</a:t>
                    </a:r>
                    <a:fld id="{0332D217-FAD1-49D2-B729-EEC3CD1525C6}" type="PERCENTAGE">
                      <a:rPr lang="en-US" sz="1400" b="1" baseline="0">
                        <a:solidFill>
                          <a:schemeClr val="bg1"/>
                        </a:solidFill>
                      </a:rPr>
                      <a:pPr/>
                      <a:t>[PERCENTAGE]</a:t>
                    </a:fld>
                    <a:endParaRPr lang="en-US" sz="1400" b="1"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4C2-487B-9860-10EBCF173539}"/>
                </c:ext>
              </c:extLst>
            </c:dLbl>
            <c:dLbl>
              <c:idx val="2"/>
              <c:layout>
                <c:manualLayout>
                  <c:x val="1.290686236854807E-2"/>
                  <c:y val="1.9979842958893879E-2"/>
                </c:manualLayout>
              </c:layout>
              <c:tx>
                <c:rich>
                  <a:bodyPr/>
                  <a:lstStyle/>
                  <a:p>
                    <a:r>
                      <a:rPr lang="en-US" sz="1400" baseline="0" dirty="0"/>
                      <a:t>
</a:t>
                    </a:r>
                    <a:fld id="{47A9D1F6-3C44-43A6-8F64-B1689443D371}" type="PERCENTAGE">
                      <a:rPr lang="en-US" sz="1400" b="1" baseline="0">
                        <a:solidFill>
                          <a:schemeClr val="tx1"/>
                        </a:solidFill>
                      </a:rPr>
                      <a:pPr/>
                      <a:t>[PERCENTAGE]</a:t>
                    </a:fld>
                    <a:endParaRPr lang="en-US" sz="14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7.3521283920837871E-2"/>
                      <c:h val="0.10755554614562149"/>
                    </c:manualLayout>
                  </c15:layout>
                  <c15:dlblFieldTable/>
                  <c15:showDataLabelsRange val="0"/>
                </c:ext>
                <c:ext xmlns:c16="http://schemas.microsoft.com/office/drawing/2014/chart" uri="{C3380CC4-5D6E-409C-BE32-E72D297353CC}">
                  <c16:uniqueId val="{00000005-E4C2-487B-9860-10EBCF17353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'Site Usage Breakdown'!$Q$3:$Q$5</c:f>
              <c:strCache>
                <c:ptCount val="3"/>
                <c:pt idx="0">
                  <c:v>Appropriate</c:v>
                </c:pt>
                <c:pt idx="1">
                  <c:v>Made Appropriate with Pharmacist Intervention </c:v>
                </c:pt>
                <c:pt idx="2">
                  <c:v>Inappropriate</c:v>
                </c:pt>
              </c:strCache>
            </c:strRef>
          </c:cat>
          <c:val>
            <c:numRef>
              <c:f>'Site Usage Breakdown'!$R$3:$R$5</c:f>
              <c:numCache>
                <c:formatCode>General</c:formatCode>
                <c:ptCount val="3"/>
                <c:pt idx="0">
                  <c:v>68</c:v>
                </c:pt>
                <c:pt idx="1">
                  <c:v>38</c:v>
                </c:pt>
                <c:pt idx="2">
                  <c:v>3</c:v>
                </c:pt>
              </c:numCache>
            </c:numRef>
          </c:val>
          <c:extLst>
            <c:ext xmlns:c16="http://schemas.microsoft.com/office/drawing/2014/chart" uri="{C3380CC4-5D6E-409C-BE32-E72D297353CC}">
              <c16:uniqueId val="{00000006-E4C2-487B-9860-10EBCF173539}"/>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82802-B586-418C-8C4E-7A09915EEF9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FCEBFB3-A3F6-44BF-8063-923CF6A52E46}">
      <dgm:prSet phldrT="[Text]" custT="1"/>
      <dgm:spPr>
        <a:solidFill>
          <a:srgbClr val="E1E9D6"/>
        </a:solidFill>
        <a:ln>
          <a:solidFill>
            <a:srgbClr val="006A51"/>
          </a:solidFill>
        </a:ln>
      </dgm:spPr>
      <dgm:t>
        <a:bodyPr/>
        <a:lstStyle/>
        <a:p>
          <a:r>
            <a:rPr lang="en-US" sz="3000" dirty="0" smtClean="0">
              <a:solidFill>
                <a:schemeClr val="tx1"/>
              </a:solidFill>
            </a:rPr>
            <a:t>American Association for the Study of Liver Diseases (AASLD) Guideline:</a:t>
          </a:r>
          <a:endParaRPr lang="en-US" sz="3000" dirty="0">
            <a:solidFill>
              <a:schemeClr val="tx1"/>
            </a:solidFill>
          </a:endParaRPr>
        </a:p>
      </dgm:t>
    </dgm:pt>
    <dgm:pt modelId="{B9A16ABE-2E80-4D60-A833-A42991B66BB6}" type="parTrans" cxnId="{B874E060-9F48-460A-BC57-83DC826E241A}">
      <dgm:prSet/>
      <dgm:spPr/>
      <dgm:t>
        <a:bodyPr/>
        <a:lstStyle/>
        <a:p>
          <a:endParaRPr lang="en-US"/>
        </a:p>
      </dgm:t>
    </dgm:pt>
    <dgm:pt modelId="{1D41AF15-C190-4923-9133-E865186BE0C8}" type="sibTrans" cxnId="{B874E060-9F48-460A-BC57-83DC826E241A}">
      <dgm:prSet/>
      <dgm:spPr/>
      <dgm:t>
        <a:bodyPr/>
        <a:lstStyle/>
        <a:p>
          <a:endParaRPr lang="en-US"/>
        </a:p>
      </dgm:t>
    </dgm:pt>
    <dgm:pt modelId="{2DF97BCA-A922-44D9-971D-9F4FAC1B78A6}">
      <dgm:prSet phldrT="[Text]" custT="1"/>
      <dgm:spPr>
        <a:ln>
          <a:solidFill>
            <a:srgbClr val="006A51"/>
          </a:solidFill>
        </a:ln>
      </dgm:spPr>
      <dgm:t>
        <a:bodyPr/>
        <a:lstStyle/>
        <a:p>
          <a:r>
            <a:rPr lang="en-US" sz="2800" dirty="0" smtClean="0"/>
            <a:t>Lactulose as first-line treatment option for hepatic encephalopathy </a:t>
          </a:r>
          <a:r>
            <a:rPr lang="en-US" sz="2600" dirty="0" smtClean="0"/>
            <a:t>(GRADE II-1, B, 1)</a:t>
          </a:r>
          <a:endParaRPr lang="en-US" sz="2600" dirty="0"/>
        </a:p>
      </dgm:t>
    </dgm:pt>
    <dgm:pt modelId="{96BDF2F5-21E5-43FB-BDD3-DE96B5A1353C}" type="parTrans" cxnId="{A2AFF002-C98D-4D0E-AED8-16DF6E3A8015}">
      <dgm:prSet/>
      <dgm:spPr/>
      <dgm:t>
        <a:bodyPr/>
        <a:lstStyle/>
        <a:p>
          <a:endParaRPr lang="en-US"/>
        </a:p>
      </dgm:t>
    </dgm:pt>
    <dgm:pt modelId="{4B9638A7-8ACF-4CB8-95D3-B7FF62444FE1}" type="sibTrans" cxnId="{A2AFF002-C98D-4D0E-AED8-16DF6E3A8015}">
      <dgm:prSet/>
      <dgm:spPr/>
      <dgm:t>
        <a:bodyPr/>
        <a:lstStyle/>
        <a:p>
          <a:endParaRPr lang="en-US"/>
        </a:p>
      </dgm:t>
    </dgm:pt>
    <dgm:pt modelId="{067ECC2A-2AC5-469B-97E9-3F9A2DB8D4A5}">
      <dgm:prSet custT="1"/>
      <dgm:spPr>
        <a:ln>
          <a:solidFill>
            <a:srgbClr val="006A51"/>
          </a:solidFill>
        </a:ln>
      </dgm:spPr>
      <dgm:t>
        <a:bodyPr/>
        <a:lstStyle/>
        <a:p>
          <a:r>
            <a:rPr lang="en-US" sz="2800" dirty="0" err="1" smtClean="0"/>
            <a:t>Rifaximin</a:t>
          </a:r>
          <a:r>
            <a:rPr lang="en-US" sz="2800" dirty="0" smtClean="0"/>
            <a:t> as adjunctive therapy to lactulose to maintain remission in patients who have already experienced one or more bouts of overt hepatic encephalopathy (OHE) while on lactulose </a:t>
          </a:r>
          <a:r>
            <a:rPr lang="en-US" sz="2600" dirty="0" smtClean="0"/>
            <a:t>(GRADE I, A, 1)</a:t>
          </a:r>
          <a:endParaRPr lang="en-US" sz="2600" dirty="0"/>
        </a:p>
      </dgm:t>
    </dgm:pt>
    <dgm:pt modelId="{1E8210AD-EB37-4F66-87C5-042B5243888A}" type="parTrans" cxnId="{315B2439-5B2E-4FD1-AA6B-0C30DFBDC433}">
      <dgm:prSet/>
      <dgm:spPr/>
      <dgm:t>
        <a:bodyPr/>
        <a:lstStyle/>
        <a:p>
          <a:endParaRPr lang="en-US"/>
        </a:p>
      </dgm:t>
    </dgm:pt>
    <dgm:pt modelId="{514F6FA0-7694-4F5A-93E7-39DA893DF3F9}" type="sibTrans" cxnId="{315B2439-5B2E-4FD1-AA6B-0C30DFBDC433}">
      <dgm:prSet/>
      <dgm:spPr/>
      <dgm:t>
        <a:bodyPr/>
        <a:lstStyle/>
        <a:p>
          <a:endParaRPr lang="en-US"/>
        </a:p>
      </dgm:t>
    </dgm:pt>
    <dgm:pt modelId="{4AD88AD5-EE73-4E22-B5A8-94421320F8E3}" type="pres">
      <dgm:prSet presAssocID="{83382802-B586-418C-8C4E-7A09915EEF91}" presName="linear" presStyleCnt="0">
        <dgm:presLayoutVars>
          <dgm:dir/>
          <dgm:animLvl val="lvl"/>
          <dgm:resizeHandles val="exact"/>
        </dgm:presLayoutVars>
      </dgm:prSet>
      <dgm:spPr/>
      <dgm:t>
        <a:bodyPr/>
        <a:lstStyle/>
        <a:p>
          <a:endParaRPr lang="en-US"/>
        </a:p>
      </dgm:t>
    </dgm:pt>
    <dgm:pt modelId="{ABDD262A-4616-4246-8322-F350A9DD6715}" type="pres">
      <dgm:prSet presAssocID="{1FCEBFB3-A3F6-44BF-8063-923CF6A52E46}" presName="parentLin" presStyleCnt="0"/>
      <dgm:spPr/>
    </dgm:pt>
    <dgm:pt modelId="{81BB8E7F-941D-46B4-A051-4828AF2C4CAB}" type="pres">
      <dgm:prSet presAssocID="{1FCEBFB3-A3F6-44BF-8063-923CF6A52E46}" presName="parentLeftMargin" presStyleLbl="node1" presStyleIdx="0" presStyleCnt="1"/>
      <dgm:spPr/>
      <dgm:t>
        <a:bodyPr/>
        <a:lstStyle/>
        <a:p>
          <a:endParaRPr lang="en-US"/>
        </a:p>
      </dgm:t>
    </dgm:pt>
    <dgm:pt modelId="{F46B5411-1C7A-44FB-B5AE-7396324DAE91}" type="pres">
      <dgm:prSet presAssocID="{1FCEBFB3-A3F6-44BF-8063-923CF6A52E46}" presName="parentText" presStyleLbl="node1" presStyleIdx="0" presStyleCnt="1" custScaleX="119847" custScaleY="200368">
        <dgm:presLayoutVars>
          <dgm:chMax val="0"/>
          <dgm:bulletEnabled val="1"/>
        </dgm:presLayoutVars>
      </dgm:prSet>
      <dgm:spPr/>
      <dgm:t>
        <a:bodyPr/>
        <a:lstStyle/>
        <a:p>
          <a:endParaRPr lang="en-US"/>
        </a:p>
      </dgm:t>
    </dgm:pt>
    <dgm:pt modelId="{0DEE4A65-DB9A-47BA-A632-D54F29982332}" type="pres">
      <dgm:prSet presAssocID="{1FCEBFB3-A3F6-44BF-8063-923CF6A52E46}" presName="negativeSpace" presStyleCnt="0"/>
      <dgm:spPr/>
    </dgm:pt>
    <dgm:pt modelId="{33693979-CC0F-4DAC-9211-56D8B36F7914}" type="pres">
      <dgm:prSet presAssocID="{1FCEBFB3-A3F6-44BF-8063-923CF6A52E46}" presName="childText" presStyleLbl="conFgAcc1" presStyleIdx="0" presStyleCnt="1">
        <dgm:presLayoutVars>
          <dgm:bulletEnabled val="1"/>
        </dgm:presLayoutVars>
      </dgm:prSet>
      <dgm:spPr/>
      <dgm:t>
        <a:bodyPr/>
        <a:lstStyle/>
        <a:p>
          <a:endParaRPr lang="en-US"/>
        </a:p>
      </dgm:t>
    </dgm:pt>
  </dgm:ptLst>
  <dgm:cxnLst>
    <dgm:cxn modelId="{315B2439-5B2E-4FD1-AA6B-0C30DFBDC433}" srcId="{1FCEBFB3-A3F6-44BF-8063-923CF6A52E46}" destId="{067ECC2A-2AC5-469B-97E9-3F9A2DB8D4A5}" srcOrd="1" destOrd="0" parTransId="{1E8210AD-EB37-4F66-87C5-042B5243888A}" sibTransId="{514F6FA0-7694-4F5A-93E7-39DA893DF3F9}"/>
    <dgm:cxn modelId="{DDE1CBA9-D203-498C-927D-29606CEB5556}" type="presOf" srcId="{067ECC2A-2AC5-469B-97E9-3F9A2DB8D4A5}" destId="{33693979-CC0F-4DAC-9211-56D8B36F7914}" srcOrd="0" destOrd="1" presId="urn:microsoft.com/office/officeart/2005/8/layout/list1"/>
    <dgm:cxn modelId="{A2AFF002-C98D-4D0E-AED8-16DF6E3A8015}" srcId="{1FCEBFB3-A3F6-44BF-8063-923CF6A52E46}" destId="{2DF97BCA-A922-44D9-971D-9F4FAC1B78A6}" srcOrd="0" destOrd="0" parTransId="{96BDF2F5-21E5-43FB-BDD3-DE96B5A1353C}" sibTransId="{4B9638A7-8ACF-4CB8-95D3-B7FF62444FE1}"/>
    <dgm:cxn modelId="{3C9F241F-C786-4E8A-AE08-91BE0B07E929}" type="presOf" srcId="{2DF97BCA-A922-44D9-971D-9F4FAC1B78A6}" destId="{33693979-CC0F-4DAC-9211-56D8B36F7914}" srcOrd="0" destOrd="0" presId="urn:microsoft.com/office/officeart/2005/8/layout/list1"/>
    <dgm:cxn modelId="{3585AABD-10F9-416A-800B-F31E6E7E75F2}" type="presOf" srcId="{1FCEBFB3-A3F6-44BF-8063-923CF6A52E46}" destId="{F46B5411-1C7A-44FB-B5AE-7396324DAE91}" srcOrd="1" destOrd="0" presId="urn:microsoft.com/office/officeart/2005/8/layout/list1"/>
    <dgm:cxn modelId="{B874E060-9F48-460A-BC57-83DC826E241A}" srcId="{83382802-B586-418C-8C4E-7A09915EEF91}" destId="{1FCEBFB3-A3F6-44BF-8063-923CF6A52E46}" srcOrd="0" destOrd="0" parTransId="{B9A16ABE-2E80-4D60-A833-A42991B66BB6}" sibTransId="{1D41AF15-C190-4923-9133-E865186BE0C8}"/>
    <dgm:cxn modelId="{F46EA660-4374-4961-B053-050BB1313283}" type="presOf" srcId="{1FCEBFB3-A3F6-44BF-8063-923CF6A52E46}" destId="{81BB8E7F-941D-46B4-A051-4828AF2C4CAB}" srcOrd="0" destOrd="0" presId="urn:microsoft.com/office/officeart/2005/8/layout/list1"/>
    <dgm:cxn modelId="{13403486-4923-4BE5-8493-A912907306FA}" type="presOf" srcId="{83382802-B586-418C-8C4E-7A09915EEF91}" destId="{4AD88AD5-EE73-4E22-B5A8-94421320F8E3}" srcOrd="0" destOrd="0" presId="urn:microsoft.com/office/officeart/2005/8/layout/list1"/>
    <dgm:cxn modelId="{E7959D61-F3B8-4DD5-A379-88B97D1FFCB5}" type="presParOf" srcId="{4AD88AD5-EE73-4E22-B5A8-94421320F8E3}" destId="{ABDD262A-4616-4246-8322-F350A9DD6715}" srcOrd="0" destOrd="0" presId="urn:microsoft.com/office/officeart/2005/8/layout/list1"/>
    <dgm:cxn modelId="{AEBCCEB6-8251-485D-832E-3F4B08D6C43D}" type="presParOf" srcId="{ABDD262A-4616-4246-8322-F350A9DD6715}" destId="{81BB8E7F-941D-46B4-A051-4828AF2C4CAB}" srcOrd="0" destOrd="0" presId="urn:microsoft.com/office/officeart/2005/8/layout/list1"/>
    <dgm:cxn modelId="{D8B79F47-563C-488C-807A-1602ED297F29}" type="presParOf" srcId="{ABDD262A-4616-4246-8322-F350A9DD6715}" destId="{F46B5411-1C7A-44FB-B5AE-7396324DAE91}" srcOrd="1" destOrd="0" presId="urn:microsoft.com/office/officeart/2005/8/layout/list1"/>
    <dgm:cxn modelId="{4A39B106-8219-4980-B9EB-897A1B2E60D8}" type="presParOf" srcId="{4AD88AD5-EE73-4E22-B5A8-94421320F8E3}" destId="{0DEE4A65-DB9A-47BA-A632-D54F29982332}" srcOrd="1" destOrd="0" presId="urn:microsoft.com/office/officeart/2005/8/layout/list1"/>
    <dgm:cxn modelId="{E8CF1647-222D-4BAE-860C-AA11BD67CD35}" type="presParOf" srcId="{4AD88AD5-EE73-4E22-B5A8-94421320F8E3}" destId="{33693979-CC0F-4DAC-9211-56D8B36F791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F8EE-7905-41DA-9230-EA885B37045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482DFB3D-0D0B-4A98-A490-5010D359CCDF}">
      <dgm:prSet phldrT="[Text]"/>
      <dgm:spPr>
        <a:solidFill>
          <a:srgbClr val="006A51"/>
        </a:solidFill>
      </dgm:spPr>
      <dgm:t>
        <a:bodyPr/>
        <a:lstStyle/>
        <a:p>
          <a:r>
            <a:rPr lang="en-US" dirty="0">
              <a:latin typeface="+mn-lt"/>
            </a:rPr>
            <a:t>Primary Endpoint</a:t>
          </a:r>
        </a:p>
      </dgm:t>
    </dgm:pt>
    <dgm:pt modelId="{DAF01355-A7A9-4474-B61C-C6D948442EAF}" type="parTrans" cxnId="{1129CBE7-0097-41CD-8598-39921C22824F}">
      <dgm:prSet/>
      <dgm:spPr/>
      <dgm:t>
        <a:bodyPr/>
        <a:lstStyle/>
        <a:p>
          <a:endParaRPr lang="en-US">
            <a:latin typeface="+mn-lt"/>
          </a:endParaRPr>
        </a:p>
      </dgm:t>
    </dgm:pt>
    <dgm:pt modelId="{0B6AF9B4-8B63-438C-A51C-036794B1D434}" type="sibTrans" cxnId="{1129CBE7-0097-41CD-8598-39921C22824F}">
      <dgm:prSet/>
      <dgm:spPr/>
      <dgm:t>
        <a:bodyPr/>
        <a:lstStyle/>
        <a:p>
          <a:endParaRPr lang="en-US">
            <a:latin typeface="+mn-lt"/>
          </a:endParaRPr>
        </a:p>
      </dgm:t>
    </dgm:pt>
    <dgm:pt modelId="{1FFCFC6B-D180-48D2-800E-7835DA7F2D38}">
      <dgm:prSet phldrT="[Text]"/>
      <dgm:spPr>
        <a:solidFill>
          <a:srgbClr val="E1E9D6"/>
        </a:solidFill>
      </dgm:spPr>
      <dgm:t>
        <a:bodyPr/>
        <a:lstStyle/>
        <a:p>
          <a:r>
            <a:rPr lang="en-US" dirty="0">
              <a:latin typeface="+mn-lt"/>
            </a:rPr>
            <a:t>Percent of appropriate use of </a:t>
          </a:r>
          <a:r>
            <a:rPr lang="en-US" dirty="0" err="1" smtClean="0">
              <a:latin typeface="+mn-lt"/>
            </a:rPr>
            <a:t>rifaximin</a:t>
          </a:r>
          <a:r>
            <a:rPr lang="en-US" dirty="0" smtClean="0">
              <a:latin typeface="+mn-lt"/>
            </a:rPr>
            <a:t> </a:t>
          </a:r>
          <a:r>
            <a:rPr lang="en-US" dirty="0">
              <a:latin typeface="+mn-lt"/>
            </a:rPr>
            <a:t>in Phase I vs. Phase II</a:t>
          </a:r>
        </a:p>
      </dgm:t>
    </dgm:pt>
    <dgm:pt modelId="{1B367397-83E1-44C9-86FB-1CF071EF0DD0}" type="parTrans" cxnId="{B65F4E31-31A8-4A75-AAED-8E276E74E203}">
      <dgm:prSet/>
      <dgm:spPr/>
      <dgm:t>
        <a:bodyPr/>
        <a:lstStyle/>
        <a:p>
          <a:endParaRPr lang="en-US">
            <a:latin typeface="+mn-lt"/>
          </a:endParaRPr>
        </a:p>
      </dgm:t>
    </dgm:pt>
    <dgm:pt modelId="{CFF36CD1-53E5-41AE-93AF-57FFA1662B48}" type="sibTrans" cxnId="{B65F4E31-31A8-4A75-AAED-8E276E74E203}">
      <dgm:prSet/>
      <dgm:spPr/>
      <dgm:t>
        <a:bodyPr/>
        <a:lstStyle/>
        <a:p>
          <a:endParaRPr lang="en-US">
            <a:latin typeface="+mn-lt"/>
          </a:endParaRPr>
        </a:p>
      </dgm:t>
    </dgm:pt>
    <dgm:pt modelId="{33DA9692-D1AC-4516-98A0-D6220EB41B51}">
      <dgm:prSet phldrT="[Text]"/>
      <dgm:spPr>
        <a:solidFill>
          <a:srgbClr val="006A51"/>
        </a:solidFill>
      </dgm:spPr>
      <dgm:t>
        <a:bodyPr/>
        <a:lstStyle/>
        <a:p>
          <a:r>
            <a:rPr lang="en-US" dirty="0">
              <a:latin typeface="+mn-lt"/>
            </a:rPr>
            <a:t>Secondary Endpoints</a:t>
          </a:r>
        </a:p>
      </dgm:t>
    </dgm:pt>
    <dgm:pt modelId="{06DC7583-45A3-4426-9A38-4EEBCE0D0269}" type="parTrans" cxnId="{47B2AC2C-E9A6-4023-9E95-2B36458315DA}">
      <dgm:prSet/>
      <dgm:spPr/>
      <dgm:t>
        <a:bodyPr/>
        <a:lstStyle/>
        <a:p>
          <a:endParaRPr lang="en-US">
            <a:latin typeface="+mn-lt"/>
          </a:endParaRPr>
        </a:p>
      </dgm:t>
    </dgm:pt>
    <dgm:pt modelId="{F0ABE0C2-43AD-499A-A46D-ECA9DC2FD9DA}" type="sibTrans" cxnId="{47B2AC2C-E9A6-4023-9E95-2B36458315DA}">
      <dgm:prSet/>
      <dgm:spPr/>
      <dgm:t>
        <a:bodyPr/>
        <a:lstStyle/>
        <a:p>
          <a:endParaRPr lang="en-US">
            <a:latin typeface="+mn-lt"/>
          </a:endParaRPr>
        </a:p>
      </dgm:t>
    </dgm:pt>
    <dgm:pt modelId="{F9A8A34F-C8F2-4F17-A791-47D7551E7C58}">
      <dgm:prSet phldrT="[Text]"/>
      <dgm:spPr>
        <a:solidFill>
          <a:srgbClr val="E1E9D6">
            <a:alpha val="90000"/>
          </a:srgbClr>
        </a:solidFill>
      </dgm:spPr>
      <dgm:t>
        <a:bodyPr/>
        <a:lstStyle/>
        <a:p>
          <a:r>
            <a:rPr lang="en-US" dirty="0">
              <a:latin typeface="+mn-lt"/>
            </a:rPr>
            <a:t>Number of pharmacy interventions</a:t>
          </a:r>
        </a:p>
      </dgm:t>
    </dgm:pt>
    <dgm:pt modelId="{8A4148E1-BA13-4FA5-A57C-D4292759F50A}" type="parTrans" cxnId="{07CC3735-C673-4DD6-8F2C-7DC7FE9D7027}">
      <dgm:prSet/>
      <dgm:spPr/>
      <dgm:t>
        <a:bodyPr/>
        <a:lstStyle/>
        <a:p>
          <a:endParaRPr lang="en-US">
            <a:latin typeface="+mn-lt"/>
          </a:endParaRPr>
        </a:p>
      </dgm:t>
    </dgm:pt>
    <dgm:pt modelId="{E2E00C6B-1178-4261-87C6-8260E96424CB}" type="sibTrans" cxnId="{07CC3735-C673-4DD6-8F2C-7DC7FE9D7027}">
      <dgm:prSet/>
      <dgm:spPr/>
      <dgm:t>
        <a:bodyPr/>
        <a:lstStyle/>
        <a:p>
          <a:endParaRPr lang="en-US">
            <a:latin typeface="+mn-lt"/>
          </a:endParaRPr>
        </a:p>
      </dgm:t>
    </dgm:pt>
    <dgm:pt modelId="{9F29527B-AF64-4C56-A036-69C7E9855D5C}">
      <dgm:prSet phldrT="[Text]"/>
      <dgm:spPr>
        <a:solidFill>
          <a:srgbClr val="E1E9D6">
            <a:alpha val="90000"/>
          </a:srgbClr>
        </a:solidFill>
      </dgm:spPr>
      <dgm:t>
        <a:bodyPr/>
        <a:lstStyle/>
        <a:p>
          <a:r>
            <a:rPr lang="en-US" dirty="0">
              <a:latin typeface="+mn-lt"/>
            </a:rPr>
            <a:t>Cost savings </a:t>
          </a:r>
        </a:p>
      </dgm:t>
    </dgm:pt>
    <dgm:pt modelId="{A1842FA6-D7A0-4846-9773-A9AA9D3A510C}" type="parTrans" cxnId="{E0048E24-FA6A-4EDB-9D7E-65447C3B1628}">
      <dgm:prSet/>
      <dgm:spPr/>
      <dgm:t>
        <a:bodyPr/>
        <a:lstStyle/>
        <a:p>
          <a:endParaRPr lang="en-US">
            <a:latin typeface="+mn-lt"/>
          </a:endParaRPr>
        </a:p>
      </dgm:t>
    </dgm:pt>
    <dgm:pt modelId="{A63E7800-BF21-4E30-91AB-80F5DB8C1A5D}" type="sibTrans" cxnId="{E0048E24-FA6A-4EDB-9D7E-65447C3B1628}">
      <dgm:prSet/>
      <dgm:spPr/>
      <dgm:t>
        <a:bodyPr/>
        <a:lstStyle/>
        <a:p>
          <a:endParaRPr lang="en-US">
            <a:latin typeface="+mn-lt"/>
          </a:endParaRPr>
        </a:p>
      </dgm:t>
    </dgm:pt>
    <dgm:pt modelId="{E4C83222-5936-4427-B54D-EC96842A76FB}" type="pres">
      <dgm:prSet presAssocID="{0818F8EE-7905-41DA-9230-EA885B37045D}" presName="Name0" presStyleCnt="0">
        <dgm:presLayoutVars>
          <dgm:dir/>
          <dgm:animLvl val="lvl"/>
          <dgm:resizeHandles val="exact"/>
        </dgm:presLayoutVars>
      </dgm:prSet>
      <dgm:spPr/>
      <dgm:t>
        <a:bodyPr/>
        <a:lstStyle/>
        <a:p>
          <a:endParaRPr lang="en-US"/>
        </a:p>
      </dgm:t>
    </dgm:pt>
    <dgm:pt modelId="{FC7F8AC7-51A2-43CA-8E99-52D80AFCBA44}" type="pres">
      <dgm:prSet presAssocID="{482DFB3D-0D0B-4A98-A490-5010D359CCDF}" presName="linNode" presStyleCnt="0"/>
      <dgm:spPr/>
    </dgm:pt>
    <dgm:pt modelId="{6E8F8CC7-863A-4301-AADC-9176CD36879A}" type="pres">
      <dgm:prSet presAssocID="{482DFB3D-0D0B-4A98-A490-5010D359CCDF}" presName="parentText" presStyleLbl="node1" presStyleIdx="0" presStyleCnt="2">
        <dgm:presLayoutVars>
          <dgm:chMax val="1"/>
          <dgm:bulletEnabled val="1"/>
        </dgm:presLayoutVars>
      </dgm:prSet>
      <dgm:spPr/>
      <dgm:t>
        <a:bodyPr/>
        <a:lstStyle/>
        <a:p>
          <a:endParaRPr lang="en-US"/>
        </a:p>
      </dgm:t>
    </dgm:pt>
    <dgm:pt modelId="{0F82196F-FB50-4CB4-BE0C-BB953224CB0B}" type="pres">
      <dgm:prSet presAssocID="{482DFB3D-0D0B-4A98-A490-5010D359CCDF}" presName="descendantText" presStyleLbl="alignAccFollowNode1" presStyleIdx="0" presStyleCnt="2">
        <dgm:presLayoutVars>
          <dgm:bulletEnabled val="1"/>
        </dgm:presLayoutVars>
      </dgm:prSet>
      <dgm:spPr/>
      <dgm:t>
        <a:bodyPr/>
        <a:lstStyle/>
        <a:p>
          <a:endParaRPr lang="en-US"/>
        </a:p>
      </dgm:t>
    </dgm:pt>
    <dgm:pt modelId="{DDE914A5-C34A-4431-93A5-7B42CF40104F}" type="pres">
      <dgm:prSet presAssocID="{0B6AF9B4-8B63-438C-A51C-036794B1D434}" presName="sp" presStyleCnt="0"/>
      <dgm:spPr/>
    </dgm:pt>
    <dgm:pt modelId="{525CB890-EBE4-4AC0-ADDD-3444DC139BDB}" type="pres">
      <dgm:prSet presAssocID="{33DA9692-D1AC-4516-98A0-D6220EB41B51}" presName="linNode" presStyleCnt="0"/>
      <dgm:spPr/>
    </dgm:pt>
    <dgm:pt modelId="{786836E8-D19F-4924-9FC5-0B595318229E}" type="pres">
      <dgm:prSet presAssocID="{33DA9692-D1AC-4516-98A0-D6220EB41B51}" presName="parentText" presStyleLbl="node1" presStyleIdx="1" presStyleCnt="2">
        <dgm:presLayoutVars>
          <dgm:chMax val="1"/>
          <dgm:bulletEnabled val="1"/>
        </dgm:presLayoutVars>
      </dgm:prSet>
      <dgm:spPr/>
      <dgm:t>
        <a:bodyPr/>
        <a:lstStyle/>
        <a:p>
          <a:endParaRPr lang="en-US"/>
        </a:p>
      </dgm:t>
    </dgm:pt>
    <dgm:pt modelId="{78EF8778-A42F-40A9-9B91-11E4BFE4A7E2}" type="pres">
      <dgm:prSet presAssocID="{33DA9692-D1AC-4516-98A0-D6220EB41B51}" presName="descendantText" presStyleLbl="alignAccFollowNode1" presStyleIdx="1" presStyleCnt="2">
        <dgm:presLayoutVars>
          <dgm:bulletEnabled val="1"/>
        </dgm:presLayoutVars>
      </dgm:prSet>
      <dgm:spPr/>
      <dgm:t>
        <a:bodyPr/>
        <a:lstStyle/>
        <a:p>
          <a:endParaRPr lang="en-US"/>
        </a:p>
      </dgm:t>
    </dgm:pt>
  </dgm:ptLst>
  <dgm:cxnLst>
    <dgm:cxn modelId="{E209E47C-C722-4965-A1DB-99B150452BF0}" type="presOf" srcId="{9F29527B-AF64-4C56-A036-69C7E9855D5C}" destId="{78EF8778-A42F-40A9-9B91-11E4BFE4A7E2}" srcOrd="0" destOrd="1" presId="urn:microsoft.com/office/officeart/2005/8/layout/vList5"/>
    <dgm:cxn modelId="{E7DB2DAA-4993-4A1E-968D-EF02DC29D272}" type="presOf" srcId="{482DFB3D-0D0B-4A98-A490-5010D359CCDF}" destId="{6E8F8CC7-863A-4301-AADC-9176CD36879A}" srcOrd="0" destOrd="0" presId="urn:microsoft.com/office/officeart/2005/8/layout/vList5"/>
    <dgm:cxn modelId="{07CC3735-C673-4DD6-8F2C-7DC7FE9D7027}" srcId="{33DA9692-D1AC-4516-98A0-D6220EB41B51}" destId="{F9A8A34F-C8F2-4F17-A791-47D7551E7C58}" srcOrd="0" destOrd="0" parTransId="{8A4148E1-BA13-4FA5-A57C-D4292759F50A}" sibTransId="{E2E00C6B-1178-4261-87C6-8260E96424CB}"/>
    <dgm:cxn modelId="{47B2AC2C-E9A6-4023-9E95-2B36458315DA}" srcId="{0818F8EE-7905-41DA-9230-EA885B37045D}" destId="{33DA9692-D1AC-4516-98A0-D6220EB41B51}" srcOrd="1" destOrd="0" parTransId="{06DC7583-45A3-4426-9A38-4EEBCE0D0269}" sibTransId="{F0ABE0C2-43AD-499A-A46D-ECA9DC2FD9DA}"/>
    <dgm:cxn modelId="{B65F4E31-31A8-4A75-AAED-8E276E74E203}" srcId="{482DFB3D-0D0B-4A98-A490-5010D359CCDF}" destId="{1FFCFC6B-D180-48D2-800E-7835DA7F2D38}" srcOrd="0" destOrd="0" parTransId="{1B367397-83E1-44C9-86FB-1CF071EF0DD0}" sibTransId="{CFF36CD1-53E5-41AE-93AF-57FFA1662B48}"/>
    <dgm:cxn modelId="{1129CBE7-0097-41CD-8598-39921C22824F}" srcId="{0818F8EE-7905-41DA-9230-EA885B37045D}" destId="{482DFB3D-0D0B-4A98-A490-5010D359CCDF}" srcOrd="0" destOrd="0" parTransId="{DAF01355-A7A9-4474-B61C-C6D948442EAF}" sibTransId="{0B6AF9B4-8B63-438C-A51C-036794B1D434}"/>
    <dgm:cxn modelId="{ACF299B6-E87E-409C-81A2-CC8501F81298}" type="presOf" srcId="{0818F8EE-7905-41DA-9230-EA885B37045D}" destId="{E4C83222-5936-4427-B54D-EC96842A76FB}" srcOrd="0" destOrd="0" presId="urn:microsoft.com/office/officeart/2005/8/layout/vList5"/>
    <dgm:cxn modelId="{C9059CD2-629F-49DE-8F77-4331535DABFE}" type="presOf" srcId="{F9A8A34F-C8F2-4F17-A791-47D7551E7C58}" destId="{78EF8778-A42F-40A9-9B91-11E4BFE4A7E2}" srcOrd="0" destOrd="0" presId="urn:microsoft.com/office/officeart/2005/8/layout/vList5"/>
    <dgm:cxn modelId="{5822E093-FDE4-45A0-A21D-50BD23C9EEE1}" type="presOf" srcId="{1FFCFC6B-D180-48D2-800E-7835DA7F2D38}" destId="{0F82196F-FB50-4CB4-BE0C-BB953224CB0B}" srcOrd="0" destOrd="0" presId="urn:microsoft.com/office/officeart/2005/8/layout/vList5"/>
    <dgm:cxn modelId="{E0048E24-FA6A-4EDB-9D7E-65447C3B1628}" srcId="{33DA9692-D1AC-4516-98A0-D6220EB41B51}" destId="{9F29527B-AF64-4C56-A036-69C7E9855D5C}" srcOrd="1" destOrd="0" parTransId="{A1842FA6-D7A0-4846-9773-A9AA9D3A510C}" sibTransId="{A63E7800-BF21-4E30-91AB-80F5DB8C1A5D}"/>
    <dgm:cxn modelId="{2004BF13-0263-4986-AB29-77D9C6C0F831}" type="presOf" srcId="{33DA9692-D1AC-4516-98A0-D6220EB41B51}" destId="{786836E8-D19F-4924-9FC5-0B595318229E}" srcOrd="0" destOrd="0" presId="urn:microsoft.com/office/officeart/2005/8/layout/vList5"/>
    <dgm:cxn modelId="{051A71E1-353C-4D13-BD54-C89073E5099A}" type="presParOf" srcId="{E4C83222-5936-4427-B54D-EC96842A76FB}" destId="{FC7F8AC7-51A2-43CA-8E99-52D80AFCBA44}" srcOrd="0" destOrd="0" presId="urn:microsoft.com/office/officeart/2005/8/layout/vList5"/>
    <dgm:cxn modelId="{64546683-FD15-4DBE-A991-FC9D4EED7BF7}" type="presParOf" srcId="{FC7F8AC7-51A2-43CA-8E99-52D80AFCBA44}" destId="{6E8F8CC7-863A-4301-AADC-9176CD36879A}" srcOrd="0" destOrd="0" presId="urn:microsoft.com/office/officeart/2005/8/layout/vList5"/>
    <dgm:cxn modelId="{55547429-5F7B-479B-A886-B5641F66074D}" type="presParOf" srcId="{FC7F8AC7-51A2-43CA-8E99-52D80AFCBA44}" destId="{0F82196F-FB50-4CB4-BE0C-BB953224CB0B}" srcOrd="1" destOrd="0" presId="urn:microsoft.com/office/officeart/2005/8/layout/vList5"/>
    <dgm:cxn modelId="{30F09699-F9A1-4A76-9F80-5A2CA475547D}" type="presParOf" srcId="{E4C83222-5936-4427-B54D-EC96842A76FB}" destId="{DDE914A5-C34A-4431-93A5-7B42CF40104F}" srcOrd="1" destOrd="0" presId="urn:microsoft.com/office/officeart/2005/8/layout/vList5"/>
    <dgm:cxn modelId="{6DE1A756-78C6-40E0-9A66-BEDD6A6C4036}" type="presParOf" srcId="{E4C83222-5936-4427-B54D-EC96842A76FB}" destId="{525CB890-EBE4-4AC0-ADDD-3444DC139BDB}" srcOrd="2" destOrd="0" presId="urn:microsoft.com/office/officeart/2005/8/layout/vList5"/>
    <dgm:cxn modelId="{B3B165B7-AB30-49ED-936C-A6F7286779E0}" type="presParOf" srcId="{525CB890-EBE4-4AC0-ADDD-3444DC139BDB}" destId="{786836E8-D19F-4924-9FC5-0B595318229E}" srcOrd="0" destOrd="0" presId="urn:microsoft.com/office/officeart/2005/8/layout/vList5"/>
    <dgm:cxn modelId="{DEFA699B-85AD-45A4-8D97-E02A2FD2AAE8}" type="presParOf" srcId="{525CB890-EBE4-4AC0-ADDD-3444DC139BDB}" destId="{78EF8778-A42F-40A9-9B91-11E4BFE4A7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93979-CC0F-4DAC-9211-56D8B36F7914}">
      <dsp:nvSpPr>
        <dsp:cNvPr id="0" name=""/>
        <dsp:cNvSpPr/>
      </dsp:nvSpPr>
      <dsp:spPr>
        <a:xfrm>
          <a:off x="0" y="981872"/>
          <a:ext cx="8229600" cy="3672900"/>
        </a:xfrm>
        <a:prstGeom prst="rect">
          <a:avLst/>
        </a:prstGeom>
        <a:solidFill>
          <a:schemeClr val="lt1">
            <a:alpha val="90000"/>
            <a:hueOff val="0"/>
            <a:satOff val="0"/>
            <a:lumOff val="0"/>
            <a:alphaOff val="0"/>
          </a:schemeClr>
        </a:solidFill>
        <a:ln w="25400" cap="flat" cmpd="sng" algn="ctr">
          <a:solidFill>
            <a:srgbClr val="006A51"/>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Lactulose as first-line treatment option for hepatic encephalopathy </a:t>
          </a:r>
          <a:r>
            <a:rPr lang="en-US" sz="2600" kern="1200" dirty="0" smtClean="0"/>
            <a:t>(GRADE II-1, B, 1)</a:t>
          </a:r>
          <a:endParaRPr lang="en-US" sz="2600" kern="1200" dirty="0"/>
        </a:p>
        <a:p>
          <a:pPr marL="285750" lvl="1" indent="-285750" algn="l" defTabSz="1244600">
            <a:lnSpc>
              <a:spcPct val="90000"/>
            </a:lnSpc>
            <a:spcBef>
              <a:spcPct val="0"/>
            </a:spcBef>
            <a:spcAft>
              <a:spcPct val="15000"/>
            </a:spcAft>
            <a:buChar char="••"/>
          </a:pPr>
          <a:r>
            <a:rPr lang="en-US" sz="2800" kern="1200" dirty="0" err="1" smtClean="0"/>
            <a:t>Rifaximin</a:t>
          </a:r>
          <a:r>
            <a:rPr lang="en-US" sz="2800" kern="1200" dirty="0" smtClean="0"/>
            <a:t> as adjunctive therapy to lactulose to maintain remission in patients who have already experienced one or more bouts of overt hepatic encephalopathy (OHE) while on lactulose </a:t>
          </a:r>
          <a:r>
            <a:rPr lang="en-US" sz="2600" kern="1200" dirty="0" smtClean="0"/>
            <a:t>(GRADE I, A, 1)</a:t>
          </a:r>
          <a:endParaRPr lang="en-US" sz="2600" kern="1200" dirty="0"/>
        </a:p>
      </dsp:txBody>
      <dsp:txXfrm>
        <a:off x="0" y="981872"/>
        <a:ext cx="8229600" cy="3672900"/>
      </dsp:txXfrm>
    </dsp:sp>
    <dsp:sp modelId="{F46B5411-1C7A-44FB-B5AE-7396324DAE91}">
      <dsp:nvSpPr>
        <dsp:cNvPr id="0" name=""/>
        <dsp:cNvSpPr/>
      </dsp:nvSpPr>
      <dsp:spPr>
        <a:xfrm>
          <a:off x="411480" y="5322"/>
          <a:ext cx="6904050" cy="1301269"/>
        </a:xfrm>
        <a:prstGeom prst="roundRect">
          <a:avLst/>
        </a:prstGeom>
        <a:solidFill>
          <a:srgbClr val="E1E9D6"/>
        </a:solidFill>
        <a:ln w="25400" cap="flat" cmpd="sng" algn="ctr">
          <a:solidFill>
            <a:srgbClr val="006A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333500">
            <a:lnSpc>
              <a:spcPct val="90000"/>
            </a:lnSpc>
            <a:spcBef>
              <a:spcPct val="0"/>
            </a:spcBef>
            <a:spcAft>
              <a:spcPct val="35000"/>
            </a:spcAft>
          </a:pPr>
          <a:r>
            <a:rPr lang="en-US" sz="3000" kern="1200" dirty="0" smtClean="0">
              <a:solidFill>
                <a:schemeClr val="tx1"/>
              </a:solidFill>
            </a:rPr>
            <a:t>American Association for the Study of Liver Diseases (AASLD) Guideline:</a:t>
          </a:r>
          <a:endParaRPr lang="en-US" sz="3000" kern="1200" dirty="0">
            <a:solidFill>
              <a:schemeClr val="tx1"/>
            </a:solidFill>
          </a:endParaRPr>
        </a:p>
      </dsp:txBody>
      <dsp:txXfrm>
        <a:off x="475003" y="68845"/>
        <a:ext cx="6777004" cy="1174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196F-FB50-4CB4-BE0C-BB953224CB0B}">
      <dsp:nvSpPr>
        <dsp:cNvPr id="0" name=""/>
        <dsp:cNvSpPr/>
      </dsp:nvSpPr>
      <dsp:spPr>
        <a:xfrm rot="5400000">
          <a:off x="4687015" y="-1497025"/>
          <a:ext cx="1818224" cy="5266944"/>
        </a:xfrm>
        <a:prstGeom prst="round2SameRect">
          <a:avLst/>
        </a:prstGeom>
        <a:solidFill>
          <a:srgbClr val="E1E9D6"/>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latin typeface="+mn-lt"/>
            </a:rPr>
            <a:t>Percent of appropriate use of </a:t>
          </a:r>
          <a:r>
            <a:rPr lang="en-US" sz="3600" kern="1200" dirty="0" err="1" smtClean="0">
              <a:latin typeface="+mn-lt"/>
            </a:rPr>
            <a:t>rifaximin</a:t>
          </a:r>
          <a:r>
            <a:rPr lang="en-US" sz="3600" kern="1200" dirty="0" smtClean="0">
              <a:latin typeface="+mn-lt"/>
            </a:rPr>
            <a:t> </a:t>
          </a:r>
          <a:r>
            <a:rPr lang="en-US" sz="3600" kern="1200" dirty="0">
              <a:latin typeface="+mn-lt"/>
            </a:rPr>
            <a:t>in Phase I vs. Phase II</a:t>
          </a:r>
        </a:p>
      </dsp:txBody>
      <dsp:txXfrm rot="-5400000">
        <a:off x="2962655" y="316093"/>
        <a:ext cx="5178186" cy="1640708"/>
      </dsp:txXfrm>
    </dsp:sp>
    <dsp:sp modelId="{6E8F8CC7-863A-4301-AADC-9176CD36879A}">
      <dsp:nvSpPr>
        <dsp:cNvPr id="0" name=""/>
        <dsp:cNvSpPr/>
      </dsp:nvSpPr>
      <dsp:spPr>
        <a:xfrm>
          <a:off x="0" y="56"/>
          <a:ext cx="2962656" cy="2272780"/>
        </a:xfrm>
        <a:prstGeom prst="roundRect">
          <a:avLst/>
        </a:prstGeom>
        <a:solidFill>
          <a:srgbClr val="006A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a:latin typeface="+mn-lt"/>
            </a:rPr>
            <a:t>Primary Endpoint</a:t>
          </a:r>
        </a:p>
      </dsp:txBody>
      <dsp:txXfrm>
        <a:off x="110948" y="111004"/>
        <a:ext cx="2740760" cy="2050884"/>
      </dsp:txXfrm>
    </dsp:sp>
    <dsp:sp modelId="{78EF8778-A42F-40A9-9B91-11E4BFE4A7E2}">
      <dsp:nvSpPr>
        <dsp:cNvPr id="0" name=""/>
        <dsp:cNvSpPr/>
      </dsp:nvSpPr>
      <dsp:spPr>
        <a:xfrm rot="5400000">
          <a:off x="4687015" y="889394"/>
          <a:ext cx="1818224" cy="5266944"/>
        </a:xfrm>
        <a:prstGeom prst="round2SameRect">
          <a:avLst/>
        </a:prstGeom>
        <a:solidFill>
          <a:srgbClr val="E1E9D6">
            <a:alpha val="90000"/>
          </a:srgb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latin typeface="+mn-lt"/>
            </a:rPr>
            <a:t>Number of pharmacy interventions</a:t>
          </a:r>
        </a:p>
        <a:p>
          <a:pPr marL="285750" lvl="1" indent="-285750" algn="l" defTabSz="1600200">
            <a:lnSpc>
              <a:spcPct val="90000"/>
            </a:lnSpc>
            <a:spcBef>
              <a:spcPct val="0"/>
            </a:spcBef>
            <a:spcAft>
              <a:spcPct val="15000"/>
            </a:spcAft>
            <a:buChar char="••"/>
          </a:pPr>
          <a:r>
            <a:rPr lang="en-US" sz="3600" kern="1200" dirty="0">
              <a:latin typeface="+mn-lt"/>
            </a:rPr>
            <a:t>Cost savings </a:t>
          </a:r>
        </a:p>
      </dsp:txBody>
      <dsp:txXfrm rot="-5400000">
        <a:off x="2962655" y="2702512"/>
        <a:ext cx="5178186" cy="1640708"/>
      </dsp:txXfrm>
    </dsp:sp>
    <dsp:sp modelId="{786836E8-D19F-4924-9FC5-0B595318229E}">
      <dsp:nvSpPr>
        <dsp:cNvPr id="0" name=""/>
        <dsp:cNvSpPr/>
      </dsp:nvSpPr>
      <dsp:spPr>
        <a:xfrm>
          <a:off x="0" y="2386476"/>
          <a:ext cx="2962656" cy="2272780"/>
        </a:xfrm>
        <a:prstGeom prst="roundRect">
          <a:avLst/>
        </a:prstGeom>
        <a:solidFill>
          <a:srgbClr val="006A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a:latin typeface="+mn-lt"/>
            </a:rPr>
            <a:t>Secondary Endpoints</a:t>
          </a:r>
        </a:p>
      </dsp:txBody>
      <dsp:txXfrm>
        <a:off x="110948" y="2497424"/>
        <a:ext cx="2740760" cy="20508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70FD4F-B4F2-F74B-87D6-1616F2DA501C}" type="datetimeFigureOut">
              <a:rPr lang="en-US" smtClean="0"/>
              <a:t>5/10/2022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6AF913-AA18-AB4E-8E64-DB74D3A5CF9B}" type="slidenum">
              <a:rPr lang="en-US" smtClean="0"/>
              <a:t>‹#›</a:t>
            </a:fld>
            <a:endParaRPr lang="en-US"/>
          </a:p>
        </p:txBody>
      </p:sp>
    </p:spTree>
    <p:extLst>
      <p:ext uri="{BB962C8B-B14F-4D97-AF65-F5344CB8AC3E}">
        <p14:creationId xmlns:p14="http://schemas.microsoft.com/office/powerpoint/2010/main" val="1431474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B92E8-1575-4FB0-A0B7-82EDCCE69AB8}" type="datetimeFigureOut">
              <a:rPr lang="en-US" smtClean="0"/>
              <a:t>5/10/2022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3AD4F-BD8D-493C-BE0E-8311172848C5}" type="slidenum">
              <a:rPr lang="en-US" smtClean="0"/>
              <a:t>‹#›</a:t>
            </a:fld>
            <a:endParaRPr lang="en-US"/>
          </a:p>
        </p:txBody>
      </p:sp>
    </p:spTree>
    <p:extLst>
      <p:ext uri="{BB962C8B-B14F-4D97-AF65-F5344CB8AC3E}">
        <p14:creationId xmlns:p14="http://schemas.microsoft.com/office/powerpoint/2010/main" val="291264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med.ncbi.nlm.nih.gov/1074193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nlinelibrary.wiley.com/doi/full/10.1111/jgh.1375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a:r>
            <a:r>
              <a:rPr lang="en-US" baseline="0" dirty="0" smtClean="0"/>
              <a:t> is a brain dysfunction that manifests…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frequent complication and one of the most debilitating manifestations of liver disease </a:t>
            </a:r>
          </a:p>
          <a:p>
            <a:endParaRPr lang="en-US" dirty="0"/>
          </a:p>
        </p:txBody>
      </p:sp>
      <p:sp>
        <p:nvSpPr>
          <p:cNvPr id="4" name="Slide Number Placeholder 3"/>
          <p:cNvSpPr>
            <a:spLocks noGrp="1"/>
          </p:cNvSpPr>
          <p:nvPr>
            <p:ph type="sldNum" sz="quarter" idx="10"/>
          </p:nvPr>
        </p:nvSpPr>
        <p:spPr/>
        <p:txBody>
          <a:bodyPr/>
          <a:lstStyle/>
          <a:p>
            <a:fld id="{75F3AD4F-BD8D-493C-BE0E-8311172848C5}" type="slidenum">
              <a:rPr lang="en-US" smtClean="0"/>
              <a:t>4</a:t>
            </a:fld>
            <a:endParaRPr lang="en-US"/>
          </a:p>
        </p:txBody>
      </p:sp>
    </p:spTree>
    <p:extLst>
      <p:ext uri="{BB962C8B-B14F-4D97-AF65-F5344CB8AC3E}">
        <p14:creationId xmlns:p14="http://schemas.microsoft.com/office/powerpoint/2010/main" val="172336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Grade</a:t>
            </a:r>
            <a:r>
              <a:rPr lang="en-US" baseline="0" dirty="0" smtClean="0">
                <a:hlinkClick r:id="rId3"/>
              </a:rPr>
              <a:t> II-1: </a:t>
            </a:r>
            <a:r>
              <a:rPr lang="en-US" sz="1200" b="0" i="0" u="none" strike="noStrike" kern="1200" baseline="0" dirty="0" smtClean="0">
                <a:solidFill>
                  <a:schemeClr val="tx1"/>
                </a:solidFill>
                <a:latin typeface="+mn-lt"/>
                <a:ea typeface="+mn-ea"/>
                <a:cs typeface="+mn-cs"/>
              </a:rPr>
              <a:t>Controlled trials without randomization, B: moderate quality of evidence Further research is likely to have an important impact on our confidence in the estimate effect and may change the estimate; 1 STRONG REC </a:t>
            </a:r>
          </a:p>
          <a:p>
            <a:r>
              <a:rPr lang="en-US" sz="1200" b="0" i="0" u="none" strike="noStrike" kern="1200" baseline="0" dirty="0" smtClean="0">
                <a:solidFill>
                  <a:schemeClr val="tx1"/>
                </a:solidFill>
                <a:latin typeface="+mn-lt"/>
                <a:ea typeface="+mn-ea"/>
                <a:cs typeface="+mn-cs"/>
                <a:hlinkClick r:id="rId3"/>
              </a:rPr>
              <a:t>Grade I </a:t>
            </a:r>
            <a:r>
              <a:rPr lang="en-US" sz="1200" b="0" i="0" u="none" strike="noStrike" kern="1200" baseline="0" dirty="0" smtClean="0">
                <a:solidFill>
                  <a:schemeClr val="tx1"/>
                </a:solidFill>
                <a:latin typeface="+mn-lt"/>
                <a:ea typeface="+mn-ea"/>
                <a:cs typeface="+mn-cs"/>
              </a:rPr>
              <a:t>Randomized, controlled trials, HIGH QUALITY EVIDENCE, STRONG REC </a:t>
            </a:r>
            <a:endParaRPr lang="en-US" dirty="0" smtClean="0">
              <a:hlinkClick r:id="rId3"/>
            </a:endParaRPr>
          </a:p>
          <a:p>
            <a:r>
              <a:rPr lang="en-US" dirty="0" smtClean="0">
                <a:hlinkClick r:id="rId3"/>
              </a:rPr>
              <a:t>Evaluation of the efficacy and safety of </a:t>
            </a:r>
            <a:r>
              <a:rPr lang="en-US" dirty="0" err="1" smtClean="0">
                <a:hlinkClick r:id="rId3"/>
              </a:rPr>
              <a:t>rifaximin</a:t>
            </a:r>
            <a:r>
              <a:rPr lang="en-US" dirty="0" smtClean="0">
                <a:hlinkClick r:id="rId3"/>
              </a:rPr>
              <a:t> in the treatment of hepatic encephalopathy: a double-blind, randomized, dose-finding multi-</a:t>
            </a:r>
            <a:r>
              <a:rPr lang="en-US" dirty="0" err="1" smtClean="0">
                <a:hlinkClick r:id="rId3"/>
              </a:rPr>
              <a:t>centre</a:t>
            </a:r>
            <a:r>
              <a:rPr lang="en-US" dirty="0" smtClean="0">
                <a:hlinkClick r:id="rId3"/>
              </a:rPr>
              <a:t> study - PubMed (nih.gov)</a:t>
            </a:r>
            <a:endParaRPr lang="en-US" dirty="0" smtClean="0"/>
          </a:p>
          <a:p>
            <a:r>
              <a:rPr lang="en-US" dirty="0" smtClean="0"/>
              <a:t>Dose finding study:</a:t>
            </a:r>
          </a:p>
          <a:p>
            <a:r>
              <a:rPr lang="en-US" dirty="0" smtClean="0"/>
              <a:t>Compared 600,</a:t>
            </a:r>
            <a:r>
              <a:rPr lang="en-US" baseline="0" dirty="0" smtClean="0"/>
              <a:t> 1200, or 2400 mg/day in 3 divided doses for treatment of hepatic encephalopathy </a:t>
            </a:r>
          </a:p>
          <a:p>
            <a:r>
              <a:rPr lang="en-US" sz="1200" b="0" i="0" kern="1200" dirty="0" err="1" smtClean="0">
                <a:solidFill>
                  <a:schemeClr val="tx1"/>
                </a:solidFill>
                <a:effectLst/>
                <a:latin typeface="+mn-lt"/>
                <a:ea typeface="+mn-ea"/>
                <a:cs typeface="+mn-cs"/>
              </a:rPr>
              <a:t>Rifaximin</a:t>
            </a:r>
            <a:r>
              <a:rPr lang="en-US" sz="1200" b="0" i="0" kern="1200" dirty="0" smtClean="0">
                <a:solidFill>
                  <a:schemeClr val="tx1"/>
                </a:solidFill>
                <a:effectLst/>
                <a:latin typeface="+mn-lt"/>
                <a:ea typeface="+mn-ea"/>
                <a:cs typeface="+mn-cs"/>
              </a:rPr>
              <a:t> may be useful as alternative or adjuvant therapy for grade I-III hepatic encephalopathy in patients with cirrhosis at a dose of 1200 mg/day.</a:t>
            </a:r>
          </a:p>
          <a:p>
            <a:endParaRPr lang="en-US" baseline="0" dirty="0" smtClean="0"/>
          </a:p>
          <a:p>
            <a:r>
              <a:rPr lang="en-US" dirty="0" smtClean="0"/>
              <a:t>and European Association for the Study of Liver (EASL) 2014 Hepatic Encephalopathy in Chronic Liver Disease Practice Guideline</a:t>
            </a:r>
            <a:endParaRPr lang="en-US" dirty="0"/>
          </a:p>
        </p:txBody>
      </p:sp>
      <p:sp>
        <p:nvSpPr>
          <p:cNvPr id="4" name="Slide Number Placeholder 3"/>
          <p:cNvSpPr>
            <a:spLocks noGrp="1"/>
          </p:cNvSpPr>
          <p:nvPr>
            <p:ph type="sldNum" sz="quarter" idx="10"/>
          </p:nvPr>
        </p:nvSpPr>
        <p:spPr/>
        <p:txBody>
          <a:bodyPr/>
          <a:lstStyle/>
          <a:p>
            <a:fld id="{75F3AD4F-BD8D-493C-BE0E-8311172848C5}" type="slidenum">
              <a:rPr lang="en-US" smtClean="0"/>
              <a:t>5</a:t>
            </a:fld>
            <a:endParaRPr lang="en-US"/>
          </a:p>
        </p:txBody>
      </p:sp>
    </p:spTree>
    <p:extLst>
      <p:ext uri="{BB962C8B-B14F-4D97-AF65-F5344CB8AC3E}">
        <p14:creationId xmlns:p14="http://schemas.microsoft.com/office/powerpoint/2010/main" val="394111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3AD4F-BD8D-493C-BE0E-8311172848C5}" type="slidenum">
              <a:rPr lang="en-US" smtClean="0"/>
              <a:t>6</a:t>
            </a:fld>
            <a:endParaRPr lang="en-US"/>
          </a:p>
        </p:txBody>
      </p:sp>
    </p:spTree>
    <p:extLst>
      <p:ext uri="{BB962C8B-B14F-4D97-AF65-F5344CB8AC3E}">
        <p14:creationId xmlns:p14="http://schemas.microsoft.com/office/powerpoint/2010/main" val="121608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2000.</a:t>
            </a:r>
            <a:r>
              <a:rPr lang="en-US" baseline="0" dirty="0" smtClean="0"/>
              <a:t> </a:t>
            </a:r>
            <a:r>
              <a:rPr lang="en-US" dirty="0" smtClean="0"/>
              <a:t>N = 54</a:t>
            </a:r>
          </a:p>
          <a:p>
            <a:endParaRPr lang="en-US" dirty="0" smtClean="0"/>
          </a:p>
          <a:p>
            <a:r>
              <a:rPr lang="en-US" dirty="0" smtClean="0"/>
              <a:t>2017. N=226. at this institution, the acquisition cost of the 550 mg tab was lower so this study concluded that the 550 mg dosing strategy should be used </a:t>
            </a:r>
            <a:r>
              <a:rPr lang="en-US" dirty="0" err="1" smtClean="0"/>
              <a:t>bc</a:t>
            </a:r>
            <a:r>
              <a:rPr lang="en-US" dirty="0" smtClean="0"/>
              <a:t> of the cost savings </a:t>
            </a:r>
          </a:p>
          <a:p>
            <a:endParaRPr lang="en-US" dirty="0" smtClean="0"/>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rifaximin</a:t>
            </a:r>
            <a:r>
              <a:rPr lang="en-US" sz="1200" b="0" i="0" kern="1200" dirty="0" smtClean="0">
                <a:solidFill>
                  <a:schemeClr val="tx1"/>
                </a:solidFill>
                <a:effectLst/>
                <a:latin typeface="+mn-lt"/>
                <a:ea typeface="+mn-ea"/>
                <a:cs typeface="+mn-cs"/>
              </a:rPr>
              <a:t> 550-mg dosing strategy should be utilized in hospitalized patients for the prevention of recurrent HE as there was no difference in readmission rate or time to readmission between dosing groups. The 550-mg regimen had a lower acquisition cost for a 9-day duration of treatment in the studied institution.</a:t>
            </a:r>
            <a:r>
              <a:rPr lang="en-US" dirty="0" smtClean="0"/>
              <a:t> </a:t>
            </a:r>
          </a:p>
          <a:p>
            <a:r>
              <a:rPr lang="en-US" dirty="0" smtClean="0">
                <a:hlinkClick r:id="rId3"/>
              </a:rPr>
              <a:t>Retrospective cross‐sectional pilot study of </a:t>
            </a:r>
            <a:r>
              <a:rPr lang="en-US" dirty="0" err="1" smtClean="0">
                <a:hlinkClick r:id="rId3"/>
              </a:rPr>
              <a:t>rifaximin</a:t>
            </a:r>
            <a:r>
              <a:rPr lang="en-US" dirty="0" smtClean="0">
                <a:hlinkClick r:id="rId3"/>
              </a:rPr>
              <a:t> dosing for the prevention of recurrent hepatic encephalopathy - Lyon - 2017 - Journal of Gastroenterology and </a:t>
            </a:r>
            <a:r>
              <a:rPr lang="en-US" dirty="0" err="1" smtClean="0">
                <a:hlinkClick r:id="rId3"/>
              </a:rPr>
              <a:t>Hepatology</a:t>
            </a:r>
            <a:r>
              <a:rPr lang="en-US" dirty="0" smtClean="0">
                <a:hlinkClick r:id="rId3"/>
              </a:rPr>
              <a:t> - Wiley Online Library</a:t>
            </a:r>
            <a:endParaRPr lang="en-US" dirty="0" smtClean="0"/>
          </a:p>
          <a:p>
            <a:endParaRPr lang="en-US" dirty="0"/>
          </a:p>
        </p:txBody>
      </p:sp>
      <p:sp>
        <p:nvSpPr>
          <p:cNvPr id="4" name="Slide Number Placeholder 3"/>
          <p:cNvSpPr>
            <a:spLocks noGrp="1"/>
          </p:cNvSpPr>
          <p:nvPr>
            <p:ph type="sldNum" sz="quarter" idx="10"/>
          </p:nvPr>
        </p:nvSpPr>
        <p:spPr/>
        <p:txBody>
          <a:bodyPr/>
          <a:lstStyle/>
          <a:p>
            <a:fld id="{75F3AD4F-BD8D-493C-BE0E-8311172848C5}" type="slidenum">
              <a:rPr lang="en-US" smtClean="0"/>
              <a:t>7</a:t>
            </a:fld>
            <a:endParaRPr lang="en-US"/>
          </a:p>
        </p:txBody>
      </p:sp>
    </p:spTree>
    <p:extLst>
      <p:ext uri="{BB962C8B-B14F-4D97-AF65-F5344CB8AC3E}">
        <p14:creationId xmlns:p14="http://schemas.microsoft.com/office/powerpoint/2010/main" val="115493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5F3AD4F-BD8D-493C-BE0E-8311172848C5}" type="slidenum">
              <a:rPr lang="en-US" smtClean="0"/>
              <a:t>9</a:t>
            </a:fld>
            <a:endParaRPr lang="en-US"/>
          </a:p>
        </p:txBody>
      </p:sp>
    </p:spTree>
    <p:extLst>
      <p:ext uri="{BB962C8B-B14F-4D97-AF65-F5344CB8AC3E}">
        <p14:creationId xmlns:p14="http://schemas.microsoft.com/office/powerpoint/2010/main" val="161127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b="1" dirty="0" smtClean="0"/>
              <a:t>pharmacist receiving a new order</a:t>
            </a:r>
            <a:r>
              <a:rPr lang="en-US" sz="1200" dirty="0" smtClean="0"/>
              <a:t> for </a:t>
            </a:r>
            <a:r>
              <a:rPr lang="en-US" sz="1200" dirty="0" err="1" smtClean="0"/>
              <a:t>Rifaximin</a:t>
            </a:r>
            <a:r>
              <a:rPr lang="en-US" sz="1200" dirty="0" smtClean="0"/>
              <a:t> is responsible for reviewing the appropriateness of the initial order:</a:t>
            </a:r>
          </a:p>
          <a:p>
            <a:pPr marL="228600" indent="-228600">
              <a:buAutoNum type="arabicPeriod"/>
            </a:pPr>
            <a:r>
              <a:rPr lang="en-US" dirty="0" smtClean="0"/>
              <a:t>Review indication and dose to be dispensed. If indication</a:t>
            </a:r>
            <a:r>
              <a:rPr lang="en-US" baseline="0" dirty="0" smtClean="0"/>
              <a:t> is for hepatic encephalopathy, continue to step 2 </a:t>
            </a:r>
          </a:p>
          <a:p>
            <a:pPr marL="228600" indent="-228600">
              <a:buAutoNum type="arabicPeriod"/>
            </a:pPr>
            <a:r>
              <a:rPr lang="en-US" baseline="0" dirty="0" smtClean="0"/>
              <a:t>Confirm patient is receiving lactulose. </a:t>
            </a:r>
            <a:r>
              <a:rPr lang="en-US" baseline="0" dirty="0" err="1" smtClean="0"/>
              <a:t>Rifaximin</a:t>
            </a:r>
            <a:r>
              <a:rPr lang="en-US" baseline="0" dirty="0" smtClean="0"/>
              <a:t> is not appropriate as initial therapy or monotherapy </a:t>
            </a:r>
          </a:p>
          <a:p>
            <a:pPr marL="228600" indent="-228600">
              <a:buAutoNum type="arabicPeriod"/>
            </a:pPr>
            <a:r>
              <a:rPr lang="en-US" baseline="0" dirty="0" err="1" smtClean="0"/>
              <a:t>Confim</a:t>
            </a:r>
            <a:r>
              <a:rPr lang="en-US" baseline="0" dirty="0" smtClean="0"/>
              <a:t> patient is refractory or intolerant to lactulose before starting </a:t>
            </a:r>
            <a:r>
              <a:rPr lang="en-US" baseline="0" dirty="0" err="1" smtClean="0"/>
              <a:t>rifaximin</a:t>
            </a:r>
            <a:r>
              <a:rPr lang="en-US" baseline="0" dirty="0" smtClean="0"/>
              <a:t> </a:t>
            </a:r>
          </a:p>
          <a:p>
            <a:pPr marL="228600" indent="-228600">
              <a:buAutoNum type="arabicPeriod"/>
            </a:pPr>
            <a:r>
              <a:rPr lang="en-US" baseline="0" dirty="0" smtClean="0"/>
              <a:t>Recommend to d/c </a:t>
            </a:r>
            <a:r>
              <a:rPr lang="en-US" baseline="0" dirty="0" err="1" smtClean="0"/>
              <a:t>rifaximin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F3AD4F-BD8D-493C-BE0E-8311172848C5}" type="slidenum">
              <a:rPr lang="en-US" smtClean="0"/>
              <a:t>16</a:t>
            </a:fld>
            <a:endParaRPr lang="en-US"/>
          </a:p>
        </p:txBody>
      </p:sp>
    </p:spTree>
    <p:extLst>
      <p:ext uri="{BB962C8B-B14F-4D97-AF65-F5344CB8AC3E}">
        <p14:creationId xmlns:p14="http://schemas.microsoft.com/office/powerpoint/2010/main" val="212736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BHM specific </a:t>
            </a:r>
          </a:p>
          <a:p>
            <a:r>
              <a:rPr lang="en-US" dirty="0" smtClean="0"/>
              <a:t>Baseline difference</a:t>
            </a:r>
            <a:r>
              <a:rPr lang="en-US" baseline="0" dirty="0" smtClean="0"/>
              <a:t> in appropriate </a:t>
            </a:r>
            <a:r>
              <a:rPr lang="en-US" baseline="0" dirty="0" err="1" smtClean="0"/>
              <a:t>rifaximin</a:t>
            </a:r>
            <a:r>
              <a:rPr lang="en-US" baseline="0" dirty="0" smtClean="0"/>
              <a:t> can be attributed to difference in percentage of patients with </a:t>
            </a:r>
            <a:r>
              <a:rPr lang="en-US" baseline="0" dirty="0" err="1" smtClean="0"/>
              <a:t>rifaximin</a:t>
            </a:r>
            <a:r>
              <a:rPr lang="en-US" baseline="0" dirty="0" smtClean="0"/>
              <a:t> as home med</a:t>
            </a:r>
          </a:p>
          <a:p>
            <a:r>
              <a:rPr lang="en-US" baseline="0" dirty="0" smtClean="0"/>
              <a:t>Retrospective: 37% of patients taking </a:t>
            </a:r>
            <a:r>
              <a:rPr lang="en-US" baseline="0" dirty="0" err="1" smtClean="0"/>
              <a:t>rifaximin</a:t>
            </a:r>
            <a:r>
              <a:rPr lang="en-US" baseline="0" dirty="0" smtClean="0"/>
              <a:t> at home </a:t>
            </a:r>
          </a:p>
          <a:p>
            <a:r>
              <a:rPr lang="en-US" baseline="0" dirty="0" smtClean="0"/>
              <a:t>Prospective: 47% of patients taking </a:t>
            </a:r>
            <a:r>
              <a:rPr lang="en-US" baseline="0" dirty="0" err="1" smtClean="0"/>
              <a:t>rifaximin</a:t>
            </a:r>
            <a:r>
              <a:rPr lang="en-US" baseline="0" dirty="0" smtClean="0"/>
              <a:t> at home </a:t>
            </a:r>
            <a:endParaRPr lang="en-US" dirty="0" smtClean="0"/>
          </a:p>
          <a:p>
            <a:endParaRPr lang="en-US" dirty="0"/>
          </a:p>
        </p:txBody>
      </p:sp>
      <p:sp>
        <p:nvSpPr>
          <p:cNvPr id="4" name="Slide Number Placeholder 3"/>
          <p:cNvSpPr>
            <a:spLocks noGrp="1"/>
          </p:cNvSpPr>
          <p:nvPr>
            <p:ph type="sldNum" sz="quarter" idx="10"/>
          </p:nvPr>
        </p:nvSpPr>
        <p:spPr/>
        <p:txBody>
          <a:bodyPr/>
          <a:lstStyle/>
          <a:p>
            <a:fld id="{75F3AD4F-BD8D-493C-BE0E-8311172848C5}" type="slidenum">
              <a:rPr lang="en-US" smtClean="0"/>
              <a:t>18</a:t>
            </a:fld>
            <a:endParaRPr lang="en-US"/>
          </a:p>
        </p:txBody>
      </p:sp>
    </p:spTree>
    <p:extLst>
      <p:ext uri="{BB962C8B-B14F-4D97-AF65-F5344CB8AC3E}">
        <p14:creationId xmlns:p14="http://schemas.microsoft.com/office/powerpoint/2010/main" val="89453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rejected pharmacist interventions:</a:t>
            </a:r>
            <a:r>
              <a:rPr lang="en-US" baseline="0" dirty="0" smtClean="0"/>
              <a:t> 1. rec to start lactulose. 2 and 3. rec to d/c </a:t>
            </a:r>
            <a:r>
              <a:rPr lang="en-US" baseline="0" dirty="0" err="1" smtClean="0"/>
              <a:t>rifaximin</a:t>
            </a:r>
            <a:r>
              <a:rPr lang="en-US" baseline="0" dirty="0" smtClean="0"/>
              <a:t> </a:t>
            </a:r>
          </a:p>
          <a:p>
            <a:r>
              <a:rPr lang="en-US" baseline="0" dirty="0" smtClean="0"/>
              <a:t>Explain start lactulose means they were on monotherapy </a:t>
            </a:r>
            <a:r>
              <a:rPr lang="en-US" baseline="0" dirty="0" err="1" smtClean="0"/>
              <a:t>rifaximin</a:t>
            </a:r>
            <a:r>
              <a:rPr lang="en-US" baseline="0" dirty="0" smtClean="0"/>
              <a:t> </a:t>
            </a:r>
          </a:p>
          <a:p>
            <a:r>
              <a:rPr lang="en-US" baseline="0" dirty="0" smtClean="0"/>
              <a:t>Modify </a:t>
            </a:r>
            <a:r>
              <a:rPr lang="en-US" baseline="0" dirty="0" err="1" smtClean="0"/>
              <a:t>rifaximin</a:t>
            </a:r>
            <a:r>
              <a:rPr lang="en-US" baseline="0" dirty="0" smtClean="0"/>
              <a:t> means the provider ordered 200 Q8H because it’s the first option on </a:t>
            </a:r>
            <a:r>
              <a:rPr lang="en-US" baseline="0" dirty="0" err="1" smtClean="0"/>
              <a:t>cerner</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5F3AD4F-BD8D-493C-BE0E-8311172848C5}" type="slidenum">
              <a:rPr lang="en-US" smtClean="0"/>
              <a:t>19</a:t>
            </a:fld>
            <a:endParaRPr lang="en-US"/>
          </a:p>
        </p:txBody>
      </p:sp>
    </p:spTree>
    <p:extLst>
      <p:ext uri="{BB962C8B-B14F-4D97-AF65-F5344CB8AC3E}">
        <p14:creationId xmlns:p14="http://schemas.microsoft.com/office/powerpoint/2010/main" val="252482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3AD4F-BD8D-493C-BE0E-8311172848C5}" type="slidenum">
              <a:rPr lang="en-US" smtClean="0"/>
              <a:t>21</a:t>
            </a:fld>
            <a:endParaRPr lang="en-US"/>
          </a:p>
        </p:txBody>
      </p:sp>
    </p:spTree>
    <p:extLst>
      <p:ext uri="{BB962C8B-B14F-4D97-AF65-F5344CB8AC3E}">
        <p14:creationId xmlns:p14="http://schemas.microsoft.com/office/powerpoint/2010/main" val="267830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99A222-B54D-F741-BC73-D4E0AB581BF4}" type="datetimeFigureOut">
              <a:rPr lang="en-US" smtClean="0"/>
              <a:t>5/10/2022</a:t>
            </a:fld>
            <a:endParaRPr lang="en-US"/>
          </a:p>
        </p:txBody>
      </p:sp>
      <p:sp>
        <p:nvSpPr>
          <p:cNvPr id="9" name="Picture Placeholder 2"/>
          <p:cNvSpPr>
            <a:spLocks noGrp="1"/>
          </p:cNvSpPr>
          <p:nvPr>
            <p:ph type="pic" idx="1"/>
          </p:nvPr>
        </p:nvSpPr>
        <p:spPr>
          <a:xfrm>
            <a:off x="-2" y="2209801"/>
            <a:ext cx="9144002" cy="4648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4F4B1-FAEE-1540-9CC1-32FFB86E070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78"/>
            <a:ext cx="9143996" cy="221515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66000" y="1324427"/>
            <a:ext cx="879930" cy="879930"/>
          </a:xfrm>
          <a:prstGeom prst="rect">
            <a:avLst/>
          </a:prstGeom>
        </p:spPr>
      </p:pic>
      <p:sp>
        <p:nvSpPr>
          <p:cNvPr id="2" name="Title 1"/>
          <p:cNvSpPr>
            <a:spLocks noGrp="1"/>
          </p:cNvSpPr>
          <p:nvPr>
            <p:ph type="ctrTitle"/>
          </p:nvPr>
        </p:nvSpPr>
        <p:spPr>
          <a:xfrm>
            <a:off x="457200" y="385597"/>
            <a:ext cx="7772400" cy="1470025"/>
          </a:xfrm>
        </p:spPr>
        <p:txBody>
          <a:bodyPr/>
          <a:lstStyle>
            <a:lvl1pPr algn="l">
              <a:defRPr b="1">
                <a:solidFill>
                  <a:srgbClr val="FFFFFF"/>
                </a:solidFill>
              </a:defRPr>
            </a:lvl1pPr>
          </a:lstStyle>
          <a:p>
            <a:r>
              <a:rPr lang="en-US" dirty="0"/>
              <a:t>Click to edit</a:t>
            </a:r>
          </a:p>
        </p:txBody>
      </p:sp>
      <p:pic>
        <p:nvPicPr>
          <p:cNvPr id="10" name="Picture 9"/>
          <p:cNvPicPr>
            <a:picLocks noChangeAspect="1"/>
          </p:cNvPicPr>
          <p:nvPr userDrawn="1"/>
        </p:nvPicPr>
        <p:blipFill>
          <a:blip r:embed="rId4"/>
          <a:stretch>
            <a:fillRect/>
          </a:stretch>
        </p:blipFill>
        <p:spPr>
          <a:xfrm>
            <a:off x="7366225" y="1318983"/>
            <a:ext cx="885373" cy="885373"/>
          </a:xfrm>
          <a:prstGeom prst="rect">
            <a:avLst/>
          </a:prstGeom>
        </p:spPr>
      </p:pic>
    </p:spTree>
    <p:extLst>
      <p:ext uri="{BB962C8B-B14F-4D97-AF65-F5344CB8AC3E}">
        <p14:creationId xmlns:p14="http://schemas.microsoft.com/office/powerpoint/2010/main" val="294673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orizontal Bar - Photo/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28" y="2239"/>
            <a:ext cx="9118544" cy="1240122"/>
          </a:xfrm>
          <a:prstGeom prst="rect">
            <a:avLst/>
          </a:prstGeom>
        </p:spPr>
      </p:pic>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7" name="Title 1"/>
          <p:cNvSpPr>
            <a:spLocks noGrp="1"/>
          </p:cNvSpPr>
          <p:nvPr>
            <p:ph type="title"/>
          </p:nvPr>
        </p:nvSpPr>
        <p:spPr>
          <a:xfrm>
            <a:off x="457200" y="206489"/>
            <a:ext cx="6453739" cy="903262"/>
          </a:xfrm>
        </p:spPr>
        <p:txBody>
          <a:bodyPr/>
          <a:lstStyle>
            <a:lvl1pPr algn="l">
              <a:defRPr b="1">
                <a:solidFill>
                  <a:srgbClr val="FFFFFF"/>
                </a:solidFill>
              </a:defRPr>
            </a:lvl1pPr>
          </a:lstStyle>
          <a:p>
            <a:r>
              <a:rPr lang="en-US" dirty="0"/>
              <a:t>Click to edit</a:t>
            </a:r>
          </a:p>
        </p:txBody>
      </p:sp>
      <p:sp>
        <p:nvSpPr>
          <p:cNvPr id="8" name="Picture Placeholder 2"/>
          <p:cNvSpPr>
            <a:spLocks noGrp="1"/>
          </p:cNvSpPr>
          <p:nvPr>
            <p:ph type="pic" idx="1"/>
          </p:nvPr>
        </p:nvSpPr>
        <p:spPr>
          <a:xfrm>
            <a:off x="457200" y="1548664"/>
            <a:ext cx="3112513" cy="4577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2"/>
          <p:cNvSpPr>
            <a:spLocks noGrp="1"/>
          </p:cNvSpPr>
          <p:nvPr>
            <p:ph idx="13"/>
          </p:nvPr>
        </p:nvSpPr>
        <p:spPr>
          <a:xfrm>
            <a:off x="3724586" y="1548664"/>
            <a:ext cx="4962214" cy="45774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Bar -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 y="4068"/>
            <a:ext cx="1242108" cy="6849864"/>
          </a:xfrm>
          <a:prstGeom prst="rect">
            <a:avLst/>
          </a:prstGeom>
        </p:spPr>
      </p:pic>
      <p:sp>
        <p:nvSpPr>
          <p:cNvPr id="2" name="Title 1"/>
          <p:cNvSpPr>
            <a:spLocks noGrp="1"/>
          </p:cNvSpPr>
          <p:nvPr>
            <p:ph type="title"/>
          </p:nvPr>
        </p:nvSpPr>
        <p:spPr>
          <a:xfrm>
            <a:off x="1445488" y="274638"/>
            <a:ext cx="7241312" cy="1143000"/>
          </a:xfrm>
        </p:spPr>
        <p:txBody>
          <a:bodyPr/>
          <a:lstStyle>
            <a:lvl1pPr algn="l">
              <a:defRPr b="1">
                <a:solidFill>
                  <a:srgbClr val="006A51"/>
                </a:solidFill>
              </a:defRPr>
            </a:lvl1pPr>
          </a:lstStyle>
          <a:p>
            <a:r>
              <a:rPr lang="en-US" dirty="0"/>
              <a:t>Click to edit</a:t>
            </a:r>
          </a:p>
        </p:txBody>
      </p:sp>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7" name="Content Placeholder 2"/>
          <p:cNvSpPr>
            <a:spLocks noGrp="1"/>
          </p:cNvSpPr>
          <p:nvPr>
            <p:ph idx="1"/>
          </p:nvPr>
        </p:nvSpPr>
        <p:spPr>
          <a:xfrm>
            <a:off x="1445488" y="1466068"/>
            <a:ext cx="7241312" cy="4660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Bar - Photo/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 y="4068"/>
            <a:ext cx="1242108" cy="6849864"/>
          </a:xfrm>
          <a:prstGeom prst="rect">
            <a:avLst/>
          </a:prstGeom>
        </p:spPr>
      </p:pic>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6" name="Picture Placeholder 2"/>
          <p:cNvSpPr>
            <a:spLocks noGrp="1"/>
          </p:cNvSpPr>
          <p:nvPr>
            <p:ph type="pic" idx="1"/>
          </p:nvPr>
        </p:nvSpPr>
        <p:spPr>
          <a:xfrm>
            <a:off x="1240503" y="1530350"/>
            <a:ext cx="3112513" cy="4595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2"/>
          <p:cNvSpPr>
            <a:spLocks noGrp="1"/>
          </p:cNvSpPr>
          <p:nvPr>
            <p:ph idx="13"/>
          </p:nvPr>
        </p:nvSpPr>
        <p:spPr>
          <a:xfrm>
            <a:off x="4511986" y="1530350"/>
            <a:ext cx="4174814" cy="45958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1445488" y="247150"/>
            <a:ext cx="7241312" cy="1143000"/>
          </a:xfrm>
        </p:spPr>
        <p:txBody>
          <a:bodyPr/>
          <a:lstStyle>
            <a:lvl1pPr algn="l">
              <a:defRPr b="1">
                <a:solidFill>
                  <a:srgbClr val="006A51"/>
                </a:solidFill>
              </a:defRPr>
            </a:lvl1pPr>
          </a:lstStyle>
          <a:p>
            <a:r>
              <a:rPr lang="en-US" dirty="0"/>
              <a:t>Click to edit</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28" y="2239"/>
            <a:ext cx="9118544" cy="1240122"/>
          </a:xfrm>
          <a:prstGeom prst="rect">
            <a:avLst/>
          </a:prstGeom>
        </p:spPr>
      </p:pic>
      <p:sp>
        <p:nvSpPr>
          <p:cNvPr id="2" name="Title 1"/>
          <p:cNvSpPr>
            <a:spLocks noGrp="1"/>
          </p:cNvSpPr>
          <p:nvPr>
            <p:ph type="title"/>
          </p:nvPr>
        </p:nvSpPr>
        <p:spPr>
          <a:xfrm>
            <a:off x="457200" y="101600"/>
            <a:ext cx="6521116" cy="1143000"/>
          </a:xfrm>
        </p:spPr>
        <p:txBody>
          <a:bodyPr/>
          <a:lstStyle>
            <a:lvl1pPr algn="l">
              <a:defRPr b="1">
                <a:solidFill>
                  <a:srgbClr val="FFFFFF"/>
                </a:solidFill>
              </a:defRPr>
            </a:lvl1pPr>
          </a:lstStyle>
          <a:p>
            <a:r>
              <a:rPr lang="en-US" dirty="0"/>
              <a:t>Click to edit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9A222-B54D-F741-BC73-D4E0AB581BF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28" y="2239"/>
            <a:ext cx="9118544" cy="1240122"/>
          </a:xfrm>
          <a:prstGeom prst="rect">
            <a:avLst/>
          </a:prstGeom>
        </p:spPr>
      </p:pic>
      <p:sp>
        <p:nvSpPr>
          <p:cNvPr id="2" name="Title 1"/>
          <p:cNvSpPr>
            <a:spLocks noGrp="1"/>
          </p:cNvSpPr>
          <p:nvPr>
            <p:ph type="title"/>
          </p:nvPr>
        </p:nvSpPr>
        <p:spPr>
          <a:xfrm>
            <a:off x="457200" y="101600"/>
            <a:ext cx="6463364" cy="1143000"/>
          </a:xfrm>
        </p:spPr>
        <p:txBody>
          <a:bodyPr/>
          <a:lstStyle>
            <a:lvl1pPr algn="l">
              <a:defRPr b="1">
                <a:solidFill>
                  <a:srgbClr val="FFFFFF"/>
                </a:solidFill>
              </a:defRPr>
            </a:lvl1pPr>
          </a:lstStyle>
          <a:p>
            <a:r>
              <a:rPr lang="en-US" dirty="0"/>
              <a:t>Click to edit</a:t>
            </a:r>
          </a:p>
        </p:txBody>
      </p:sp>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1"/>
            <a:ext cx="9144000" cy="2212848"/>
          </a:xfrm>
          <a:prstGeom prst="rect">
            <a:avLst/>
          </a:prstGeom>
        </p:spPr>
      </p:pic>
      <p:sp>
        <p:nvSpPr>
          <p:cNvPr id="4" name="Date Placeholder 3"/>
          <p:cNvSpPr>
            <a:spLocks noGrp="1"/>
          </p:cNvSpPr>
          <p:nvPr>
            <p:ph type="dt" sz="half" idx="10"/>
          </p:nvPr>
        </p:nvSpPr>
        <p:spPr/>
        <p:txBody>
          <a:bodyPr/>
          <a:lstStyle/>
          <a:p>
            <a:fld id="{4299A222-B54D-F741-BC73-D4E0AB581BF4}" type="datetimeFigureOut">
              <a:rPr lang="en-US" smtClean="0"/>
              <a:t>5/10/2022</a:t>
            </a:fld>
            <a:endParaRPr lang="en-US"/>
          </a:p>
        </p:txBody>
      </p:sp>
      <p:sp>
        <p:nvSpPr>
          <p:cNvPr id="9" name="Picture Placeholder 2"/>
          <p:cNvSpPr>
            <a:spLocks noGrp="1"/>
          </p:cNvSpPr>
          <p:nvPr>
            <p:ph type="pic" idx="1"/>
          </p:nvPr>
        </p:nvSpPr>
        <p:spPr>
          <a:xfrm>
            <a:off x="-2" y="2209801"/>
            <a:ext cx="9144002" cy="4648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4F4B1-FAEE-1540-9CC1-32FFB86E0704}"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66000" y="1324427"/>
            <a:ext cx="879930" cy="879930"/>
          </a:xfrm>
          <a:prstGeom prst="rect">
            <a:avLst/>
          </a:prstGeom>
        </p:spPr>
      </p:pic>
      <p:sp>
        <p:nvSpPr>
          <p:cNvPr id="2" name="Title 1"/>
          <p:cNvSpPr>
            <a:spLocks noGrp="1"/>
          </p:cNvSpPr>
          <p:nvPr>
            <p:ph type="ctrTitle"/>
          </p:nvPr>
        </p:nvSpPr>
        <p:spPr>
          <a:xfrm>
            <a:off x="457200" y="385597"/>
            <a:ext cx="6280484" cy="1470025"/>
          </a:xfrm>
        </p:spPr>
        <p:txBody>
          <a:bodyPr/>
          <a:lstStyle>
            <a:lvl1pPr algn="l">
              <a:defRPr b="1">
                <a:solidFill>
                  <a:srgbClr val="FFFFFF"/>
                </a:solidFill>
              </a:defRPr>
            </a:lvl1pPr>
          </a:lstStyle>
          <a:p>
            <a:r>
              <a:rPr lang="en-US" dirty="0"/>
              <a:t>Click to edit</a:t>
            </a:r>
          </a:p>
        </p:txBody>
      </p:sp>
      <p:pic>
        <p:nvPicPr>
          <p:cNvPr id="10" name="Picture 9"/>
          <p:cNvPicPr>
            <a:picLocks noChangeAspect="1"/>
          </p:cNvPicPr>
          <p:nvPr userDrawn="1"/>
        </p:nvPicPr>
        <p:blipFill>
          <a:blip r:embed="rId4"/>
          <a:stretch>
            <a:fillRect/>
          </a:stretch>
        </p:blipFill>
        <p:spPr>
          <a:xfrm>
            <a:off x="7366225" y="1318983"/>
            <a:ext cx="885373" cy="885373"/>
          </a:xfrm>
          <a:prstGeom prst="rect">
            <a:avLst/>
          </a:prstGeom>
        </p:spPr>
      </p:pic>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43584"/>
          </a:xfrm>
          <a:prstGeom prst="rect">
            <a:avLst/>
          </a:prstGeom>
        </p:spPr>
      </p:pic>
      <p:sp>
        <p:nvSpPr>
          <p:cNvPr id="2" name="Title 1"/>
          <p:cNvSpPr>
            <a:spLocks noGrp="1"/>
          </p:cNvSpPr>
          <p:nvPr>
            <p:ph type="title"/>
          </p:nvPr>
        </p:nvSpPr>
        <p:spPr>
          <a:xfrm>
            <a:off x="457200" y="206489"/>
            <a:ext cx="6530741" cy="903262"/>
          </a:xfrm>
        </p:spPr>
        <p:txBody>
          <a:bodyPr/>
          <a:lstStyle>
            <a:lvl1pPr algn="l">
              <a:defRPr b="1">
                <a:solidFill>
                  <a:srgbClr val="FFFFFF"/>
                </a:solidFill>
              </a:defRPr>
            </a:lvl1pPr>
          </a:lstStyle>
          <a:p>
            <a:r>
              <a:rPr lang="en-US" dirty="0"/>
              <a:t>Click to edit</a:t>
            </a:r>
          </a:p>
        </p:txBody>
      </p:sp>
      <p:sp>
        <p:nvSpPr>
          <p:cNvPr id="3" name="Content Placeholder 2"/>
          <p:cNvSpPr>
            <a:spLocks noGrp="1"/>
          </p:cNvSpPr>
          <p:nvPr>
            <p:ph idx="1"/>
          </p:nvPr>
        </p:nvSpPr>
        <p:spPr>
          <a:xfrm>
            <a:off x="457200" y="1466068"/>
            <a:ext cx="8229600" cy="4660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99A222-B54D-F741-BC73-D4E0AB581BF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Horizontal Bar - Photo/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28" y="2239"/>
            <a:ext cx="9118544" cy="1240121"/>
          </a:xfrm>
          <a:prstGeom prst="rect">
            <a:avLst/>
          </a:prstGeom>
        </p:spPr>
      </p:pic>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7" name="Title 1"/>
          <p:cNvSpPr>
            <a:spLocks noGrp="1"/>
          </p:cNvSpPr>
          <p:nvPr>
            <p:ph type="title"/>
          </p:nvPr>
        </p:nvSpPr>
        <p:spPr>
          <a:xfrm>
            <a:off x="457200" y="206489"/>
            <a:ext cx="6463364" cy="903262"/>
          </a:xfrm>
        </p:spPr>
        <p:txBody>
          <a:bodyPr/>
          <a:lstStyle>
            <a:lvl1pPr algn="l">
              <a:defRPr b="1">
                <a:solidFill>
                  <a:srgbClr val="FFFFFF"/>
                </a:solidFill>
              </a:defRPr>
            </a:lvl1pPr>
          </a:lstStyle>
          <a:p>
            <a:r>
              <a:rPr lang="en-US" dirty="0"/>
              <a:t>Click to edit</a:t>
            </a:r>
          </a:p>
        </p:txBody>
      </p:sp>
      <p:sp>
        <p:nvSpPr>
          <p:cNvPr id="8" name="Picture Placeholder 2"/>
          <p:cNvSpPr>
            <a:spLocks noGrp="1"/>
          </p:cNvSpPr>
          <p:nvPr>
            <p:ph type="pic" idx="1"/>
          </p:nvPr>
        </p:nvSpPr>
        <p:spPr>
          <a:xfrm>
            <a:off x="457200" y="1548664"/>
            <a:ext cx="3112513" cy="4577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2"/>
          <p:cNvSpPr>
            <a:spLocks noGrp="1"/>
          </p:cNvSpPr>
          <p:nvPr>
            <p:ph idx="13"/>
          </p:nvPr>
        </p:nvSpPr>
        <p:spPr>
          <a:xfrm>
            <a:off x="3724586" y="1548664"/>
            <a:ext cx="4962214" cy="45774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Vertical Bar -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 y="4070"/>
            <a:ext cx="1242108" cy="6849860"/>
          </a:xfrm>
          <a:prstGeom prst="rect">
            <a:avLst/>
          </a:prstGeom>
        </p:spPr>
      </p:pic>
      <p:sp>
        <p:nvSpPr>
          <p:cNvPr id="2" name="Title 1"/>
          <p:cNvSpPr>
            <a:spLocks noGrp="1"/>
          </p:cNvSpPr>
          <p:nvPr>
            <p:ph type="title"/>
          </p:nvPr>
        </p:nvSpPr>
        <p:spPr>
          <a:xfrm>
            <a:off x="1445488" y="274638"/>
            <a:ext cx="7241312" cy="1143000"/>
          </a:xfrm>
        </p:spPr>
        <p:txBody>
          <a:bodyPr/>
          <a:lstStyle>
            <a:lvl1pPr algn="l">
              <a:defRPr b="1">
                <a:solidFill>
                  <a:srgbClr val="006A51"/>
                </a:solidFill>
              </a:defRPr>
            </a:lvl1pPr>
          </a:lstStyle>
          <a:p>
            <a:r>
              <a:rPr lang="en-US" dirty="0"/>
              <a:t>Click to edit</a:t>
            </a:r>
          </a:p>
        </p:txBody>
      </p:sp>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7" name="Content Placeholder 2"/>
          <p:cNvSpPr>
            <a:spLocks noGrp="1"/>
          </p:cNvSpPr>
          <p:nvPr>
            <p:ph idx="1"/>
          </p:nvPr>
        </p:nvSpPr>
        <p:spPr>
          <a:xfrm>
            <a:off x="1445488" y="1466068"/>
            <a:ext cx="7241312" cy="4660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Vertical Bar - Photo/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 y="4070"/>
            <a:ext cx="1242108" cy="6849860"/>
          </a:xfrm>
          <a:prstGeom prst="rect">
            <a:avLst/>
          </a:prstGeom>
        </p:spPr>
      </p:pic>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6" name="Picture Placeholder 2"/>
          <p:cNvSpPr>
            <a:spLocks noGrp="1"/>
          </p:cNvSpPr>
          <p:nvPr>
            <p:ph type="pic" idx="1"/>
          </p:nvPr>
        </p:nvSpPr>
        <p:spPr>
          <a:xfrm>
            <a:off x="1240503" y="1530350"/>
            <a:ext cx="3112513" cy="4595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2"/>
          <p:cNvSpPr>
            <a:spLocks noGrp="1"/>
          </p:cNvSpPr>
          <p:nvPr>
            <p:ph idx="13"/>
          </p:nvPr>
        </p:nvSpPr>
        <p:spPr>
          <a:xfrm>
            <a:off x="4511986" y="1530350"/>
            <a:ext cx="4174814" cy="45958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1445488" y="247150"/>
            <a:ext cx="7241312" cy="1143000"/>
          </a:xfrm>
        </p:spPr>
        <p:txBody>
          <a:bodyPr/>
          <a:lstStyle>
            <a:lvl1pPr algn="l">
              <a:defRPr b="1">
                <a:solidFill>
                  <a:srgbClr val="006A51"/>
                </a:solidFill>
              </a:defRPr>
            </a:lvl1pPr>
          </a:lstStyle>
          <a:p>
            <a:r>
              <a:rPr lang="en-US" dirty="0"/>
              <a:t>Click to edit</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39"/>
            <a:ext cx="9144000" cy="1240122"/>
          </a:xfrm>
          <a:prstGeom prst="rect">
            <a:avLst/>
          </a:prstGeom>
        </p:spPr>
      </p:pic>
      <p:sp>
        <p:nvSpPr>
          <p:cNvPr id="2" name="Title 1"/>
          <p:cNvSpPr>
            <a:spLocks noGrp="1"/>
          </p:cNvSpPr>
          <p:nvPr>
            <p:ph type="title"/>
          </p:nvPr>
        </p:nvSpPr>
        <p:spPr>
          <a:xfrm>
            <a:off x="457200" y="206489"/>
            <a:ext cx="6665495" cy="903262"/>
          </a:xfrm>
        </p:spPr>
        <p:txBody>
          <a:bodyPr/>
          <a:lstStyle>
            <a:lvl1pPr algn="l">
              <a:defRPr b="1">
                <a:solidFill>
                  <a:srgbClr val="FFFFFF"/>
                </a:solidFill>
              </a:defRPr>
            </a:lvl1pPr>
          </a:lstStyle>
          <a:p>
            <a:r>
              <a:rPr lang="en-US" dirty="0"/>
              <a:t>Click to edit</a:t>
            </a:r>
          </a:p>
        </p:txBody>
      </p:sp>
      <p:sp>
        <p:nvSpPr>
          <p:cNvPr id="3" name="Content Placeholder 2"/>
          <p:cNvSpPr>
            <a:spLocks noGrp="1"/>
          </p:cNvSpPr>
          <p:nvPr>
            <p:ph idx="1"/>
          </p:nvPr>
        </p:nvSpPr>
        <p:spPr>
          <a:xfrm>
            <a:off x="457200" y="1466068"/>
            <a:ext cx="8229600" cy="4660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99A222-B54D-F741-BC73-D4E0AB581BF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4F4B1-FAEE-1540-9CC1-32FFB86E0704}" type="slidenum">
              <a:rPr lang="en-US" smtClean="0"/>
              <a:t>‹#›</a:t>
            </a:fld>
            <a:endParaRPr lang="en-US"/>
          </a:p>
        </p:txBody>
      </p:sp>
    </p:spTree>
    <p:extLst>
      <p:ext uri="{BB962C8B-B14F-4D97-AF65-F5344CB8AC3E}">
        <p14:creationId xmlns:p14="http://schemas.microsoft.com/office/powerpoint/2010/main" val="2393404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43584"/>
          </a:xfrm>
          <a:prstGeom prst="rect">
            <a:avLst/>
          </a:prstGeom>
        </p:spPr>
      </p:pic>
      <p:sp>
        <p:nvSpPr>
          <p:cNvPr id="2" name="Title 1"/>
          <p:cNvSpPr>
            <a:spLocks noGrp="1"/>
          </p:cNvSpPr>
          <p:nvPr>
            <p:ph type="title"/>
          </p:nvPr>
        </p:nvSpPr>
        <p:spPr>
          <a:xfrm>
            <a:off x="457200" y="101600"/>
            <a:ext cx="6395987" cy="1143000"/>
          </a:xfrm>
        </p:spPr>
        <p:txBody>
          <a:bodyPr/>
          <a:lstStyle>
            <a:lvl1pPr algn="l">
              <a:defRPr b="1">
                <a:solidFill>
                  <a:srgbClr val="FFFFFF"/>
                </a:solidFill>
              </a:defRPr>
            </a:lvl1pPr>
          </a:lstStyle>
          <a:p>
            <a:r>
              <a:rPr lang="en-US" dirty="0"/>
              <a:t>Click to edit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9A222-B54D-F741-BC73-D4E0AB581BF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43584"/>
          </a:xfrm>
          <a:prstGeom prst="rect">
            <a:avLst/>
          </a:prstGeom>
        </p:spPr>
      </p:pic>
      <p:sp>
        <p:nvSpPr>
          <p:cNvPr id="2" name="Title 1"/>
          <p:cNvSpPr>
            <a:spLocks noGrp="1"/>
          </p:cNvSpPr>
          <p:nvPr>
            <p:ph type="title"/>
          </p:nvPr>
        </p:nvSpPr>
        <p:spPr>
          <a:xfrm>
            <a:off x="457200" y="101600"/>
            <a:ext cx="5905099" cy="1143000"/>
          </a:xfrm>
        </p:spPr>
        <p:txBody>
          <a:bodyPr/>
          <a:lstStyle>
            <a:lvl1pPr algn="l">
              <a:defRPr b="1">
                <a:solidFill>
                  <a:srgbClr val="FFFFFF"/>
                </a:solidFill>
              </a:defRPr>
            </a:lvl1pPr>
          </a:lstStyle>
          <a:p>
            <a:r>
              <a:rPr lang="en-US" dirty="0"/>
              <a:t>Click to edit</a:t>
            </a:r>
          </a:p>
        </p:txBody>
      </p:sp>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1"/>
            <a:ext cx="9144000" cy="2212848"/>
          </a:xfrm>
          <a:prstGeom prst="rect">
            <a:avLst/>
          </a:prstGeom>
        </p:spPr>
      </p:pic>
      <p:sp>
        <p:nvSpPr>
          <p:cNvPr id="4" name="Date Placeholder 3"/>
          <p:cNvSpPr>
            <a:spLocks noGrp="1"/>
          </p:cNvSpPr>
          <p:nvPr>
            <p:ph type="dt" sz="half" idx="10"/>
          </p:nvPr>
        </p:nvSpPr>
        <p:spPr/>
        <p:txBody>
          <a:bodyPr/>
          <a:lstStyle/>
          <a:p>
            <a:fld id="{4299A222-B54D-F741-BC73-D4E0AB581BF4}" type="datetimeFigureOut">
              <a:rPr lang="en-US" smtClean="0"/>
              <a:t>5/10/2022</a:t>
            </a:fld>
            <a:endParaRPr lang="en-US"/>
          </a:p>
        </p:txBody>
      </p:sp>
      <p:sp>
        <p:nvSpPr>
          <p:cNvPr id="9" name="Picture Placeholder 2"/>
          <p:cNvSpPr>
            <a:spLocks noGrp="1"/>
          </p:cNvSpPr>
          <p:nvPr>
            <p:ph type="pic" idx="1"/>
          </p:nvPr>
        </p:nvSpPr>
        <p:spPr>
          <a:xfrm>
            <a:off x="-2" y="2209801"/>
            <a:ext cx="9144002" cy="4648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4F4B1-FAEE-1540-9CC1-32FFB86E0704}"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66000" y="1324427"/>
            <a:ext cx="879930" cy="879930"/>
          </a:xfrm>
          <a:prstGeom prst="rect">
            <a:avLst/>
          </a:prstGeom>
        </p:spPr>
      </p:pic>
      <p:sp>
        <p:nvSpPr>
          <p:cNvPr id="2" name="Title 1"/>
          <p:cNvSpPr>
            <a:spLocks noGrp="1"/>
          </p:cNvSpPr>
          <p:nvPr>
            <p:ph type="ctrTitle"/>
          </p:nvPr>
        </p:nvSpPr>
        <p:spPr>
          <a:xfrm>
            <a:off x="457200" y="385597"/>
            <a:ext cx="6290109" cy="1470025"/>
          </a:xfrm>
        </p:spPr>
        <p:txBody>
          <a:bodyPr/>
          <a:lstStyle>
            <a:lvl1pPr algn="l">
              <a:defRPr b="1">
                <a:solidFill>
                  <a:srgbClr val="FFFFFF"/>
                </a:solidFill>
              </a:defRPr>
            </a:lvl1pPr>
          </a:lstStyle>
          <a:p>
            <a:r>
              <a:rPr lang="en-US" dirty="0"/>
              <a:t>Click to edit</a:t>
            </a:r>
          </a:p>
        </p:txBody>
      </p:sp>
      <p:pic>
        <p:nvPicPr>
          <p:cNvPr id="10" name="Picture 9"/>
          <p:cNvPicPr>
            <a:picLocks noChangeAspect="1"/>
          </p:cNvPicPr>
          <p:nvPr userDrawn="1"/>
        </p:nvPicPr>
        <p:blipFill>
          <a:blip r:embed="rId4"/>
          <a:stretch>
            <a:fillRect/>
          </a:stretch>
        </p:blipFill>
        <p:spPr>
          <a:xfrm>
            <a:off x="7366225" y="1318983"/>
            <a:ext cx="885373" cy="885373"/>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43584"/>
          </a:xfrm>
          <a:prstGeom prst="rect">
            <a:avLst/>
          </a:prstGeom>
        </p:spPr>
      </p:pic>
      <p:sp>
        <p:nvSpPr>
          <p:cNvPr id="2" name="Title 1"/>
          <p:cNvSpPr>
            <a:spLocks noGrp="1"/>
          </p:cNvSpPr>
          <p:nvPr>
            <p:ph type="title"/>
          </p:nvPr>
        </p:nvSpPr>
        <p:spPr>
          <a:xfrm>
            <a:off x="457200" y="206489"/>
            <a:ext cx="6424863" cy="903262"/>
          </a:xfrm>
        </p:spPr>
        <p:txBody>
          <a:bodyPr/>
          <a:lstStyle>
            <a:lvl1pPr algn="l">
              <a:defRPr b="1">
                <a:solidFill>
                  <a:srgbClr val="FFFFFF"/>
                </a:solidFill>
              </a:defRPr>
            </a:lvl1pPr>
          </a:lstStyle>
          <a:p>
            <a:r>
              <a:rPr lang="en-US" dirty="0"/>
              <a:t>Click to edit</a:t>
            </a:r>
          </a:p>
        </p:txBody>
      </p:sp>
      <p:sp>
        <p:nvSpPr>
          <p:cNvPr id="3" name="Content Placeholder 2"/>
          <p:cNvSpPr>
            <a:spLocks noGrp="1"/>
          </p:cNvSpPr>
          <p:nvPr>
            <p:ph idx="1"/>
          </p:nvPr>
        </p:nvSpPr>
        <p:spPr>
          <a:xfrm>
            <a:off x="457200" y="1466068"/>
            <a:ext cx="8229600" cy="4660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99A222-B54D-F741-BC73-D4E0AB581BF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orizontal Bar - Photo/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43584"/>
          </a:xfrm>
          <a:prstGeom prst="rect">
            <a:avLst/>
          </a:prstGeom>
        </p:spPr>
      </p:pic>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7" name="Title 1"/>
          <p:cNvSpPr>
            <a:spLocks noGrp="1"/>
          </p:cNvSpPr>
          <p:nvPr>
            <p:ph type="title"/>
          </p:nvPr>
        </p:nvSpPr>
        <p:spPr>
          <a:xfrm>
            <a:off x="457200" y="206489"/>
            <a:ext cx="6434488" cy="903262"/>
          </a:xfrm>
        </p:spPr>
        <p:txBody>
          <a:bodyPr/>
          <a:lstStyle>
            <a:lvl1pPr algn="l">
              <a:defRPr b="1">
                <a:solidFill>
                  <a:srgbClr val="FFFFFF"/>
                </a:solidFill>
              </a:defRPr>
            </a:lvl1pPr>
          </a:lstStyle>
          <a:p>
            <a:r>
              <a:rPr lang="en-US" dirty="0"/>
              <a:t>Click to edit</a:t>
            </a:r>
          </a:p>
        </p:txBody>
      </p:sp>
      <p:sp>
        <p:nvSpPr>
          <p:cNvPr id="8" name="Picture Placeholder 2"/>
          <p:cNvSpPr>
            <a:spLocks noGrp="1"/>
          </p:cNvSpPr>
          <p:nvPr>
            <p:ph type="pic" idx="1"/>
          </p:nvPr>
        </p:nvSpPr>
        <p:spPr>
          <a:xfrm>
            <a:off x="457200" y="1548664"/>
            <a:ext cx="3112513" cy="4577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2"/>
          <p:cNvSpPr>
            <a:spLocks noGrp="1"/>
          </p:cNvSpPr>
          <p:nvPr>
            <p:ph idx="13"/>
          </p:nvPr>
        </p:nvSpPr>
        <p:spPr>
          <a:xfrm>
            <a:off x="3724586" y="1548664"/>
            <a:ext cx="4962214" cy="45774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Vertical Bar -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 y="4070"/>
            <a:ext cx="1242107" cy="6849860"/>
          </a:xfrm>
          <a:prstGeom prst="rect">
            <a:avLst/>
          </a:prstGeom>
        </p:spPr>
      </p:pic>
      <p:sp>
        <p:nvSpPr>
          <p:cNvPr id="2" name="Title 1"/>
          <p:cNvSpPr>
            <a:spLocks noGrp="1"/>
          </p:cNvSpPr>
          <p:nvPr>
            <p:ph type="title"/>
          </p:nvPr>
        </p:nvSpPr>
        <p:spPr>
          <a:xfrm>
            <a:off x="1445488" y="274638"/>
            <a:ext cx="7241312" cy="1143000"/>
          </a:xfrm>
        </p:spPr>
        <p:txBody>
          <a:bodyPr/>
          <a:lstStyle>
            <a:lvl1pPr algn="l">
              <a:defRPr b="1">
                <a:solidFill>
                  <a:srgbClr val="006A51"/>
                </a:solidFill>
              </a:defRPr>
            </a:lvl1pPr>
          </a:lstStyle>
          <a:p>
            <a:r>
              <a:rPr lang="en-US" dirty="0"/>
              <a:t>Click to edit</a:t>
            </a:r>
          </a:p>
        </p:txBody>
      </p:sp>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7" name="Content Placeholder 2"/>
          <p:cNvSpPr>
            <a:spLocks noGrp="1"/>
          </p:cNvSpPr>
          <p:nvPr>
            <p:ph idx="1"/>
          </p:nvPr>
        </p:nvSpPr>
        <p:spPr>
          <a:xfrm>
            <a:off x="1445488" y="1466068"/>
            <a:ext cx="7241312" cy="4660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Vertical Bar - Photo/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 y="4070"/>
            <a:ext cx="1242107" cy="6849860"/>
          </a:xfrm>
          <a:prstGeom prst="rect">
            <a:avLst/>
          </a:prstGeom>
        </p:spPr>
      </p:pic>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6" name="Picture Placeholder 2"/>
          <p:cNvSpPr>
            <a:spLocks noGrp="1"/>
          </p:cNvSpPr>
          <p:nvPr>
            <p:ph type="pic" idx="1"/>
          </p:nvPr>
        </p:nvSpPr>
        <p:spPr>
          <a:xfrm>
            <a:off x="1240503" y="1530350"/>
            <a:ext cx="3112513" cy="4595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2"/>
          <p:cNvSpPr>
            <a:spLocks noGrp="1"/>
          </p:cNvSpPr>
          <p:nvPr>
            <p:ph idx="13"/>
          </p:nvPr>
        </p:nvSpPr>
        <p:spPr>
          <a:xfrm>
            <a:off x="4511986" y="1530350"/>
            <a:ext cx="4174814" cy="45958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1445488" y="247150"/>
            <a:ext cx="7241312" cy="1143000"/>
          </a:xfrm>
        </p:spPr>
        <p:txBody>
          <a:bodyPr/>
          <a:lstStyle>
            <a:lvl1pPr algn="l">
              <a:defRPr b="1">
                <a:solidFill>
                  <a:srgbClr val="006A51"/>
                </a:solidFill>
              </a:defRPr>
            </a:lvl1pPr>
          </a:lstStyle>
          <a:p>
            <a:r>
              <a:rPr lang="en-US" dirty="0"/>
              <a:t>Click to edit</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9144000" cy="1243584"/>
          </a:xfrm>
          <a:prstGeom prst="rect">
            <a:avLst/>
          </a:prstGeom>
        </p:spPr>
      </p:pic>
      <p:sp>
        <p:nvSpPr>
          <p:cNvPr id="2" name="Title 1"/>
          <p:cNvSpPr>
            <a:spLocks noGrp="1"/>
          </p:cNvSpPr>
          <p:nvPr>
            <p:ph type="title"/>
          </p:nvPr>
        </p:nvSpPr>
        <p:spPr>
          <a:xfrm>
            <a:off x="457200" y="101600"/>
            <a:ext cx="6482615" cy="1143000"/>
          </a:xfrm>
        </p:spPr>
        <p:txBody>
          <a:bodyPr/>
          <a:lstStyle>
            <a:lvl1pPr algn="l">
              <a:defRPr b="1">
                <a:solidFill>
                  <a:srgbClr val="FFFFFF"/>
                </a:solidFill>
              </a:defRPr>
            </a:lvl1pPr>
          </a:lstStyle>
          <a:p>
            <a:r>
              <a:rPr lang="en-US" dirty="0"/>
              <a:t>Click to edit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9A222-B54D-F741-BC73-D4E0AB581BF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43584"/>
          </a:xfrm>
          <a:prstGeom prst="rect">
            <a:avLst/>
          </a:prstGeom>
        </p:spPr>
      </p:pic>
      <p:sp>
        <p:nvSpPr>
          <p:cNvPr id="2" name="Title 1"/>
          <p:cNvSpPr>
            <a:spLocks noGrp="1"/>
          </p:cNvSpPr>
          <p:nvPr>
            <p:ph type="title"/>
          </p:nvPr>
        </p:nvSpPr>
        <p:spPr>
          <a:xfrm>
            <a:off x="457200" y="101600"/>
            <a:ext cx="6501865" cy="1143000"/>
          </a:xfrm>
        </p:spPr>
        <p:txBody>
          <a:bodyPr/>
          <a:lstStyle>
            <a:lvl1pPr algn="l">
              <a:defRPr b="1">
                <a:solidFill>
                  <a:srgbClr val="FFFFFF"/>
                </a:solidFill>
              </a:defRPr>
            </a:lvl1pPr>
          </a:lstStyle>
          <a:p>
            <a:r>
              <a:rPr lang="en-US" dirty="0"/>
              <a:t>Click to edit</a:t>
            </a:r>
          </a:p>
        </p:txBody>
      </p:sp>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Bar - Photo/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39"/>
            <a:ext cx="9144000" cy="1240122"/>
          </a:xfrm>
          <a:prstGeom prst="rect">
            <a:avLst/>
          </a:prstGeom>
        </p:spPr>
      </p:pic>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7" name="Title 1"/>
          <p:cNvSpPr>
            <a:spLocks noGrp="1"/>
          </p:cNvSpPr>
          <p:nvPr>
            <p:ph type="title"/>
          </p:nvPr>
        </p:nvSpPr>
        <p:spPr>
          <a:xfrm>
            <a:off x="457200" y="206489"/>
            <a:ext cx="6588493" cy="903262"/>
          </a:xfrm>
        </p:spPr>
        <p:txBody>
          <a:bodyPr/>
          <a:lstStyle>
            <a:lvl1pPr algn="l">
              <a:defRPr b="1">
                <a:solidFill>
                  <a:srgbClr val="FFFFFF"/>
                </a:solidFill>
              </a:defRPr>
            </a:lvl1pPr>
          </a:lstStyle>
          <a:p>
            <a:r>
              <a:rPr lang="en-US" dirty="0"/>
              <a:t>Click to edit</a:t>
            </a:r>
          </a:p>
        </p:txBody>
      </p:sp>
      <p:sp>
        <p:nvSpPr>
          <p:cNvPr id="8" name="Picture Placeholder 2"/>
          <p:cNvSpPr>
            <a:spLocks noGrp="1"/>
          </p:cNvSpPr>
          <p:nvPr>
            <p:ph type="pic" idx="1"/>
          </p:nvPr>
        </p:nvSpPr>
        <p:spPr>
          <a:xfrm>
            <a:off x="457200" y="1548664"/>
            <a:ext cx="3112513" cy="4577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2"/>
          <p:cNvSpPr>
            <a:spLocks noGrp="1"/>
          </p:cNvSpPr>
          <p:nvPr>
            <p:ph idx="13"/>
          </p:nvPr>
        </p:nvSpPr>
        <p:spPr>
          <a:xfrm>
            <a:off x="3724586" y="1548664"/>
            <a:ext cx="4962214" cy="45774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089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Bar -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44600" cy="6849864"/>
          </a:xfrm>
          <a:prstGeom prst="rect">
            <a:avLst/>
          </a:prstGeom>
        </p:spPr>
      </p:pic>
      <p:sp>
        <p:nvSpPr>
          <p:cNvPr id="2" name="Title 1"/>
          <p:cNvSpPr>
            <a:spLocks noGrp="1"/>
          </p:cNvSpPr>
          <p:nvPr>
            <p:ph type="title"/>
          </p:nvPr>
        </p:nvSpPr>
        <p:spPr>
          <a:xfrm>
            <a:off x="1445488" y="274638"/>
            <a:ext cx="7241312" cy="1143000"/>
          </a:xfrm>
        </p:spPr>
        <p:txBody>
          <a:bodyPr/>
          <a:lstStyle>
            <a:lvl1pPr algn="l">
              <a:defRPr b="1">
                <a:solidFill>
                  <a:srgbClr val="006A51"/>
                </a:solidFill>
              </a:defRPr>
            </a:lvl1pPr>
          </a:lstStyle>
          <a:p>
            <a:r>
              <a:rPr lang="en-US" dirty="0"/>
              <a:t>Click to edit</a:t>
            </a:r>
          </a:p>
        </p:txBody>
      </p:sp>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7" name="Content Placeholder 2"/>
          <p:cNvSpPr>
            <a:spLocks noGrp="1"/>
          </p:cNvSpPr>
          <p:nvPr>
            <p:ph idx="1"/>
          </p:nvPr>
        </p:nvSpPr>
        <p:spPr>
          <a:xfrm>
            <a:off x="1445488" y="1466068"/>
            <a:ext cx="7241312" cy="4660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739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Bar - Photo/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44600" cy="6849864"/>
          </a:xfrm>
          <a:prstGeom prst="rect">
            <a:avLst/>
          </a:prstGeom>
        </p:spPr>
      </p:pic>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
        <p:nvSpPr>
          <p:cNvPr id="6" name="Picture Placeholder 2"/>
          <p:cNvSpPr>
            <a:spLocks noGrp="1"/>
          </p:cNvSpPr>
          <p:nvPr>
            <p:ph type="pic" idx="1"/>
          </p:nvPr>
        </p:nvSpPr>
        <p:spPr>
          <a:xfrm>
            <a:off x="1240503" y="1530350"/>
            <a:ext cx="3112513" cy="4595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2"/>
          <p:cNvSpPr>
            <a:spLocks noGrp="1"/>
          </p:cNvSpPr>
          <p:nvPr>
            <p:ph idx="13"/>
          </p:nvPr>
        </p:nvSpPr>
        <p:spPr>
          <a:xfrm>
            <a:off x="4511986" y="1530350"/>
            <a:ext cx="4174814" cy="45958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1445488" y="247150"/>
            <a:ext cx="7241312" cy="1143000"/>
          </a:xfrm>
        </p:spPr>
        <p:txBody>
          <a:bodyPr/>
          <a:lstStyle>
            <a:lvl1pPr algn="l">
              <a:defRPr b="1">
                <a:solidFill>
                  <a:srgbClr val="006A51"/>
                </a:solidFill>
              </a:defRPr>
            </a:lvl1pPr>
          </a:lstStyle>
          <a:p>
            <a:r>
              <a:rPr lang="en-US" dirty="0"/>
              <a:t>Click to edit</a:t>
            </a:r>
          </a:p>
        </p:txBody>
      </p:sp>
    </p:spTree>
    <p:extLst>
      <p:ext uri="{BB962C8B-B14F-4D97-AF65-F5344CB8AC3E}">
        <p14:creationId xmlns:p14="http://schemas.microsoft.com/office/powerpoint/2010/main" val="400701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39"/>
            <a:ext cx="9144000" cy="1240122"/>
          </a:xfrm>
          <a:prstGeom prst="rect">
            <a:avLst/>
          </a:prstGeom>
        </p:spPr>
      </p:pic>
      <p:sp>
        <p:nvSpPr>
          <p:cNvPr id="2" name="Title 1"/>
          <p:cNvSpPr>
            <a:spLocks noGrp="1"/>
          </p:cNvSpPr>
          <p:nvPr>
            <p:ph type="title"/>
          </p:nvPr>
        </p:nvSpPr>
        <p:spPr>
          <a:xfrm>
            <a:off x="457200" y="101600"/>
            <a:ext cx="6607743" cy="1143000"/>
          </a:xfrm>
        </p:spPr>
        <p:txBody>
          <a:bodyPr/>
          <a:lstStyle>
            <a:lvl1pPr algn="l">
              <a:defRPr b="1">
                <a:solidFill>
                  <a:srgbClr val="FFFFFF"/>
                </a:solidFill>
              </a:defRPr>
            </a:lvl1pPr>
          </a:lstStyle>
          <a:p>
            <a:r>
              <a:rPr lang="en-US" dirty="0"/>
              <a:t>Click to edit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9A222-B54D-F741-BC73-D4E0AB581BF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4F4B1-FAEE-1540-9CC1-32FFB86E0704}" type="slidenum">
              <a:rPr lang="en-US" smtClean="0"/>
              <a:t>‹#›</a:t>
            </a:fld>
            <a:endParaRPr lang="en-US"/>
          </a:p>
        </p:txBody>
      </p:sp>
    </p:spTree>
    <p:extLst>
      <p:ext uri="{BB962C8B-B14F-4D97-AF65-F5344CB8AC3E}">
        <p14:creationId xmlns:p14="http://schemas.microsoft.com/office/powerpoint/2010/main" val="327895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39"/>
            <a:ext cx="9144000" cy="1240122"/>
          </a:xfrm>
          <a:prstGeom prst="rect">
            <a:avLst/>
          </a:prstGeom>
        </p:spPr>
      </p:pic>
      <p:sp>
        <p:nvSpPr>
          <p:cNvPr id="2" name="Title 1"/>
          <p:cNvSpPr>
            <a:spLocks noGrp="1"/>
          </p:cNvSpPr>
          <p:nvPr>
            <p:ph type="title"/>
          </p:nvPr>
        </p:nvSpPr>
        <p:spPr>
          <a:xfrm>
            <a:off x="457200" y="101600"/>
            <a:ext cx="6588493" cy="1143000"/>
          </a:xfrm>
        </p:spPr>
        <p:txBody>
          <a:bodyPr/>
          <a:lstStyle>
            <a:lvl1pPr algn="l">
              <a:defRPr b="1">
                <a:solidFill>
                  <a:srgbClr val="FFFFFF"/>
                </a:solidFill>
              </a:defRPr>
            </a:lvl1pPr>
          </a:lstStyle>
          <a:p>
            <a:r>
              <a:rPr lang="en-US" dirty="0"/>
              <a:t>Click to edit</a:t>
            </a:r>
          </a:p>
        </p:txBody>
      </p:sp>
      <p:sp>
        <p:nvSpPr>
          <p:cNvPr id="3" name="Date Placeholder 2"/>
          <p:cNvSpPr>
            <a:spLocks noGrp="1"/>
          </p:cNvSpPr>
          <p:nvPr>
            <p:ph type="dt" sz="half" idx="10"/>
          </p:nvPr>
        </p:nvSpPr>
        <p:spPr/>
        <p:txBody>
          <a:bodyPr/>
          <a:lstStyle/>
          <a:p>
            <a:fld id="{4299A222-B54D-F741-BC73-D4E0AB581BF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4F4B1-FAEE-1540-9CC1-32FFB86E0704}" type="slidenum">
              <a:rPr lang="en-US" smtClean="0"/>
              <a:t>‹#›</a:t>
            </a:fld>
            <a:endParaRPr lang="en-US"/>
          </a:p>
        </p:txBody>
      </p:sp>
    </p:spTree>
    <p:extLst>
      <p:ext uri="{BB962C8B-B14F-4D97-AF65-F5344CB8AC3E}">
        <p14:creationId xmlns:p14="http://schemas.microsoft.com/office/powerpoint/2010/main" val="131869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1"/>
            <a:ext cx="9144000" cy="2212848"/>
          </a:xfrm>
          <a:prstGeom prst="rect">
            <a:avLst/>
          </a:prstGeom>
        </p:spPr>
      </p:pic>
      <p:sp>
        <p:nvSpPr>
          <p:cNvPr id="4" name="Date Placeholder 3"/>
          <p:cNvSpPr>
            <a:spLocks noGrp="1"/>
          </p:cNvSpPr>
          <p:nvPr>
            <p:ph type="dt" sz="half" idx="10"/>
          </p:nvPr>
        </p:nvSpPr>
        <p:spPr/>
        <p:txBody>
          <a:bodyPr/>
          <a:lstStyle/>
          <a:p>
            <a:fld id="{4299A222-B54D-F741-BC73-D4E0AB581BF4}" type="datetimeFigureOut">
              <a:rPr lang="en-US" smtClean="0"/>
              <a:t>5/10/2022</a:t>
            </a:fld>
            <a:endParaRPr lang="en-US"/>
          </a:p>
        </p:txBody>
      </p:sp>
      <p:sp>
        <p:nvSpPr>
          <p:cNvPr id="9" name="Picture Placeholder 2"/>
          <p:cNvSpPr>
            <a:spLocks noGrp="1"/>
          </p:cNvSpPr>
          <p:nvPr>
            <p:ph type="pic" idx="1"/>
          </p:nvPr>
        </p:nvSpPr>
        <p:spPr>
          <a:xfrm>
            <a:off x="-2" y="2209801"/>
            <a:ext cx="9144002" cy="4648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4F4B1-FAEE-1540-9CC1-32FFB86E0704}"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66000" y="1324427"/>
            <a:ext cx="879930" cy="879930"/>
          </a:xfrm>
          <a:prstGeom prst="rect">
            <a:avLst/>
          </a:prstGeom>
        </p:spPr>
      </p:pic>
      <p:sp>
        <p:nvSpPr>
          <p:cNvPr id="2" name="Title 1"/>
          <p:cNvSpPr>
            <a:spLocks noGrp="1"/>
          </p:cNvSpPr>
          <p:nvPr>
            <p:ph type="ctrTitle"/>
          </p:nvPr>
        </p:nvSpPr>
        <p:spPr>
          <a:xfrm>
            <a:off x="457200" y="385597"/>
            <a:ext cx="6521116" cy="1470025"/>
          </a:xfrm>
        </p:spPr>
        <p:txBody>
          <a:bodyPr/>
          <a:lstStyle>
            <a:lvl1pPr algn="l">
              <a:defRPr b="1">
                <a:solidFill>
                  <a:srgbClr val="FFFFFF"/>
                </a:solidFill>
              </a:defRPr>
            </a:lvl1pPr>
          </a:lstStyle>
          <a:p>
            <a:r>
              <a:rPr lang="en-US" dirty="0"/>
              <a:t>Click to edit</a:t>
            </a:r>
          </a:p>
        </p:txBody>
      </p:sp>
      <p:pic>
        <p:nvPicPr>
          <p:cNvPr id="10" name="Picture 9"/>
          <p:cNvPicPr>
            <a:picLocks noChangeAspect="1"/>
          </p:cNvPicPr>
          <p:nvPr userDrawn="1"/>
        </p:nvPicPr>
        <p:blipFill>
          <a:blip r:embed="rId4"/>
          <a:stretch>
            <a:fillRect/>
          </a:stretch>
        </p:blipFill>
        <p:spPr>
          <a:xfrm>
            <a:off x="7366225" y="1318983"/>
            <a:ext cx="885373" cy="885373"/>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43584"/>
          </a:xfrm>
          <a:prstGeom prst="rect">
            <a:avLst/>
          </a:prstGeom>
        </p:spPr>
      </p:pic>
      <p:sp>
        <p:nvSpPr>
          <p:cNvPr id="2" name="Title 1"/>
          <p:cNvSpPr>
            <a:spLocks noGrp="1"/>
          </p:cNvSpPr>
          <p:nvPr>
            <p:ph type="title"/>
          </p:nvPr>
        </p:nvSpPr>
        <p:spPr>
          <a:xfrm>
            <a:off x="457200" y="206489"/>
            <a:ext cx="6626994" cy="903262"/>
          </a:xfrm>
        </p:spPr>
        <p:txBody>
          <a:bodyPr/>
          <a:lstStyle>
            <a:lvl1pPr algn="l">
              <a:defRPr b="1">
                <a:solidFill>
                  <a:srgbClr val="FFFFFF"/>
                </a:solidFill>
              </a:defRPr>
            </a:lvl1pPr>
          </a:lstStyle>
          <a:p>
            <a:r>
              <a:rPr lang="en-US" dirty="0"/>
              <a:t>Click to edit</a:t>
            </a:r>
          </a:p>
        </p:txBody>
      </p:sp>
      <p:sp>
        <p:nvSpPr>
          <p:cNvPr id="3" name="Content Placeholder 2"/>
          <p:cNvSpPr>
            <a:spLocks noGrp="1"/>
          </p:cNvSpPr>
          <p:nvPr>
            <p:ph idx="1"/>
          </p:nvPr>
        </p:nvSpPr>
        <p:spPr>
          <a:xfrm>
            <a:off x="457200" y="1466068"/>
            <a:ext cx="8229600" cy="4660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99A222-B54D-F741-BC73-D4E0AB581BF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4F4B1-FAEE-1540-9CC1-32FFB86E0704}"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9A222-B54D-F741-BC73-D4E0AB581BF4}" type="datetimeFigureOut">
              <a:rPr lang="en-US" smtClean="0"/>
              <a:t>5/10/2022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4F4B1-FAEE-1540-9CC1-32FFB86E0704}" type="slidenum">
              <a:rPr lang="en-US" smtClean="0"/>
              <a:t>‹#›</a:t>
            </a:fld>
            <a:endParaRPr lang="en-US"/>
          </a:p>
        </p:txBody>
      </p:sp>
    </p:spTree>
    <p:extLst>
      <p:ext uri="{BB962C8B-B14F-4D97-AF65-F5344CB8AC3E}">
        <p14:creationId xmlns:p14="http://schemas.microsoft.com/office/powerpoint/2010/main" val="3483083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 id="2147483656" r:id="rId5"/>
    <p:sldLayoutId id="2147483652" r:id="rId6"/>
    <p:sldLayoutId id="2147483654"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2796288"/>
            <a:ext cx="7772400" cy="1470025"/>
          </a:xfrm>
        </p:spPr>
        <p:txBody>
          <a:bodyPr>
            <a:normAutofit fontScale="90000"/>
          </a:bodyPr>
          <a:lstStyle/>
          <a:p>
            <a:pPr algn="ctr"/>
            <a:r>
              <a:rPr lang="en-US" dirty="0" smtClean="0">
                <a:solidFill>
                  <a:schemeClr val="tx1"/>
                </a:solidFill>
              </a:rPr>
              <a:t>Establishing a </a:t>
            </a:r>
            <a:r>
              <a:rPr lang="en-US" dirty="0" err="1" smtClean="0">
                <a:solidFill>
                  <a:schemeClr val="tx1"/>
                </a:solidFill>
              </a:rPr>
              <a:t>rifaximin</a:t>
            </a:r>
            <a:r>
              <a:rPr lang="en-US" dirty="0" smtClean="0">
                <a:solidFill>
                  <a:schemeClr val="tx1"/>
                </a:solidFill>
              </a:rPr>
              <a:t> criteria for use protocol for hepatic encephalopathy </a:t>
            </a:r>
            <a:endParaRPr lang="en-US" dirty="0">
              <a:solidFill>
                <a:schemeClr val="tx1"/>
              </a:solidFill>
            </a:endParaRPr>
          </a:p>
        </p:txBody>
      </p:sp>
      <p:sp>
        <p:nvSpPr>
          <p:cNvPr id="3" name="TextBox 2"/>
          <p:cNvSpPr txBox="1"/>
          <p:nvPr/>
        </p:nvSpPr>
        <p:spPr>
          <a:xfrm>
            <a:off x="1049482" y="4876800"/>
            <a:ext cx="7045036" cy="1292662"/>
          </a:xfrm>
          <a:prstGeom prst="rect">
            <a:avLst/>
          </a:prstGeom>
          <a:noFill/>
        </p:spPr>
        <p:txBody>
          <a:bodyPr wrap="square" rtlCol="0">
            <a:spAutoFit/>
          </a:bodyPr>
          <a:lstStyle/>
          <a:p>
            <a:pPr algn="ctr"/>
            <a:r>
              <a:rPr lang="en-US" sz="2000" dirty="0" smtClean="0"/>
              <a:t>Allison Vargas, </a:t>
            </a:r>
            <a:r>
              <a:rPr lang="en-US" sz="2000" dirty="0" err="1" smtClean="0"/>
              <a:t>Pharm.D</a:t>
            </a:r>
            <a:r>
              <a:rPr lang="en-US" sz="2000" dirty="0" smtClean="0"/>
              <a:t>.</a:t>
            </a:r>
          </a:p>
          <a:p>
            <a:pPr lvl="0" algn="ctr">
              <a:defRPr/>
            </a:pPr>
            <a:r>
              <a:rPr lang="en-US" sz="2000" dirty="0" smtClean="0">
                <a:solidFill>
                  <a:srgbClr val="000000"/>
                </a:solidFill>
                <a:latin typeface="Arial" panose="020B0604020202020204" pitchFamily="34" charset="0"/>
                <a:cs typeface="Arial" panose="020B0604020202020204" pitchFamily="34" charset="0"/>
              </a:rPr>
              <a:t>PGY1 </a:t>
            </a:r>
            <a:r>
              <a:rPr lang="en-US" sz="2000" dirty="0">
                <a:solidFill>
                  <a:srgbClr val="000000"/>
                </a:solidFill>
                <a:latin typeface="Arial" panose="020B0604020202020204" pitchFamily="34" charset="0"/>
                <a:cs typeface="Arial" panose="020B0604020202020204" pitchFamily="34" charset="0"/>
              </a:rPr>
              <a:t>Pharmacy Resident | Baptist Hospital of Miami</a:t>
            </a:r>
          </a:p>
          <a:p>
            <a:pPr lvl="0" algn="ctr">
              <a:defRPr/>
            </a:pPr>
            <a:r>
              <a:rPr lang="en-US" sz="2000" dirty="0" smtClean="0">
                <a:solidFill>
                  <a:srgbClr val="000000"/>
                </a:solidFill>
                <a:latin typeface="Arial" panose="020B0604020202020204" pitchFamily="34" charset="0"/>
                <a:cs typeface="Arial" panose="020B0604020202020204" pitchFamily="34" charset="0"/>
              </a:rPr>
              <a:t>Allison.Vargas@BaptistHealth.net</a:t>
            </a:r>
            <a:endParaRPr lang="en-US" sz="2000" dirty="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44022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Phase I (Multi-Site)</a:t>
            </a:r>
          </a:p>
          <a:p>
            <a:pPr lvl="1"/>
            <a:r>
              <a:rPr lang="en-US" dirty="0" smtClean="0"/>
              <a:t>Retrospective chart review of adult patients who received </a:t>
            </a:r>
            <a:r>
              <a:rPr lang="en-US" dirty="0" err="1" smtClean="0"/>
              <a:t>rifaximin</a:t>
            </a:r>
            <a:r>
              <a:rPr lang="en-US" dirty="0" smtClean="0"/>
              <a:t> for hepatic encephalopathy within BHSF from July 2020 – August 2021</a:t>
            </a:r>
          </a:p>
          <a:p>
            <a:r>
              <a:rPr lang="en-US" b="1" dirty="0" smtClean="0"/>
              <a:t>Phase II (Single-Site)</a:t>
            </a:r>
          </a:p>
          <a:p>
            <a:pPr lvl="1"/>
            <a:r>
              <a:rPr lang="en-US" dirty="0" smtClean="0"/>
              <a:t>Implement prescribing criteria for </a:t>
            </a:r>
            <a:r>
              <a:rPr lang="en-US" dirty="0" err="1" smtClean="0"/>
              <a:t>rifaximin</a:t>
            </a:r>
            <a:r>
              <a:rPr lang="en-US" dirty="0" smtClean="0"/>
              <a:t> for hepatic encephalopathy </a:t>
            </a:r>
          </a:p>
          <a:p>
            <a:pPr lvl="1"/>
            <a:r>
              <a:rPr lang="en-US" dirty="0" smtClean="0"/>
              <a:t>Prospective review of </a:t>
            </a:r>
            <a:r>
              <a:rPr lang="en-US" dirty="0" err="1" smtClean="0"/>
              <a:t>rifaximin</a:t>
            </a:r>
            <a:r>
              <a:rPr lang="en-US" dirty="0" smtClean="0"/>
              <a:t> at BHM from December 2021 – February 2022  </a:t>
            </a:r>
          </a:p>
          <a:p>
            <a:pPr lvl="1"/>
            <a:r>
              <a:rPr lang="en-US" dirty="0" smtClean="0"/>
              <a:t>Resident on call to assess appropriateness of </a:t>
            </a:r>
            <a:r>
              <a:rPr lang="en-US" dirty="0" err="1" smtClean="0"/>
              <a:t>rifaximin</a:t>
            </a:r>
            <a:r>
              <a:rPr lang="en-US" dirty="0" smtClean="0"/>
              <a:t> orders &amp; intervene if needed </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Tree>
    <p:extLst>
      <p:ext uri="{BB962C8B-B14F-4D97-AF65-F5344CB8AC3E}">
        <p14:creationId xmlns:p14="http://schemas.microsoft.com/office/powerpoint/2010/main" val="157033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Selection</a:t>
            </a:r>
            <a:endParaRPr lang="en-US" dirty="0"/>
          </a:p>
        </p:txBody>
      </p:sp>
      <p:sp>
        <p:nvSpPr>
          <p:cNvPr id="3" name="Content Placeholder 2"/>
          <p:cNvSpPr>
            <a:spLocks noGrp="1"/>
          </p:cNvSpPr>
          <p:nvPr>
            <p:ph idx="1"/>
          </p:nvPr>
        </p:nvSpPr>
        <p:spPr/>
        <p:txBody>
          <a:bodyPr/>
          <a:lstStyle/>
          <a:p>
            <a:r>
              <a:rPr lang="en-US" b="1" dirty="0" smtClean="0"/>
              <a:t>Inclusion Criteria</a:t>
            </a:r>
          </a:p>
          <a:p>
            <a:pPr lvl="1"/>
            <a:r>
              <a:rPr lang="en-US" dirty="0" smtClean="0"/>
              <a:t>≥18 years of age </a:t>
            </a:r>
          </a:p>
          <a:p>
            <a:pPr lvl="1"/>
            <a:r>
              <a:rPr lang="en-US" dirty="0" smtClean="0"/>
              <a:t>Inpatient </a:t>
            </a:r>
            <a:r>
              <a:rPr lang="en-US" dirty="0" err="1" smtClean="0"/>
              <a:t>rifaximin</a:t>
            </a:r>
            <a:r>
              <a:rPr lang="en-US" dirty="0" smtClean="0"/>
              <a:t> use for hepatic encephalopathy </a:t>
            </a:r>
          </a:p>
          <a:p>
            <a:r>
              <a:rPr lang="en-US" b="1" dirty="0" smtClean="0"/>
              <a:t>Exclusion criteria </a:t>
            </a:r>
          </a:p>
          <a:p>
            <a:pPr lvl="1"/>
            <a:r>
              <a:rPr lang="en-US" dirty="0" smtClean="0"/>
              <a:t>Individuals with hypersensitivity to </a:t>
            </a:r>
            <a:r>
              <a:rPr lang="en-US" dirty="0" err="1" smtClean="0"/>
              <a:t>rifaximin</a:t>
            </a:r>
            <a:r>
              <a:rPr lang="en-US" dirty="0" smtClean="0"/>
              <a:t> </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Tree>
    <p:extLst>
      <p:ext uri="{BB962C8B-B14F-4D97-AF65-F5344CB8AC3E}">
        <p14:creationId xmlns:p14="http://schemas.microsoft.com/office/powerpoint/2010/main" val="1020186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t>
            </a:r>
            <a:endParaRPr lang="en-US" dirty="0"/>
          </a:p>
        </p:txBody>
      </p:sp>
      <p:sp>
        <p:nvSpPr>
          <p:cNvPr id="3" name="Content Placeholder 2"/>
          <p:cNvSpPr>
            <a:spLocks noGrp="1"/>
          </p:cNvSpPr>
          <p:nvPr>
            <p:ph idx="1"/>
          </p:nvPr>
        </p:nvSpPr>
        <p:spPr>
          <a:xfrm>
            <a:off x="457200" y="1466068"/>
            <a:ext cx="4114800" cy="4660095"/>
          </a:xfrm>
        </p:spPr>
        <p:txBody>
          <a:bodyPr>
            <a:normAutofit fontScale="77500" lnSpcReduction="20000"/>
          </a:bodyPr>
          <a:lstStyle/>
          <a:p>
            <a:r>
              <a:rPr lang="en-US" dirty="0" smtClean="0"/>
              <a:t>Demographics </a:t>
            </a:r>
          </a:p>
          <a:p>
            <a:r>
              <a:rPr lang="en-US" dirty="0" err="1"/>
              <a:t>Rifaximin</a:t>
            </a:r>
            <a:endParaRPr lang="en-US" dirty="0"/>
          </a:p>
          <a:p>
            <a:pPr lvl="1"/>
            <a:r>
              <a:rPr lang="en-US" dirty="0"/>
              <a:t>Dose, route, frequency, duration </a:t>
            </a:r>
          </a:p>
          <a:p>
            <a:pPr lvl="1"/>
            <a:r>
              <a:rPr lang="en-US" dirty="0"/>
              <a:t>Home </a:t>
            </a:r>
            <a:r>
              <a:rPr lang="en-US" dirty="0" smtClean="0"/>
              <a:t>medication </a:t>
            </a:r>
            <a:endParaRPr lang="en-US" dirty="0"/>
          </a:p>
          <a:p>
            <a:pPr lvl="1"/>
            <a:r>
              <a:rPr lang="en-US" dirty="0"/>
              <a:t>Indication </a:t>
            </a:r>
          </a:p>
          <a:p>
            <a:pPr lvl="1"/>
            <a:r>
              <a:rPr lang="en-US" dirty="0"/>
              <a:t>Prescribing physician and specialty </a:t>
            </a:r>
          </a:p>
          <a:p>
            <a:pPr lvl="1"/>
            <a:r>
              <a:rPr lang="en-US" dirty="0"/>
              <a:t>Appropriateness </a:t>
            </a:r>
          </a:p>
          <a:p>
            <a:r>
              <a:rPr lang="en-US" dirty="0" smtClean="0"/>
              <a:t>Lactulose </a:t>
            </a:r>
          </a:p>
          <a:p>
            <a:pPr lvl="1"/>
            <a:r>
              <a:rPr lang="en-US" dirty="0" smtClean="0"/>
              <a:t>Dose, route, frequency, duration </a:t>
            </a:r>
          </a:p>
          <a:p>
            <a:pPr lvl="1"/>
            <a:r>
              <a:rPr lang="en-US" dirty="0" smtClean="0"/>
              <a:t>Home medication </a:t>
            </a:r>
          </a:p>
          <a:p>
            <a:pPr lvl="1"/>
            <a:r>
              <a:rPr lang="en-US" dirty="0" smtClean="0"/>
              <a:t>Refractory</a:t>
            </a:r>
            <a:r>
              <a:rPr lang="en-US" dirty="0"/>
              <a:t> </a:t>
            </a:r>
            <a:r>
              <a:rPr lang="en-US" dirty="0" smtClean="0"/>
              <a:t>or intolerant </a:t>
            </a:r>
          </a:p>
          <a:p>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5" name="Content Placeholder 2"/>
          <p:cNvSpPr txBox="1">
            <a:spLocks/>
          </p:cNvSpPr>
          <p:nvPr/>
        </p:nvSpPr>
        <p:spPr>
          <a:xfrm>
            <a:off x="4613564" y="1466068"/>
            <a:ext cx="4114800" cy="46600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Mental status  </a:t>
            </a:r>
          </a:p>
          <a:p>
            <a:r>
              <a:rPr lang="en-US" sz="2200" dirty="0" smtClean="0"/>
              <a:t>Labs</a:t>
            </a:r>
          </a:p>
          <a:p>
            <a:pPr lvl="1"/>
            <a:r>
              <a:rPr lang="en-US" sz="2000" dirty="0" smtClean="0"/>
              <a:t>ALT</a:t>
            </a:r>
          </a:p>
          <a:p>
            <a:pPr lvl="1"/>
            <a:r>
              <a:rPr lang="en-US" sz="2000" dirty="0" smtClean="0"/>
              <a:t>AST</a:t>
            </a:r>
          </a:p>
          <a:p>
            <a:pPr lvl="1"/>
            <a:r>
              <a:rPr lang="en-US" sz="2000" dirty="0" smtClean="0"/>
              <a:t>Prothrombin time </a:t>
            </a:r>
          </a:p>
          <a:p>
            <a:pPr lvl="1"/>
            <a:r>
              <a:rPr lang="en-US" sz="2000" dirty="0" smtClean="0"/>
              <a:t>International normalized ratio </a:t>
            </a:r>
          </a:p>
          <a:p>
            <a:pPr lvl="1"/>
            <a:r>
              <a:rPr lang="en-US" sz="2000" dirty="0" smtClean="0"/>
              <a:t>Ammonia </a:t>
            </a:r>
          </a:p>
          <a:p>
            <a:pPr lvl="1"/>
            <a:r>
              <a:rPr lang="en-US" sz="2000" dirty="0" smtClean="0"/>
              <a:t>Albumin </a:t>
            </a:r>
          </a:p>
          <a:p>
            <a:pPr lvl="1"/>
            <a:r>
              <a:rPr lang="en-US" sz="2000" dirty="0" smtClean="0"/>
              <a:t>Bilirubin</a:t>
            </a:r>
          </a:p>
        </p:txBody>
      </p:sp>
    </p:spTree>
    <p:extLst>
      <p:ext uri="{BB962C8B-B14F-4D97-AF65-F5344CB8AC3E}">
        <p14:creationId xmlns:p14="http://schemas.microsoft.com/office/powerpoint/2010/main" val="180418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Outcomes </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992259350"/>
              </p:ext>
            </p:extLst>
          </p:nvPr>
        </p:nvGraphicFramePr>
        <p:xfrm>
          <a:off x="457200" y="1466850"/>
          <a:ext cx="8229600" cy="4659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89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Use Protocol</a:t>
            </a:r>
            <a:endParaRPr lang="en-US" dirty="0"/>
          </a:p>
        </p:txBody>
      </p:sp>
      <p:sp>
        <p:nvSpPr>
          <p:cNvPr id="5" name="TextBox 4"/>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6" name="Content Placeholder 2"/>
          <p:cNvSpPr>
            <a:spLocks noGrp="1"/>
          </p:cNvSpPr>
          <p:nvPr>
            <p:ph idx="1"/>
          </p:nvPr>
        </p:nvSpPr>
        <p:spPr>
          <a:xfrm>
            <a:off x="457200" y="1466068"/>
            <a:ext cx="8229600" cy="4660095"/>
          </a:xfrm>
        </p:spPr>
        <p:txBody>
          <a:bodyPr>
            <a:normAutofit/>
          </a:bodyPr>
          <a:lstStyle/>
          <a:p>
            <a:pPr marL="0" indent="0">
              <a:buNone/>
            </a:pPr>
            <a:r>
              <a:rPr lang="en-US" sz="2800" dirty="0" smtClean="0"/>
              <a:t>Patient concomitantly on lactulose and either:</a:t>
            </a:r>
          </a:p>
        </p:txBody>
      </p:sp>
      <p:graphicFrame>
        <p:nvGraphicFramePr>
          <p:cNvPr id="7" name="Table 6"/>
          <p:cNvGraphicFramePr>
            <a:graphicFrameLocks noGrp="1"/>
          </p:cNvGraphicFramePr>
          <p:nvPr>
            <p:extLst>
              <p:ext uri="{D42A27DB-BD31-4B8C-83A1-F6EECF244321}">
                <p14:modId xmlns:p14="http://schemas.microsoft.com/office/powerpoint/2010/main" val="3474107474"/>
              </p:ext>
            </p:extLst>
          </p:nvPr>
        </p:nvGraphicFramePr>
        <p:xfrm>
          <a:off x="1316180" y="2269837"/>
          <a:ext cx="6525492" cy="3596640"/>
        </p:xfrm>
        <a:graphic>
          <a:graphicData uri="http://schemas.openxmlformats.org/drawingml/2006/table">
            <a:tbl>
              <a:tblPr firstRow="1" bandRow="1">
                <a:tableStyleId>{5C22544A-7EE6-4342-B048-85BDC9FD1C3A}</a:tableStyleId>
              </a:tblPr>
              <a:tblGrid>
                <a:gridCol w="3262746">
                  <a:extLst>
                    <a:ext uri="{9D8B030D-6E8A-4147-A177-3AD203B41FA5}">
                      <a16:colId xmlns:a16="http://schemas.microsoft.com/office/drawing/2014/main" val="4105895620"/>
                    </a:ext>
                  </a:extLst>
                </a:gridCol>
                <a:gridCol w="3262746">
                  <a:extLst>
                    <a:ext uri="{9D8B030D-6E8A-4147-A177-3AD203B41FA5}">
                      <a16:colId xmlns:a16="http://schemas.microsoft.com/office/drawing/2014/main" val="327356750"/>
                    </a:ext>
                  </a:extLst>
                </a:gridCol>
              </a:tblGrid>
              <a:tr h="370840">
                <a:tc>
                  <a:txBody>
                    <a:bodyPr/>
                    <a:lstStyle/>
                    <a:p>
                      <a:pPr algn="ctr"/>
                      <a:r>
                        <a:rPr lang="en-US" sz="2800" b="1" dirty="0" smtClean="0">
                          <a:solidFill>
                            <a:schemeClr val="tx1"/>
                          </a:solidFill>
                        </a:rPr>
                        <a:t>Refractory</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800" b="1" dirty="0" smtClean="0">
                          <a:solidFill>
                            <a:schemeClr val="tx1"/>
                          </a:solidFill>
                        </a:rPr>
                        <a:t>Intolerant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899316288"/>
                  </a:ext>
                </a:extLst>
              </a:tr>
              <a:tr h="370840">
                <a:tc>
                  <a:txBody>
                    <a:bodyPr/>
                    <a:lstStyle/>
                    <a:p>
                      <a:r>
                        <a:rPr lang="en-US" sz="2800" dirty="0" smtClean="0"/>
                        <a:t>Despite receiving lactulose at a dose that obtains 2 – 3 stools per day, patient still has symptomatic </a:t>
                      </a:r>
                      <a:r>
                        <a:rPr lang="en-US" sz="2800" dirty="0" err="1" smtClean="0"/>
                        <a:t>hyperammonemia</a:t>
                      </a:r>
                      <a:r>
                        <a:rPr lang="en-US" sz="2800" dirty="0" smtClean="0"/>
                        <a:t>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Despite lactulose dosage reductions, patient is having ≥4 loose stools per day and still has symptomatic </a:t>
                      </a:r>
                      <a:r>
                        <a:rPr lang="en-US" sz="2800" dirty="0" err="1" smtClean="0"/>
                        <a:t>hyperammonemia</a:t>
                      </a:r>
                      <a:r>
                        <a:rPr lang="en-US" sz="2800" dirty="0" smtClean="0"/>
                        <a:t>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683774"/>
                  </a:ext>
                </a:extLst>
              </a:tr>
            </a:tbl>
          </a:graphicData>
        </a:graphic>
      </p:graphicFrame>
    </p:spTree>
    <p:extLst>
      <p:ext uri="{BB962C8B-B14F-4D97-AF65-F5344CB8AC3E}">
        <p14:creationId xmlns:p14="http://schemas.microsoft.com/office/powerpoint/2010/main" val="410537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of Criteria for Use at BHSF</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617323905"/>
              </p:ext>
            </p:extLst>
          </p:nvPr>
        </p:nvGraphicFramePr>
        <p:xfrm>
          <a:off x="-215125" y="1602367"/>
          <a:ext cx="8010143" cy="46085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22879" y="6012876"/>
            <a:ext cx="1134133" cy="369332"/>
          </a:xfrm>
          <a:prstGeom prst="rect">
            <a:avLst/>
          </a:prstGeom>
          <a:noFill/>
        </p:spPr>
        <p:txBody>
          <a:bodyPr wrap="square" rtlCol="0">
            <a:spAutoFit/>
          </a:bodyPr>
          <a:lstStyle/>
          <a:p>
            <a:r>
              <a:rPr lang="en-US" dirty="0" smtClean="0"/>
              <a:t>N = 200</a:t>
            </a:r>
            <a:endParaRPr lang="en-US" dirty="0"/>
          </a:p>
        </p:txBody>
      </p:sp>
      <p:sp>
        <p:nvSpPr>
          <p:cNvPr id="8" name="Content Placeholder 2"/>
          <p:cNvSpPr>
            <a:spLocks noGrp="1"/>
          </p:cNvSpPr>
          <p:nvPr>
            <p:ph idx="1"/>
          </p:nvPr>
        </p:nvSpPr>
        <p:spPr>
          <a:xfrm>
            <a:off x="6213421" y="3224650"/>
            <a:ext cx="2720716" cy="1678898"/>
          </a:xfrm>
        </p:spPr>
        <p:txBody>
          <a:bodyPr>
            <a:normAutofit/>
          </a:bodyPr>
          <a:lstStyle/>
          <a:p>
            <a:pPr marL="0" indent="0">
              <a:buNone/>
            </a:pPr>
            <a:r>
              <a:rPr lang="en-US" sz="2400" dirty="0" smtClean="0"/>
              <a:t>96% of </a:t>
            </a:r>
            <a:r>
              <a:rPr lang="en-US" sz="2400" dirty="0" err="1" smtClean="0"/>
              <a:t>rifaximin</a:t>
            </a:r>
            <a:r>
              <a:rPr lang="en-US" sz="2400" dirty="0" smtClean="0"/>
              <a:t> use is for hepatic encephalopathy </a:t>
            </a:r>
            <a:endParaRPr lang="en-US" sz="2400" dirty="0"/>
          </a:p>
        </p:txBody>
      </p:sp>
      <p:sp>
        <p:nvSpPr>
          <p:cNvPr id="9" name="TextBox 8"/>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10" name="Rectangle 9"/>
          <p:cNvSpPr/>
          <p:nvPr/>
        </p:nvSpPr>
        <p:spPr>
          <a:xfrm>
            <a:off x="6213421" y="3224650"/>
            <a:ext cx="2501088" cy="1208809"/>
          </a:xfrm>
          <a:prstGeom prst="rect">
            <a:avLst/>
          </a:prstGeom>
          <a:noFill/>
          <a:ln w="38100">
            <a:solidFill>
              <a:srgbClr val="006A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20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Rifaximin</a:t>
            </a:r>
            <a:r>
              <a:rPr lang="en-US" dirty="0" smtClean="0"/>
              <a:t> Review </a:t>
            </a:r>
            <a:endParaRPr lang="en-US" dirty="0"/>
          </a:p>
        </p:txBody>
      </p:sp>
      <p:sp>
        <p:nvSpPr>
          <p:cNvPr id="6" name="TextBox 5"/>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grpSp>
        <p:nvGrpSpPr>
          <p:cNvPr id="12" name="Group 11"/>
          <p:cNvGrpSpPr/>
          <p:nvPr/>
        </p:nvGrpSpPr>
        <p:grpSpPr>
          <a:xfrm>
            <a:off x="329188" y="2434230"/>
            <a:ext cx="8485623" cy="2686410"/>
            <a:chOff x="658377" y="2766739"/>
            <a:chExt cx="7941139" cy="2055061"/>
          </a:xfrm>
          <a:solidFill>
            <a:srgbClr val="C3D69B"/>
          </a:solidFill>
        </p:grpSpPr>
        <p:sp>
          <p:nvSpPr>
            <p:cNvPr id="13" name="Freeform 12"/>
            <p:cNvSpPr/>
            <p:nvPr/>
          </p:nvSpPr>
          <p:spPr>
            <a:xfrm>
              <a:off x="658377" y="3142410"/>
              <a:ext cx="2281970" cy="1679390"/>
            </a:xfrm>
            <a:custGeom>
              <a:avLst/>
              <a:gdLst>
                <a:gd name="connsiteX0" fmla="*/ 0 w 2281970"/>
                <a:gd name="connsiteY0" fmla="*/ 0 h 1679390"/>
                <a:gd name="connsiteX1" fmla="*/ 2281970 w 2281970"/>
                <a:gd name="connsiteY1" fmla="*/ 0 h 1679390"/>
                <a:gd name="connsiteX2" fmla="*/ 2281970 w 2281970"/>
                <a:gd name="connsiteY2" fmla="*/ 1679390 h 1679390"/>
                <a:gd name="connsiteX3" fmla="*/ 0 w 2281970"/>
                <a:gd name="connsiteY3" fmla="*/ 1679390 h 1679390"/>
                <a:gd name="connsiteX4" fmla="*/ 0 w 2281970"/>
                <a:gd name="connsiteY4" fmla="*/ 0 h 167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970" h="1679390">
                  <a:moveTo>
                    <a:pt x="0" y="0"/>
                  </a:moveTo>
                  <a:lnTo>
                    <a:pt x="2281970" y="0"/>
                  </a:lnTo>
                  <a:lnTo>
                    <a:pt x="2281970" y="1679390"/>
                  </a:lnTo>
                  <a:lnTo>
                    <a:pt x="0" y="1679390"/>
                  </a:lnTo>
                  <a:lnTo>
                    <a:pt x="0" y="0"/>
                  </a:lnTo>
                  <a:close/>
                </a:path>
              </a:pathLst>
            </a:custGeom>
            <a:solidFill>
              <a:srgbClr val="E1E9D6"/>
            </a:solidFill>
            <a:ln w="76200">
              <a:solidFill>
                <a:srgbClr val="006A5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115"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Indication and Dose</a:t>
              </a:r>
              <a:endParaRPr lang="en-US" sz="2800" kern="1200" dirty="0"/>
            </a:p>
          </p:txBody>
        </p:sp>
        <p:sp>
          <p:nvSpPr>
            <p:cNvPr id="14" name="Freeform 13"/>
            <p:cNvSpPr/>
            <p:nvPr/>
          </p:nvSpPr>
          <p:spPr>
            <a:xfrm>
              <a:off x="1547987" y="2766739"/>
              <a:ext cx="547614" cy="594365"/>
            </a:xfrm>
            <a:custGeom>
              <a:avLst/>
              <a:gdLst>
                <a:gd name="connsiteX0" fmla="*/ 0 w 547614"/>
                <a:gd name="connsiteY0" fmla="*/ 297183 h 594365"/>
                <a:gd name="connsiteX1" fmla="*/ 273807 w 547614"/>
                <a:gd name="connsiteY1" fmla="*/ 0 h 594365"/>
                <a:gd name="connsiteX2" fmla="*/ 547614 w 547614"/>
                <a:gd name="connsiteY2" fmla="*/ 297183 h 594365"/>
                <a:gd name="connsiteX3" fmla="*/ 273807 w 547614"/>
                <a:gd name="connsiteY3" fmla="*/ 594366 h 594365"/>
                <a:gd name="connsiteX4" fmla="*/ 0 w 547614"/>
                <a:gd name="connsiteY4" fmla="*/ 297183 h 594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14" h="594365">
                  <a:moveTo>
                    <a:pt x="0" y="297183"/>
                  </a:moveTo>
                  <a:cubicBezTo>
                    <a:pt x="0" y="133053"/>
                    <a:pt x="122588" y="0"/>
                    <a:pt x="273807" y="0"/>
                  </a:cubicBezTo>
                  <a:cubicBezTo>
                    <a:pt x="425026" y="0"/>
                    <a:pt x="547614" y="133053"/>
                    <a:pt x="547614" y="297183"/>
                  </a:cubicBezTo>
                  <a:cubicBezTo>
                    <a:pt x="547614" y="461313"/>
                    <a:pt x="425026" y="594366"/>
                    <a:pt x="273807" y="594366"/>
                  </a:cubicBezTo>
                  <a:cubicBezTo>
                    <a:pt x="122588" y="594366"/>
                    <a:pt x="0" y="461313"/>
                    <a:pt x="0" y="297183"/>
                  </a:cubicBezTo>
                  <a:close/>
                </a:path>
              </a:pathLst>
            </a:custGeom>
            <a:solidFill>
              <a:srgbClr val="006A51"/>
            </a:solidFill>
            <a:ln>
              <a:solidFill>
                <a:srgbClr val="006A5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196" tIns="87043" rIns="80196" bIns="87043" numCol="1" spcCol="1270" anchor="ctr" anchorCtr="0">
              <a:noAutofit/>
            </a:bodyPr>
            <a:lstStyle/>
            <a:p>
              <a:pPr lvl="0" algn="ctr" defTabSz="1778000">
                <a:lnSpc>
                  <a:spcPct val="90000"/>
                </a:lnSpc>
                <a:spcBef>
                  <a:spcPct val="0"/>
                </a:spcBef>
                <a:spcAft>
                  <a:spcPct val="35000"/>
                </a:spcAft>
              </a:pPr>
              <a:r>
                <a:rPr lang="en-US" sz="4000" b="1" kern="1200" dirty="0" smtClean="0"/>
                <a:t>1</a:t>
              </a:r>
              <a:endParaRPr lang="en-US" sz="4000" b="1" kern="1200" dirty="0"/>
            </a:p>
          </p:txBody>
        </p:sp>
        <p:sp>
          <p:nvSpPr>
            <p:cNvPr id="15" name="Freeform 14"/>
            <p:cNvSpPr/>
            <p:nvPr/>
          </p:nvSpPr>
          <p:spPr>
            <a:xfrm>
              <a:off x="3487961" y="3142410"/>
              <a:ext cx="2281970" cy="1679390"/>
            </a:xfrm>
            <a:custGeom>
              <a:avLst/>
              <a:gdLst>
                <a:gd name="connsiteX0" fmla="*/ 0 w 2281970"/>
                <a:gd name="connsiteY0" fmla="*/ 0 h 1679390"/>
                <a:gd name="connsiteX1" fmla="*/ 2281970 w 2281970"/>
                <a:gd name="connsiteY1" fmla="*/ 0 h 1679390"/>
                <a:gd name="connsiteX2" fmla="*/ 2281970 w 2281970"/>
                <a:gd name="connsiteY2" fmla="*/ 1679390 h 1679390"/>
                <a:gd name="connsiteX3" fmla="*/ 0 w 2281970"/>
                <a:gd name="connsiteY3" fmla="*/ 1679390 h 1679390"/>
                <a:gd name="connsiteX4" fmla="*/ 0 w 2281970"/>
                <a:gd name="connsiteY4" fmla="*/ 0 h 167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970" h="1679390">
                  <a:moveTo>
                    <a:pt x="0" y="0"/>
                  </a:moveTo>
                  <a:lnTo>
                    <a:pt x="2281970" y="0"/>
                  </a:lnTo>
                  <a:lnTo>
                    <a:pt x="2281970" y="1679390"/>
                  </a:lnTo>
                  <a:lnTo>
                    <a:pt x="0" y="1679390"/>
                  </a:lnTo>
                  <a:lnTo>
                    <a:pt x="0" y="0"/>
                  </a:lnTo>
                  <a:close/>
                </a:path>
              </a:pathLst>
            </a:custGeom>
            <a:solidFill>
              <a:srgbClr val="E1E9D6"/>
            </a:solidFill>
            <a:ln w="76200">
              <a:solidFill>
                <a:srgbClr val="006A5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115"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Lactulose</a:t>
              </a:r>
              <a:endParaRPr lang="en-US" sz="2800" kern="1200" dirty="0"/>
            </a:p>
          </p:txBody>
        </p:sp>
        <p:sp>
          <p:nvSpPr>
            <p:cNvPr id="16" name="Freeform 15"/>
            <p:cNvSpPr/>
            <p:nvPr/>
          </p:nvSpPr>
          <p:spPr>
            <a:xfrm>
              <a:off x="4367881" y="2796535"/>
              <a:ext cx="547614" cy="594365"/>
            </a:xfrm>
            <a:custGeom>
              <a:avLst/>
              <a:gdLst>
                <a:gd name="connsiteX0" fmla="*/ 0 w 547614"/>
                <a:gd name="connsiteY0" fmla="*/ 297183 h 594365"/>
                <a:gd name="connsiteX1" fmla="*/ 273807 w 547614"/>
                <a:gd name="connsiteY1" fmla="*/ 0 h 594365"/>
                <a:gd name="connsiteX2" fmla="*/ 547614 w 547614"/>
                <a:gd name="connsiteY2" fmla="*/ 297183 h 594365"/>
                <a:gd name="connsiteX3" fmla="*/ 273807 w 547614"/>
                <a:gd name="connsiteY3" fmla="*/ 594366 h 594365"/>
                <a:gd name="connsiteX4" fmla="*/ 0 w 547614"/>
                <a:gd name="connsiteY4" fmla="*/ 297183 h 594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14" h="594365">
                  <a:moveTo>
                    <a:pt x="0" y="297183"/>
                  </a:moveTo>
                  <a:cubicBezTo>
                    <a:pt x="0" y="133053"/>
                    <a:pt x="122588" y="0"/>
                    <a:pt x="273807" y="0"/>
                  </a:cubicBezTo>
                  <a:cubicBezTo>
                    <a:pt x="425026" y="0"/>
                    <a:pt x="547614" y="133053"/>
                    <a:pt x="547614" y="297183"/>
                  </a:cubicBezTo>
                  <a:cubicBezTo>
                    <a:pt x="547614" y="461313"/>
                    <a:pt x="425026" y="594366"/>
                    <a:pt x="273807" y="594366"/>
                  </a:cubicBezTo>
                  <a:cubicBezTo>
                    <a:pt x="122588" y="594366"/>
                    <a:pt x="0" y="461313"/>
                    <a:pt x="0" y="297183"/>
                  </a:cubicBezTo>
                  <a:close/>
                </a:path>
              </a:pathLst>
            </a:custGeom>
            <a:solidFill>
              <a:srgbClr val="006A51"/>
            </a:solidFill>
            <a:ln>
              <a:solidFill>
                <a:srgbClr val="006A5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196" tIns="87043" rIns="80196" bIns="87043" numCol="1" spcCol="1270" anchor="ctr" anchorCtr="0">
              <a:noAutofit/>
            </a:bodyPr>
            <a:lstStyle/>
            <a:p>
              <a:pPr lvl="0" algn="ctr" defTabSz="1333500">
                <a:lnSpc>
                  <a:spcPct val="90000"/>
                </a:lnSpc>
                <a:spcBef>
                  <a:spcPct val="0"/>
                </a:spcBef>
                <a:spcAft>
                  <a:spcPct val="35000"/>
                </a:spcAft>
              </a:pPr>
              <a:r>
                <a:rPr lang="en-US" sz="4000" b="1" kern="1200" dirty="0" smtClean="0"/>
                <a:t>2</a:t>
              </a:r>
              <a:endParaRPr lang="en-US" sz="4000" b="1" kern="1200" dirty="0"/>
            </a:p>
          </p:txBody>
        </p:sp>
        <p:sp>
          <p:nvSpPr>
            <p:cNvPr id="17" name="Freeform 16"/>
            <p:cNvSpPr/>
            <p:nvPr/>
          </p:nvSpPr>
          <p:spPr>
            <a:xfrm>
              <a:off x="6317546" y="3142410"/>
              <a:ext cx="2281970" cy="1679390"/>
            </a:xfrm>
            <a:custGeom>
              <a:avLst/>
              <a:gdLst>
                <a:gd name="connsiteX0" fmla="*/ 0 w 2281970"/>
                <a:gd name="connsiteY0" fmla="*/ 0 h 1679390"/>
                <a:gd name="connsiteX1" fmla="*/ 2281970 w 2281970"/>
                <a:gd name="connsiteY1" fmla="*/ 0 h 1679390"/>
                <a:gd name="connsiteX2" fmla="*/ 2281970 w 2281970"/>
                <a:gd name="connsiteY2" fmla="*/ 1679390 h 1679390"/>
                <a:gd name="connsiteX3" fmla="*/ 0 w 2281970"/>
                <a:gd name="connsiteY3" fmla="*/ 1679390 h 1679390"/>
                <a:gd name="connsiteX4" fmla="*/ 0 w 2281970"/>
                <a:gd name="connsiteY4" fmla="*/ 0 h 167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970" h="1679390">
                  <a:moveTo>
                    <a:pt x="0" y="0"/>
                  </a:moveTo>
                  <a:lnTo>
                    <a:pt x="2281970" y="0"/>
                  </a:lnTo>
                  <a:lnTo>
                    <a:pt x="2281970" y="1679390"/>
                  </a:lnTo>
                  <a:lnTo>
                    <a:pt x="0" y="1679390"/>
                  </a:lnTo>
                  <a:lnTo>
                    <a:pt x="0" y="0"/>
                  </a:lnTo>
                  <a:close/>
                </a:path>
              </a:pathLst>
            </a:custGeom>
            <a:solidFill>
              <a:srgbClr val="E1E9D6"/>
            </a:solidFill>
            <a:ln w="76200">
              <a:solidFill>
                <a:srgbClr val="006A5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5115"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Refractory or Intolerant</a:t>
              </a:r>
              <a:endParaRPr lang="en-US" sz="2700" kern="1200" dirty="0"/>
            </a:p>
          </p:txBody>
        </p:sp>
        <p:sp>
          <p:nvSpPr>
            <p:cNvPr id="18" name="Freeform 17"/>
            <p:cNvSpPr/>
            <p:nvPr/>
          </p:nvSpPr>
          <p:spPr>
            <a:xfrm>
              <a:off x="7184724" y="2796533"/>
              <a:ext cx="547614" cy="594365"/>
            </a:xfrm>
            <a:custGeom>
              <a:avLst/>
              <a:gdLst>
                <a:gd name="connsiteX0" fmla="*/ 0 w 547614"/>
                <a:gd name="connsiteY0" fmla="*/ 297183 h 594365"/>
                <a:gd name="connsiteX1" fmla="*/ 273807 w 547614"/>
                <a:gd name="connsiteY1" fmla="*/ 0 h 594365"/>
                <a:gd name="connsiteX2" fmla="*/ 547614 w 547614"/>
                <a:gd name="connsiteY2" fmla="*/ 297183 h 594365"/>
                <a:gd name="connsiteX3" fmla="*/ 273807 w 547614"/>
                <a:gd name="connsiteY3" fmla="*/ 594366 h 594365"/>
                <a:gd name="connsiteX4" fmla="*/ 0 w 547614"/>
                <a:gd name="connsiteY4" fmla="*/ 297183 h 594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14" h="594365">
                  <a:moveTo>
                    <a:pt x="0" y="297183"/>
                  </a:moveTo>
                  <a:cubicBezTo>
                    <a:pt x="0" y="133053"/>
                    <a:pt x="122588" y="0"/>
                    <a:pt x="273807" y="0"/>
                  </a:cubicBezTo>
                  <a:cubicBezTo>
                    <a:pt x="425026" y="0"/>
                    <a:pt x="547614" y="133053"/>
                    <a:pt x="547614" y="297183"/>
                  </a:cubicBezTo>
                  <a:cubicBezTo>
                    <a:pt x="547614" y="461313"/>
                    <a:pt x="425026" y="594366"/>
                    <a:pt x="273807" y="594366"/>
                  </a:cubicBezTo>
                  <a:cubicBezTo>
                    <a:pt x="122588" y="594366"/>
                    <a:pt x="0" y="461313"/>
                    <a:pt x="0" y="297183"/>
                  </a:cubicBezTo>
                  <a:close/>
                </a:path>
              </a:pathLst>
            </a:custGeom>
            <a:solidFill>
              <a:srgbClr val="006A51"/>
            </a:solidFill>
            <a:ln>
              <a:solidFill>
                <a:srgbClr val="006A5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196" tIns="87043" rIns="80196" bIns="87043" numCol="1" spcCol="1270" anchor="ctr" anchorCtr="0">
              <a:noAutofit/>
            </a:bodyPr>
            <a:lstStyle/>
            <a:p>
              <a:pPr lvl="0" algn="ctr" defTabSz="1289050">
                <a:lnSpc>
                  <a:spcPct val="90000"/>
                </a:lnSpc>
                <a:spcBef>
                  <a:spcPct val="0"/>
                </a:spcBef>
                <a:spcAft>
                  <a:spcPct val="35000"/>
                </a:spcAft>
              </a:pPr>
              <a:r>
                <a:rPr lang="en-US" sz="4000" b="1" kern="1200" dirty="0" smtClean="0"/>
                <a:t>3</a:t>
              </a:r>
              <a:endParaRPr lang="en-US" sz="4000" b="1" kern="1200" dirty="0"/>
            </a:p>
          </p:txBody>
        </p:sp>
      </p:grpSp>
    </p:spTree>
    <p:extLst>
      <p:ext uri="{BB962C8B-B14F-4D97-AF65-F5344CB8AC3E}">
        <p14:creationId xmlns:p14="http://schemas.microsoft.com/office/powerpoint/2010/main" val="2942871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Characteristics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7806085"/>
              </p:ext>
            </p:extLst>
          </p:nvPr>
        </p:nvGraphicFramePr>
        <p:xfrm>
          <a:off x="0" y="1471832"/>
          <a:ext cx="9129328" cy="4953356"/>
        </p:xfrm>
        <a:graphic>
          <a:graphicData uri="http://schemas.openxmlformats.org/drawingml/2006/table">
            <a:tbl>
              <a:tblPr firstRow="1" bandRow="1">
                <a:tableStyleId>{EB344D84-9AFB-497E-A393-DC336BA19D2E}</a:tableStyleId>
              </a:tblPr>
              <a:tblGrid>
                <a:gridCol w="2612571">
                  <a:extLst>
                    <a:ext uri="{9D8B030D-6E8A-4147-A177-3AD203B41FA5}">
                      <a16:colId xmlns:a16="http://schemas.microsoft.com/office/drawing/2014/main" val="3238511164"/>
                    </a:ext>
                  </a:extLst>
                </a:gridCol>
                <a:gridCol w="2071249">
                  <a:extLst>
                    <a:ext uri="{9D8B030D-6E8A-4147-A177-3AD203B41FA5}">
                      <a16:colId xmlns:a16="http://schemas.microsoft.com/office/drawing/2014/main" val="3058811207"/>
                    </a:ext>
                  </a:extLst>
                </a:gridCol>
                <a:gridCol w="1173480">
                  <a:extLst>
                    <a:ext uri="{9D8B030D-6E8A-4147-A177-3AD203B41FA5}">
                      <a16:colId xmlns:a16="http://schemas.microsoft.com/office/drawing/2014/main" val="2773764106"/>
                    </a:ext>
                  </a:extLst>
                </a:gridCol>
                <a:gridCol w="1960880">
                  <a:extLst>
                    <a:ext uri="{9D8B030D-6E8A-4147-A177-3AD203B41FA5}">
                      <a16:colId xmlns:a16="http://schemas.microsoft.com/office/drawing/2014/main" val="3355418025"/>
                    </a:ext>
                  </a:extLst>
                </a:gridCol>
                <a:gridCol w="1311148">
                  <a:extLst>
                    <a:ext uri="{9D8B030D-6E8A-4147-A177-3AD203B41FA5}">
                      <a16:colId xmlns:a16="http://schemas.microsoft.com/office/drawing/2014/main" val="83740444"/>
                    </a:ext>
                  </a:extLst>
                </a:gridCol>
              </a:tblGrid>
              <a:tr h="41009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6A51"/>
                    </a:solidFill>
                  </a:tcPr>
                </a:tc>
                <a:tc gridSpan="2">
                  <a:txBody>
                    <a:bodyPr/>
                    <a:lstStyle/>
                    <a:p>
                      <a:pPr algn="ctr"/>
                      <a:r>
                        <a:rPr lang="en-US" b="1" dirty="0" smtClean="0"/>
                        <a:t>Phase</a:t>
                      </a:r>
                      <a:r>
                        <a:rPr lang="en-US" b="1" baseline="0" dirty="0" smtClean="0"/>
                        <a:t> I</a:t>
                      </a:r>
                      <a:r>
                        <a:rPr lang="en-US" b="1" dirty="0" smtClean="0"/>
                        <a:t> (n=77)</a:t>
                      </a:r>
                    </a:p>
                    <a:p>
                      <a:pPr algn="ctr"/>
                      <a:r>
                        <a:rPr lang="en-US" b="1" dirty="0" smtClean="0"/>
                        <a:t>BHM Subgroup</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6A51"/>
                    </a:solidFill>
                  </a:tcPr>
                </a:tc>
                <a:tc hMerge="1">
                  <a:txBody>
                    <a:bodyPr/>
                    <a:lstStyle/>
                    <a:p>
                      <a:endParaRPr lang="en-US"/>
                    </a:p>
                  </a:txBody>
                  <a:tcPr/>
                </a:tc>
                <a:tc gridSpan="2">
                  <a:txBody>
                    <a:bodyPr/>
                    <a:lstStyle/>
                    <a:p>
                      <a:pPr algn="ctr"/>
                      <a:r>
                        <a:rPr lang="en-US" b="1" dirty="0" smtClean="0"/>
                        <a:t>Phase</a:t>
                      </a:r>
                      <a:r>
                        <a:rPr lang="en-US" b="1" baseline="0" dirty="0" smtClean="0"/>
                        <a:t> II </a:t>
                      </a:r>
                      <a:r>
                        <a:rPr lang="en-US" b="1" dirty="0" smtClean="0"/>
                        <a:t>(n=88)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6A51"/>
                    </a:solidFill>
                  </a:tcPr>
                </a:tc>
                <a:tc hMerge="1">
                  <a:txBody>
                    <a:bodyPr/>
                    <a:lstStyle/>
                    <a:p>
                      <a:endParaRPr lang="en-US"/>
                    </a:p>
                  </a:txBody>
                  <a:tcPr/>
                </a:tc>
                <a:extLst>
                  <a:ext uri="{0D108BD9-81ED-4DB2-BD59-A6C34878D82A}">
                    <a16:rowId xmlns:a16="http://schemas.microsoft.com/office/drawing/2014/main" val="1476068013"/>
                  </a:ext>
                </a:extLst>
              </a:tr>
              <a:tr h="359855">
                <a:tc>
                  <a:txBody>
                    <a:bodyPr/>
                    <a:lstStyle/>
                    <a:p>
                      <a:r>
                        <a:rPr lang="en-US" dirty="0" smtClean="0"/>
                        <a:t>Age, </a:t>
                      </a:r>
                      <a:r>
                        <a:rPr lang="en-US" dirty="0" err="1" smtClean="0"/>
                        <a:t>yr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algn="ctr"/>
                      <a:r>
                        <a:rPr lang="en-US" dirty="0" smtClean="0"/>
                        <a:t>66 (38-90)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gridSpan="2">
                  <a:txBody>
                    <a:bodyPr/>
                    <a:lstStyle/>
                    <a:p>
                      <a:pPr algn="ctr"/>
                      <a:r>
                        <a:rPr lang="en-US" dirty="0" smtClean="0"/>
                        <a:t>67 (38-93)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extLst>
                  <a:ext uri="{0D108BD9-81ED-4DB2-BD59-A6C34878D82A}">
                    <a16:rowId xmlns:a16="http://schemas.microsoft.com/office/drawing/2014/main" val="2969077626"/>
                  </a:ext>
                </a:extLst>
              </a:tr>
              <a:tr h="359855">
                <a:tc>
                  <a:txBody>
                    <a:bodyPr/>
                    <a:lstStyle/>
                    <a:p>
                      <a:r>
                        <a:rPr lang="en-US" dirty="0" smtClean="0"/>
                        <a:t>Male, n</a:t>
                      </a:r>
                      <a:r>
                        <a:rPr lang="en-US" baseline="0" dirty="0" smtClean="0"/>
                        <a:t> (%)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algn="ctr"/>
                      <a:r>
                        <a:rPr lang="en-US" dirty="0" smtClean="0"/>
                        <a:t>50 (65%)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gridSpan="2">
                  <a:txBody>
                    <a:bodyPr/>
                    <a:lstStyle/>
                    <a:p>
                      <a:pPr algn="ctr"/>
                      <a:r>
                        <a:rPr lang="en-US" dirty="0" smtClean="0"/>
                        <a:t>52 (52%)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extLst>
                  <a:ext uri="{0D108BD9-81ED-4DB2-BD59-A6C34878D82A}">
                    <a16:rowId xmlns:a16="http://schemas.microsoft.com/office/drawing/2014/main" val="1425554085"/>
                  </a:ext>
                </a:extLst>
              </a:tr>
              <a:tr h="359855">
                <a:tc>
                  <a:txBody>
                    <a:bodyPr/>
                    <a:lstStyle/>
                    <a:p>
                      <a:r>
                        <a:rPr lang="en-US" dirty="0" smtClean="0"/>
                        <a:t>Lactulose Home Med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algn="ctr"/>
                      <a:r>
                        <a:rPr lang="en-US" dirty="0" smtClean="0"/>
                        <a:t>30 (39%)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gridSpan="2">
                  <a:txBody>
                    <a:bodyPr/>
                    <a:lstStyle/>
                    <a:p>
                      <a:pPr algn="ctr"/>
                      <a:r>
                        <a:rPr lang="en-US" dirty="0" smtClean="0"/>
                        <a:t>41 (47%)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extLst>
                  <a:ext uri="{0D108BD9-81ED-4DB2-BD59-A6C34878D82A}">
                    <a16:rowId xmlns:a16="http://schemas.microsoft.com/office/drawing/2014/main" val="3941635033"/>
                  </a:ext>
                </a:extLst>
              </a:tr>
              <a:tr h="359855">
                <a:tc>
                  <a:txBody>
                    <a:bodyPr/>
                    <a:lstStyle/>
                    <a:p>
                      <a:r>
                        <a:rPr lang="en-US" dirty="0" err="1" smtClean="0"/>
                        <a:t>Rifaximin</a:t>
                      </a:r>
                      <a:r>
                        <a:rPr lang="en-US" dirty="0" smtClean="0"/>
                        <a:t> Home Med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algn="ctr"/>
                      <a:r>
                        <a:rPr lang="en-US" dirty="0" smtClean="0"/>
                        <a:t>29 (38%)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gridSpan="2">
                  <a:txBody>
                    <a:bodyPr/>
                    <a:lstStyle/>
                    <a:p>
                      <a:pPr algn="ctr"/>
                      <a:r>
                        <a:rPr lang="en-US" dirty="0" smtClean="0"/>
                        <a:t>41 (47%)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extLst>
                  <a:ext uri="{0D108BD9-81ED-4DB2-BD59-A6C34878D82A}">
                    <a16:rowId xmlns:a16="http://schemas.microsoft.com/office/drawing/2014/main" val="513305273"/>
                  </a:ext>
                </a:extLst>
              </a:tr>
              <a:tr h="359855">
                <a:tc>
                  <a:txBody>
                    <a:bodyPr/>
                    <a:lstStyle/>
                    <a:p>
                      <a:r>
                        <a:rPr lang="en-US" dirty="0" smtClean="0"/>
                        <a:t>New</a:t>
                      </a:r>
                      <a:r>
                        <a:rPr lang="en-US" baseline="0" dirty="0" smtClean="0"/>
                        <a:t> Inpatient </a:t>
                      </a:r>
                      <a:r>
                        <a:rPr lang="en-US" baseline="0" dirty="0" err="1" smtClean="0"/>
                        <a:t>Rifaximin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pPr algn="ctr"/>
                      <a:r>
                        <a:rPr lang="en-US" dirty="0" smtClean="0"/>
                        <a:t>48 (62%)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gridSpan="2">
                  <a:txBody>
                    <a:bodyPr/>
                    <a:lstStyle/>
                    <a:p>
                      <a:pPr algn="ctr"/>
                      <a:r>
                        <a:rPr lang="en-US" dirty="0" smtClean="0"/>
                        <a:t>47 (53%)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extLst>
                  <a:ext uri="{0D108BD9-81ED-4DB2-BD59-A6C34878D82A}">
                    <a16:rowId xmlns:a16="http://schemas.microsoft.com/office/drawing/2014/main" val="4276198894"/>
                  </a:ext>
                </a:extLst>
              </a:tr>
              <a:tr h="621119">
                <a:tc rowSpan="4">
                  <a:txBody>
                    <a:bodyPr/>
                    <a:lstStyle/>
                    <a:p>
                      <a:pPr lvl="1" algn="ctr"/>
                      <a:r>
                        <a:rPr lang="en-US" dirty="0" smtClean="0"/>
                        <a:t>Prescribing Specialty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1"/>
                      <a:r>
                        <a:rPr lang="en-US" dirty="0" smtClean="0"/>
                        <a:t>Hospitalist</a:t>
                      </a:r>
                      <a:endParaRPr lang="en-US"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t>22 (46%)</a:t>
                      </a:r>
                      <a:endParaRPr lang="en-US" dirty="0"/>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lvl="1"/>
                      <a:r>
                        <a:rPr lang="en-US" dirty="0" smtClean="0"/>
                        <a:t>GI </a:t>
                      </a:r>
                      <a:endParaRPr lang="en-US"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t>24 (51%)</a:t>
                      </a:r>
                      <a:endParaRPr lang="en-US" dirty="0"/>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896259419"/>
                  </a:ext>
                </a:extLst>
              </a:tr>
              <a:tr h="621119">
                <a:tc vMerge="1">
                  <a:txBody>
                    <a:bodyPr/>
                    <a:lstStyle/>
                    <a:p>
                      <a:pPr lv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lvl="1"/>
                      <a:r>
                        <a:rPr lang="en-US" dirty="0" smtClean="0"/>
                        <a:t>GI</a:t>
                      </a:r>
                      <a:endParaRPr lang="en-US"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t>14 (29%)</a:t>
                      </a:r>
                      <a:endParaRPr lang="en-US" dirty="0"/>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lvl="1"/>
                      <a:r>
                        <a:rPr lang="en-US" dirty="0" smtClean="0"/>
                        <a:t>Critical Care</a:t>
                      </a:r>
                      <a:endParaRPr lang="en-US"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t>11 (23%)</a:t>
                      </a:r>
                      <a:endParaRPr lang="en-US" dirty="0"/>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089201315"/>
                  </a:ext>
                </a:extLst>
              </a:tr>
              <a:tr h="621119">
                <a:tc vMerge="1">
                  <a:txBody>
                    <a:bodyPr/>
                    <a:lstStyle/>
                    <a:p>
                      <a:pPr lv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lvl="1"/>
                      <a:r>
                        <a:rPr lang="en-US" dirty="0" smtClean="0"/>
                        <a:t>Critical Care</a:t>
                      </a:r>
                      <a:endParaRPr lang="en-US"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t>9 (19%)</a:t>
                      </a:r>
                      <a:endParaRPr lang="en-US" dirty="0"/>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lvl="1"/>
                      <a:r>
                        <a:rPr lang="en-US" dirty="0" smtClean="0"/>
                        <a:t>Hospitalist</a:t>
                      </a:r>
                      <a:endParaRPr lang="en-US"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t>11 (23%)</a:t>
                      </a:r>
                      <a:endParaRPr lang="en-US" dirty="0"/>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286265975"/>
                  </a:ext>
                </a:extLst>
              </a:tr>
              <a:tr h="621119">
                <a:tc vMerge="1">
                  <a:txBody>
                    <a:bodyPr/>
                    <a:lstStyle/>
                    <a:p>
                      <a:pPr lv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lvl="1"/>
                      <a:r>
                        <a:rPr lang="en-US" dirty="0" err="1" smtClean="0"/>
                        <a:t>Heme</a:t>
                      </a:r>
                      <a:r>
                        <a:rPr lang="en-US" dirty="0" smtClean="0"/>
                        <a:t>/</a:t>
                      </a:r>
                      <a:r>
                        <a:rPr lang="en-US" dirty="0" err="1" smtClean="0"/>
                        <a:t>Onc</a:t>
                      </a:r>
                      <a:r>
                        <a:rPr lang="en-US" dirty="0" smtClean="0"/>
                        <a:t> </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t>3 (6%)</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1"/>
                      <a:r>
                        <a:rPr lang="en-US" dirty="0" smtClean="0"/>
                        <a:t>Nephrology </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t>1 (2%) </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48359788"/>
                  </a:ext>
                </a:extLst>
              </a:tr>
            </a:tbl>
          </a:graphicData>
        </a:graphic>
      </p:graphicFrame>
      <p:sp>
        <p:nvSpPr>
          <p:cNvPr id="5" name="TextBox 4"/>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Tree>
    <p:extLst>
      <p:ext uri="{BB962C8B-B14F-4D97-AF65-F5344CB8AC3E}">
        <p14:creationId xmlns:p14="http://schemas.microsoft.com/office/powerpoint/2010/main" val="2229874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Outcomes at BHM</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7" name="TextBox 6"/>
          <p:cNvSpPr txBox="1"/>
          <p:nvPr/>
        </p:nvSpPr>
        <p:spPr>
          <a:xfrm>
            <a:off x="1787452" y="5902036"/>
            <a:ext cx="969818" cy="369332"/>
          </a:xfrm>
          <a:prstGeom prst="rect">
            <a:avLst/>
          </a:prstGeom>
          <a:noFill/>
        </p:spPr>
        <p:txBody>
          <a:bodyPr wrap="square" rtlCol="0">
            <a:spAutoFit/>
          </a:bodyPr>
          <a:lstStyle/>
          <a:p>
            <a:r>
              <a:rPr lang="en-US" dirty="0" smtClean="0"/>
              <a:t>N = 77</a:t>
            </a:r>
            <a:endParaRPr lang="en-US" dirty="0"/>
          </a:p>
        </p:txBody>
      </p:sp>
      <p:sp>
        <p:nvSpPr>
          <p:cNvPr id="9" name="TextBox 8"/>
          <p:cNvSpPr txBox="1"/>
          <p:nvPr/>
        </p:nvSpPr>
        <p:spPr>
          <a:xfrm>
            <a:off x="6425910" y="5902036"/>
            <a:ext cx="969818" cy="369332"/>
          </a:xfrm>
          <a:prstGeom prst="rect">
            <a:avLst/>
          </a:prstGeom>
          <a:noFill/>
        </p:spPr>
        <p:txBody>
          <a:bodyPr wrap="square" rtlCol="0">
            <a:spAutoFit/>
          </a:bodyPr>
          <a:lstStyle/>
          <a:p>
            <a:r>
              <a:rPr lang="en-US" dirty="0" smtClean="0"/>
              <a:t>N = 88</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47915143"/>
              </p:ext>
            </p:extLst>
          </p:nvPr>
        </p:nvGraphicFramePr>
        <p:xfrm>
          <a:off x="-927822" y="1911928"/>
          <a:ext cx="6400367" cy="42252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861862699"/>
              </p:ext>
            </p:extLst>
          </p:nvPr>
        </p:nvGraphicFramePr>
        <p:xfrm>
          <a:off x="4040331" y="1911928"/>
          <a:ext cx="5740977" cy="415636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7672039" y="2381229"/>
            <a:ext cx="1271006" cy="523220"/>
          </a:xfrm>
          <a:prstGeom prst="rect">
            <a:avLst/>
          </a:prstGeom>
          <a:noFill/>
        </p:spPr>
        <p:txBody>
          <a:bodyPr wrap="square" rtlCol="0">
            <a:spAutoFit/>
          </a:bodyPr>
          <a:lstStyle/>
          <a:p>
            <a:pPr algn="ctr"/>
            <a:r>
              <a:rPr lang="en-US" sz="1400" b="1" dirty="0" smtClean="0"/>
              <a:t>Did not meet criteria</a:t>
            </a:r>
            <a:endParaRPr lang="en-US" sz="1400" b="1" dirty="0"/>
          </a:p>
        </p:txBody>
      </p:sp>
      <p:cxnSp>
        <p:nvCxnSpPr>
          <p:cNvPr id="13" name="Straight Connector 12"/>
          <p:cNvCxnSpPr/>
          <p:nvPr/>
        </p:nvCxnSpPr>
        <p:spPr>
          <a:xfrm flipV="1">
            <a:off x="6910819" y="2642839"/>
            <a:ext cx="861581" cy="144966"/>
          </a:xfrm>
          <a:prstGeom prst="line">
            <a:avLst/>
          </a:prstGeom>
          <a:ln>
            <a:solidFill>
              <a:srgbClr val="7EB6AF"/>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446638" y="3731740"/>
            <a:ext cx="1013254" cy="87733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158070" y="3481745"/>
            <a:ext cx="3374460" cy="124803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38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Outcomes at BHM </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graphicFrame>
        <p:nvGraphicFramePr>
          <p:cNvPr id="5" name="Table 4"/>
          <p:cNvGraphicFramePr>
            <a:graphicFrameLocks noGrp="1"/>
          </p:cNvGraphicFramePr>
          <p:nvPr>
            <p:extLst>
              <p:ext uri="{D42A27DB-BD31-4B8C-83A1-F6EECF244321}">
                <p14:modId xmlns:p14="http://schemas.microsoft.com/office/powerpoint/2010/main" val="616433719"/>
              </p:ext>
            </p:extLst>
          </p:nvPr>
        </p:nvGraphicFramePr>
        <p:xfrm>
          <a:off x="900545" y="1582675"/>
          <a:ext cx="7342910" cy="3352800"/>
        </p:xfrm>
        <a:graphic>
          <a:graphicData uri="http://schemas.openxmlformats.org/drawingml/2006/table">
            <a:tbl>
              <a:tblPr firstRow="1" bandRow="1">
                <a:tableStyleId>{EB344D84-9AFB-497E-A393-DC336BA19D2E}</a:tableStyleId>
              </a:tblPr>
              <a:tblGrid>
                <a:gridCol w="4530438">
                  <a:extLst>
                    <a:ext uri="{9D8B030D-6E8A-4147-A177-3AD203B41FA5}">
                      <a16:colId xmlns:a16="http://schemas.microsoft.com/office/drawing/2014/main" val="1389064576"/>
                    </a:ext>
                  </a:extLst>
                </a:gridCol>
                <a:gridCol w="2812472">
                  <a:extLst>
                    <a:ext uri="{9D8B030D-6E8A-4147-A177-3AD203B41FA5}">
                      <a16:colId xmlns:a16="http://schemas.microsoft.com/office/drawing/2014/main" val="552221424"/>
                    </a:ext>
                  </a:extLst>
                </a:gridCol>
              </a:tblGrid>
              <a:tr h="370840">
                <a:tc>
                  <a:txBody>
                    <a:bodyPr/>
                    <a:lstStyle/>
                    <a:p>
                      <a:r>
                        <a:rPr lang="en-US" sz="2400" dirty="0" smtClean="0">
                          <a:solidFill>
                            <a:schemeClr val="tx1"/>
                          </a:solidFill>
                        </a:rPr>
                        <a:t>Pharmacist Interventions</a:t>
                      </a:r>
                      <a:endParaRPr lang="en-US" sz="2400" dirty="0">
                        <a:solidFill>
                          <a:schemeClr val="tx1"/>
                        </a:solidFill>
                      </a:endParaRPr>
                    </a:p>
                  </a:txBody>
                  <a:tcPr>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algn="ctr"/>
                      <a:r>
                        <a:rPr lang="en-US" sz="2400" dirty="0" smtClean="0">
                          <a:solidFill>
                            <a:schemeClr val="tx1"/>
                          </a:solidFill>
                        </a:rPr>
                        <a:t>N = 48 </a:t>
                      </a:r>
                      <a:endParaRPr lang="en-US" sz="240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587098956"/>
                  </a:ext>
                </a:extLst>
              </a:tr>
              <a:tr h="370840">
                <a:tc>
                  <a:txBody>
                    <a:bodyPr/>
                    <a:lstStyle/>
                    <a:p>
                      <a:pPr lvl="0"/>
                      <a:r>
                        <a:rPr lang="en-US" sz="2400" dirty="0" smtClean="0">
                          <a:solidFill>
                            <a:schemeClr val="tx1"/>
                          </a:solidFill>
                        </a:rPr>
                        <a:t>Accepted</a:t>
                      </a:r>
                      <a:endParaRPr lang="en-US" sz="2400" dirty="0">
                        <a:solidFill>
                          <a:schemeClr val="tx1"/>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2400" dirty="0" smtClean="0">
                          <a:solidFill>
                            <a:schemeClr val="tx1"/>
                          </a:solidFill>
                        </a:rPr>
                        <a:t>45 (94%)</a:t>
                      </a:r>
                      <a:endParaRPr lang="en-US" sz="2400" dirty="0">
                        <a:solidFill>
                          <a:schemeClr val="tx1"/>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6697376"/>
                  </a:ext>
                </a:extLst>
              </a:tr>
              <a:tr h="370840">
                <a:tc>
                  <a:txBody>
                    <a:bodyPr/>
                    <a:lstStyle/>
                    <a:p>
                      <a:pPr lvl="1"/>
                      <a:r>
                        <a:rPr lang="en-US" sz="2000" dirty="0" smtClean="0">
                          <a:solidFill>
                            <a:schemeClr val="tx1"/>
                          </a:solidFill>
                        </a:rPr>
                        <a:t>Education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noFill/>
                  </a:tcPr>
                </a:tc>
                <a:tc>
                  <a:txBody>
                    <a:bodyPr/>
                    <a:lstStyle/>
                    <a:p>
                      <a:pPr lvl="0" algn="ctr"/>
                      <a:r>
                        <a:rPr lang="en-US" sz="2000" dirty="0" smtClean="0">
                          <a:solidFill>
                            <a:schemeClr val="tx1"/>
                          </a:solidFill>
                        </a:rPr>
                        <a:t>21</a:t>
                      </a:r>
                      <a:endParaRPr lang="en-US" sz="2000"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24296875"/>
                  </a:ext>
                </a:extLst>
              </a:tr>
              <a:tr h="370840">
                <a:tc>
                  <a:txBody>
                    <a:bodyPr/>
                    <a:lstStyle/>
                    <a:p>
                      <a:pPr lvl="1"/>
                      <a:r>
                        <a:rPr lang="en-US" sz="2000" dirty="0" smtClean="0">
                          <a:solidFill>
                            <a:schemeClr val="tx1"/>
                          </a:solidFill>
                        </a:rPr>
                        <a:t>Discontinue</a:t>
                      </a:r>
                      <a:r>
                        <a:rPr lang="en-US" sz="2000" baseline="0" dirty="0" smtClean="0">
                          <a:solidFill>
                            <a:schemeClr val="tx1"/>
                          </a:solidFill>
                        </a:rPr>
                        <a:t> </a:t>
                      </a:r>
                      <a:r>
                        <a:rPr lang="en-US" sz="2000" baseline="0" dirty="0" err="1" smtClean="0">
                          <a:solidFill>
                            <a:schemeClr val="tx1"/>
                          </a:solidFill>
                        </a:rPr>
                        <a:t>rifaximin</a:t>
                      </a:r>
                      <a:endParaRPr lang="en-US" sz="2000" dirty="0">
                        <a:solidFill>
                          <a:schemeClr val="tx1"/>
                        </a:solidFill>
                      </a:endParaRPr>
                    </a:p>
                  </a:txBody>
                  <a:tcPr>
                    <a:lnL w="12700" cap="flat" cmpd="sng" algn="ctr">
                      <a:solidFill>
                        <a:schemeClr val="tx1"/>
                      </a:solidFill>
                      <a:prstDash val="solid"/>
                      <a:round/>
                      <a:headEnd type="none" w="med" len="med"/>
                      <a:tailEnd type="none" w="med" len="med"/>
                    </a:lnL>
                    <a:noFill/>
                  </a:tcPr>
                </a:tc>
                <a:tc>
                  <a:txBody>
                    <a:bodyPr/>
                    <a:lstStyle/>
                    <a:p>
                      <a:pPr lvl="0" algn="ctr"/>
                      <a:r>
                        <a:rPr lang="en-US" sz="2000" dirty="0" smtClean="0">
                          <a:solidFill>
                            <a:schemeClr val="tx1"/>
                          </a:solidFill>
                        </a:rPr>
                        <a:t>8</a:t>
                      </a:r>
                      <a:endParaRPr lang="en-US" sz="2000"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80477834"/>
                  </a:ext>
                </a:extLst>
              </a:tr>
              <a:tr h="370840">
                <a:tc>
                  <a:txBody>
                    <a:bodyPr/>
                    <a:lstStyle/>
                    <a:p>
                      <a:pPr lvl="1"/>
                      <a:r>
                        <a:rPr lang="en-US" sz="2000" dirty="0" smtClean="0">
                          <a:solidFill>
                            <a:schemeClr val="tx1"/>
                          </a:solidFill>
                        </a:rPr>
                        <a:t>Optimize lactulose</a:t>
                      </a:r>
                      <a:endParaRPr lang="en-US" sz="2000" dirty="0">
                        <a:solidFill>
                          <a:schemeClr val="tx1"/>
                        </a:solidFill>
                      </a:endParaRPr>
                    </a:p>
                  </a:txBody>
                  <a:tcPr>
                    <a:lnL w="12700" cap="flat" cmpd="sng" algn="ctr">
                      <a:solidFill>
                        <a:schemeClr val="tx1"/>
                      </a:solidFill>
                      <a:prstDash val="solid"/>
                      <a:round/>
                      <a:headEnd type="none" w="med" len="med"/>
                      <a:tailEnd type="none" w="med" len="med"/>
                    </a:lnL>
                    <a:noFill/>
                  </a:tcPr>
                </a:tc>
                <a:tc>
                  <a:txBody>
                    <a:bodyPr/>
                    <a:lstStyle/>
                    <a:p>
                      <a:pPr lvl="0" algn="ctr"/>
                      <a:r>
                        <a:rPr lang="en-US" sz="2000" dirty="0" smtClean="0">
                          <a:solidFill>
                            <a:schemeClr val="tx1"/>
                          </a:solidFill>
                        </a:rPr>
                        <a:t>8 </a:t>
                      </a:r>
                      <a:endParaRPr lang="en-US" sz="2000"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30659425"/>
                  </a:ext>
                </a:extLst>
              </a:tr>
              <a:tr h="370840">
                <a:tc>
                  <a:txBody>
                    <a:bodyPr/>
                    <a:lstStyle/>
                    <a:p>
                      <a:pPr lvl="1"/>
                      <a:r>
                        <a:rPr lang="en-US" sz="2000" dirty="0" smtClean="0">
                          <a:solidFill>
                            <a:schemeClr val="tx1"/>
                          </a:solidFill>
                        </a:rPr>
                        <a:t>Start lactulose</a:t>
                      </a:r>
                      <a:endParaRPr lang="en-US" sz="2000" dirty="0">
                        <a:solidFill>
                          <a:schemeClr val="tx1"/>
                        </a:solidFill>
                      </a:endParaRPr>
                    </a:p>
                  </a:txBody>
                  <a:tcPr>
                    <a:lnL w="12700" cap="flat" cmpd="sng" algn="ctr">
                      <a:solidFill>
                        <a:schemeClr val="tx1"/>
                      </a:solidFill>
                      <a:prstDash val="solid"/>
                      <a:round/>
                      <a:headEnd type="none" w="med" len="med"/>
                      <a:tailEnd type="none" w="med" len="med"/>
                    </a:lnL>
                    <a:noFill/>
                  </a:tcPr>
                </a:tc>
                <a:tc>
                  <a:txBody>
                    <a:bodyPr/>
                    <a:lstStyle/>
                    <a:p>
                      <a:pPr lvl="0" algn="ctr"/>
                      <a:r>
                        <a:rPr lang="en-US" sz="2000" dirty="0" smtClean="0">
                          <a:solidFill>
                            <a:schemeClr val="tx1"/>
                          </a:solidFill>
                        </a:rPr>
                        <a:t>5 </a:t>
                      </a:r>
                      <a:endParaRPr lang="en-US" sz="2000"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77365611"/>
                  </a:ext>
                </a:extLst>
              </a:tr>
              <a:tr h="370840">
                <a:tc>
                  <a:txBody>
                    <a:bodyPr/>
                    <a:lstStyle/>
                    <a:p>
                      <a:pPr lvl="1" algn="l"/>
                      <a:r>
                        <a:rPr lang="en-US" sz="2000" dirty="0" smtClean="0">
                          <a:solidFill>
                            <a:schemeClr val="tx1"/>
                          </a:solidFill>
                        </a:rPr>
                        <a:t>Modify </a:t>
                      </a:r>
                      <a:r>
                        <a:rPr lang="en-US" sz="2000" dirty="0" err="1" smtClean="0">
                          <a:solidFill>
                            <a:schemeClr val="tx1"/>
                          </a:solidFill>
                        </a:rPr>
                        <a:t>rifaximin</a:t>
                      </a:r>
                      <a:r>
                        <a:rPr lang="en-US" sz="2000" dirty="0" smtClean="0">
                          <a:solidFill>
                            <a:schemeClr val="tx1"/>
                          </a:solidFill>
                        </a:rPr>
                        <a:t> dosing</a:t>
                      </a:r>
                      <a:endParaRPr lang="en-US" sz="2000" dirty="0">
                        <a:solidFill>
                          <a:schemeClr val="tx1"/>
                        </a:solidFill>
                      </a:endParaRPr>
                    </a:p>
                  </a:txBody>
                  <a:tcPr>
                    <a:lnL w="12700" cap="flat" cmpd="sng" algn="ctr">
                      <a:solidFill>
                        <a:schemeClr val="tx1"/>
                      </a:solidFill>
                      <a:prstDash val="solid"/>
                      <a:round/>
                      <a:headEnd type="none" w="med" len="med"/>
                      <a:tailEnd type="none" w="med" len="med"/>
                    </a:lnL>
                    <a:noFill/>
                  </a:tcPr>
                </a:tc>
                <a:tc>
                  <a:txBody>
                    <a:bodyPr/>
                    <a:lstStyle/>
                    <a:p>
                      <a:pPr lvl="0" algn="ctr"/>
                      <a:r>
                        <a:rPr lang="en-US" sz="2000" dirty="0" smtClean="0">
                          <a:solidFill>
                            <a:schemeClr val="tx1"/>
                          </a:solidFill>
                        </a:rPr>
                        <a:t>3 </a:t>
                      </a:r>
                      <a:endParaRPr lang="en-US" sz="2000" dirty="0">
                        <a:solidFill>
                          <a:schemeClr val="tx1"/>
                        </a:solidFill>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76918936"/>
                  </a:ext>
                </a:extLst>
              </a:tr>
              <a:tr h="370840">
                <a:tc>
                  <a:txBody>
                    <a:bodyPr/>
                    <a:lstStyle/>
                    <a:p>
                      <a:pPr algn="l"/>
                      <a:r>
                        <a:rPr lang="en-US" sz="2400" dirty="0" smtClean="0">
                          <a:solidFill>
                            <a:schemeClr val="tx1"/>
                          </a:solidFill>
                        </a:rPr>
                        <a:t>Not Accepted</a:t>
                      </a:r>
                      <a:endParaRPr lang="en-US" sz="2400" dirty="0">
                        <a:solidFill>
                          <a:schemeClr val="tx1"/>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2400" dirty="0" smtClean="0">
                          <a:solidFill>
                            <a:schemeClr val="tx1"/>
                          </a:solidFill>
                        </a:rPr>
                        <a:t>3 (6%)</a:t>
                      </a:r>
                      <a:endParaRPr lang="en-US" sz="2400" dirty="0">
                        <a:solidFill>
                          <a:schemeClr val="tx1"/>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821308855"/>
                  </a:ext>
                </a:extLst>
              </a:tr>
            </a:tbl>
          </a:graphicData>
        </a:graphic>
      </p:graphicFrame>
      <p:sp>
        <p:nvSpPr>
          <p:cNvPr id="12" name="Curved Up Arrow 11"/>
          <p:cNvSpPr/>
          <p:nvPr/>
        </p:nvSpPr>
        <p:spPr>
          <a:xfrm rot="5400000">
            <a:off x="-673449" y="3985055"/>
            <a:ext cx="3157152" cy="1056503"/>
          </a:xfrm>
          <a:prstGeom prst="curvedUpArrow">
            <a:avLst>
              <a:gd name="adj1" fmla="val 25000"/>
              <a:gd name="adj2" fmla="val 63668"/>
              <a:gd name="adj3" fmla="val 25000"/>
            </a:avLst>
          </a:prstGeom>
          <a:solidFill>
            <a:srgbClr val="006A51"/>
          </a:solidFill>
          <a:ln>
            <a:solidFill>
              <a:srgbClr val="006A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1810251" y="5431246"/>
            <a:ext cx="2187146" cy="1169551"/>
          </a:xfrm>
          <a:prstGeom prst="rect">
            <a:avLst/>
          </a:prstGeom>
          <a:noFill/>
        </p:spPr>
        <p:txBody>
          <a:bodyPr wrap="square" rtlCol="0">
            <a:spAutoFit/>
          </a:bodyPr>
          <a:lstStyle/>
          <a:p>
            <a:pPr algn="ctr"/>
            <a:r>
              <a:rPr lang="en-US" sz="2600" b="1" dirty="0" smtClean="0"/>
              <a:t>~$4,200 </a:t>
            </a:r>
            <a:r>
              <a:rPr lang="en-US" sz="2600" b="1" dirty="0"/>
              <a:t>cost savings </a:t>
            </a:r>
          </a:p>
          <a:p>
            <a:endParaRPr lang="en-US" dirty="0"/>
          </a:p>
        </p:txBody>
      </p:sp>
      <p:sp>
        <p:nvSpPr>
          <p:cNvPr id="14" name="Rectangle 13"/>
          <p:cNvSpPr/>
          <p:nvPr/>
        </p:nvSpPr>
        <p:spPr>
          <a:xfrm>
            <a:off x="1754645" y="5282214"/>
            <a:ext cx="2298358" cy="1169551"/>
          </a:xfrm>
          <a:prstGeom prst="rect">
            <a:avLst/>
          </a:prstGeom>
          <a:noFill/>
          <a:ln w="76200">
            <a:solidFill>
              <a:srgbClr val="006A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44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Statement </a:t>
            </a:r>
            <a:endParaRPr lang="en-US" dirty="0"/>
          </a:p>
        </p:txBody>
      </p:sp>
      <p:sp>
        <p:nvSpPr>
          <p:cNvPr id="5" name="TextBox 4"/>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6" name="Content Placeholder 2"/>
          <p:cNvSpPr>
            <a:spLocks noGrp="1"/>
          </p:cNvSpPr>
          <p:nvPr>
            <p:ph idx="1"/>
          </p:nvPr>
        </p:nvSpPr>
        <p:spPr>
          <a:xfrm>
            <a:off x="457200" y="2390459"/>
            <a:ext cx="8229600" cy="2986777"/>
          </a:xfrm>
        </p:spPr>
        <p:txBody>
          <a:bodyPr anchor="ctr">
            <a:normAutofit/>
          </a:bodyPr>
          <a:lstStyle/>
          <a:p>
            <a:pPr marL="0" indent="0" algn="ctr">
              <a:spcBef>
                <a:spcPts val="0"/>
              </a:spcBef>
              <a:spcAft>
                <a:spcPts val="1200"/>
              </a:spcAft>
              <a:buNone/>
            </a:pPr>
            <a:r>
              <a:rPr lang="en-US" dirty="0"/>
              <a:t>The authors of this study have no financial interest or personal relationships with commercial entities (or their competitors) that may be referenced in this presentation</a:t>
            </a:r>
          </a:p>
        </p:txBody>
      </p:sp>
    </p:spTree>
    <p:extLst>
      <p:ext uri="{BB962C8B-B14F-4D97-AF65-F5344CB8AC3E}">
        <p14:creationId xmlns:p14="http://schemas.microsoft.com/office/powerpoint/2010/main" val="3645410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r>
              <a:rPr lang="en-US" dirty="0" smtClean="0"/>
              <a:t>Pharmacist interventions in Phase I not quantified </a:t>
            </a:r>
          </a:p>
          <a:p>
            <a:r>
              <a:rPr lang="en-US" dirty="0" smtClean="0"/>
              <a:t>Issues with contacting physicians </a:t>
            </a:r>
          </a:p>
          <a:p>
            <a:r>
              <a:rPr lang="en-US" dirty="0" smtClean="0"/>
              <a:t>Retrospective review </a:t>
            </a:r>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Tree>
    <p:extLst>
      <p:ext uri="{BB962C8B-B14F-4D97-AF65-F5344CB8AC3E}">
        <p14:creationId xmlns:p14="http://schemas.microsoft.com/office/powerpoint/2010/main" val="570548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a:bodyPr>
          <a:lstStyle/>
          <a:p>
            <a:r>
              <a:rPr lang="en-US" dirty="0" smtClean="0"/>
              <a:t>Implementation of a criteria for use protocol and pharmacist interventions optimized </a:t>
            </a:r>
            <a:r>
              <a:rPr lang="en-US" dirty="0" err="1" smtClean="0"/>
              <a:t>rifaximin</a:t>
            </a:r>
            <a:r>
              <a:rPr lang="en-US" dirty="0" smtClean="0"/>
              <a:t> prescribing  </a:t>
            </a:r>
          </a:p>
          <a:p>
            <a:r>
              <a:rPr lang="en-US" dirty="0" smtClean="0"/>
              <a:t>In phase II, pharmacist interventions increased appropriate utilization of </a:t>
            </a:r>
            <a:r>
              <a:rPr lang="en-US" dirty="0" err="1" smtClean="0"/>
              <a:t>rifaximin</a:t>
            </a:r>
            <a:r>
              <a:rPr lang="en-US" dirty="0" smtClean="0"/>
              <a:t> for hepatic encephalopathy by </a:t>
            </a:r>
            <a:r>
              <a:rPr lang="en-US" b="1" dirty="0" smtClean="0">
                <a:solidFill>
                  <a:srgbClr val="006A51"/>
                </a:solidFill>
              </a:rPr>
              <a:t>35%</a:t>
            </a:r>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Tree>
    <p:extLst>
      <p:ext uri="{BB962C8B-B14F-4D97-AF65-F5344CB8AC3E}">
        <p14:creationId xmlns:p14="http://schemas.microsoft.com/office/powerpoint/2010/main" val="2249541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Implement criteria for use protocol system-wide </a:t>
            </a:r>
          </a:p>
          <a:p>
            <a:pPr marL="514350" indent="-514350">
              <a:buFont typeface="+mj-lt"/>
              <a:buAutoNum type="arabicPeriod"/>
            </a:pPr>
            <a:r>
              <a:rPr lang="en-US" sz="2800" dirty="0" smtClean="0"/>
              <a:t>Continue pharmacy-led education and interventions  </a:t>
            </a:r>
          </a:p>
          <a:p>
            <a:pPr marL="514350" indent="-514350">
              <a:buFont typeface="+mj-lt"/>
              <a:buAutoNum type="arabicPeriod"/>
            </a:pPr>
            <a:r>
              <a:rPr lang="en-US" sz="2800" dirty="0" smtClean="0"/>
              <a:t>Implement automatic therapeutic interchange</a:t>
            </a:r>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graphicFrame>
        <p:nvGraphicFramePr>
          <p:cNvPr id="5" name="Content Placeholder 5"/>
          <p:cNvGraphicFramePr>
            <a:graphicFrameLocks/>
          </p:cNvGraphicFramePr>
          <p:nvPr>
            <p:extLst>
              <p:ext uri="{D42A27DB-BD31-4B8C-83A1-F6EECF244321}">
                <p14:modId xmlns:p14="http://schemas.microsoft.com/office/powerpoint/2010/main" val="3458668105"/>
              </p:ext>
            </p:extLst>
          </p:nvPr>
        </p:nvGraphicFramePr>
        <p:xfrm>
          <a:off x="839451" y="3568301"/>
          <a:ext cx="7465098" cy="1174052"/>
        </p:xfrm>
        <a:graphic>
          <a:graphicData uri="http://schemas.openxmlformats.org/drawingml/2006/table">
            <a:tbl>
              <a:tblPr firstRow="1" firstCol="1" bandRow="1"/>
              <a:tblGrid>
                <a:gridCol w="2487834">
                  <a:extLst>
                    <a:ext uri="{9D8B030D-6E8A-4147-A177-3AD203B41FA5}">
                      <a16:colId xmlns:a16="http://schemas.microsoft.com/office/drawing/2014/main" val="964504277"/>
                    </a:ext>
                  </a:extLst>
                </a:gridCol>
                <a:gridCol w="2488632">
                  <a:extLst>
                    <a:ext uri="{9D8B030D-6E8A-4147-A177-3AD203B41FA5}">
                      <a16:colId xmlns:a16="http://schemas.microsoft.com/office/drawing/2014/main" val="4207211813"/>
                    </a:ext>
                  </a:extLst>
                </a:gridCol>
                <a:gridCol w="2488632">
                  <a:extLst>
                    <a:ext uri="{9D8B030D-6E8A-4147-A177-3AD203B41FA5}">
                      <a16:colId xmlns:a16="http://schemas.microsoft.com/office/drawing/2014/main" val="3466581780"/>
                    </a:ext>
                  </a:extLst>
                </a:gridCol>
              </a:tblGrid>
              <a:tr h="335519">
                <a:tc>
                  <a:txBody>
                    <a:bodyPr/>
                    <a:lstStyle/>
                    <a:p>
                      <a:pPr marL="0" marR="0">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Indication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51"/>
                    </a:solidFill>
                  </a:tcPr>
                </a:tc>
                <a:tc>
                  <a:txBody>
                    <a:bodyPr/>
                    <a:lstStyle/>
                    <a:p>
                      <a:pPr marL="0" marR="0">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Dose Ordered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51"/>
                    </a:solidFill>
                  </a:tcPr>
                </a:tc>
                <a:tc>
                  <a:txBody>
                    <a:bodyPr/>
                    <a:lstStyle/>
                    <a:p>
                      <a:pPr marL="0" marR="0">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Dose to Dispense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A51"/>
                    </a:solidFill>
                  </a:tcPr>
                </a:tc>
                <a:extLst>
                  <a:ext uri="{0D108BD9-81ED-4DB2-BD59-A6C34878D82A}">
                    <a16:rowId xmlns:a16="http://schemas.microsoft.com/office/drawing/2014/main" val="803220894"/>
                  </a:ext>
                </a:extLst>
              </a:tr>
              <a:tr h="67978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Hepatic encephalopathy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550 mg PO BID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mg PO TID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324219"/>
                  </a:ext>
                </a:extLst>
              </a:tr>
            </a:tbl>
          </a:graphicData>
        </a:graphic>
      </p:graphicFrame>
      <p:grpSp>
        <p:nvGrpSpPr>
          <p:cNvPr id="7" name="Group 6"/>
          <p:cNvGrpSpPr/>
          <p:nvPr/>
        </p:nvGrpSpPr>
        <p:grpSpPr>
          <a:xfrm>
            <a:off x="1575659" y="4903711"/>
            <a:ext cx="5995910" cy="1433512"/>
            <a:chOff x="1525784" y="4903711"/>
            <a:chExt cx="5995910" cy="1433512"/>
          </a:xfrm>
        </p:grpSpPr>
        <p:sp>
          <p:nvSpPr>
            <p:cNvPr id="8" name="Freeform 7"/>
            <p:cNvSpPr/>
            <p:nvPr/>
          </p:nvSpPr>
          <p:spPr>
            <a:xfrm>
              <a:off x="1525784" y="4903711"/>
              <a:ext cx="3583781" cy="1433512"/>
            </a:xfrm>
            <a:custGeom>
              <a:avLst/>
              <a:gdLst>
                <a:gd name="connsiteX0" fmla="*/ 0 w 3583781"/>
                <a:gd name="connsiteY0" fmla="*/ 0 h 1433512"/>
                <a:gd name="connsiteX1" fmla="*/ 2867025 w 3583781"/>
                <a:gd name="connsiteY1" fmla="*/ 0 h 1433512"/>
                <a:gd name="connsiteX2" fmla="*/ 3583781 w 3583781"/>
                <a:gd name="connsiteY2" fmla="*/ 716756 h 1433512"/>
                <a:gd name="connsiteX3" fmla="*/ 2867025 w 3583781"/>
                <a:gd name="connsiteY3" fmla="*/ 1433512 h 1433512"/>
                <a:gd name="connsiteX4" fmla="*/ 0 w 3583781"/>
                <a:gd name="connsiteY4" fmla="*/ 1433512 h 1433512"/>
                <a:gd name="connsiteX5" fmla="*/ 716756 w 3583781"/>
                <a:gd name="connsiteY5" fmla="*/ 716756 h 1433512"/>
                <a:gd name="connsiteX6" fmla="*/ 0 w 3583781"/>
                <a:gd name="connsiteY6" fmla="*/ 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781" h="1433512">
                  <a:moveTo>
                    <a:pt x="0" y="0"/>
                  </a:moveTo>
                  <a:lnTo>
                    <a:pt x="2867025" y="0"/>
                  </a:lnTo>
                  <a:lnTo>
                    <a:pt x="3583781" y="716756"/>
                  </a:lnTo>
                  <a:lnTo>
                    <a:pt x="2867025" y="1433512"/>
                  </a:lnTo>
                  <a:lnTo>
                    <a:pt x="0" y="1433512"/>
                  </a:lnTo>
                  <a:lnTo>
                    <a:pt x="716756" y="716756"/>
                  </a:lnTo>
                  <a:lnTo>
                    <a:pt x="0" y="0"/>
                  </a:lnTo>
                  <a:close/>
                </a:path>
              </a:pathLst>
            </a:custGeom>
            <a:solidFill>
              <a:srgbClr val="006A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9776" tIns="16510" rIns="716756" bIns="16510" numCol="1" spcCol="1270" anchor="ctr" anchorCtr="0">
              <a:noAutofit/>
            </a:bodyPr>
            <a:lstStyle/>
            <a:p>
              <a:pPr lvl="0" algn="ctr" defTabSz="1155700">
                <a:lnSpc>
                  <a:spcPct val="90000"/>
                </a:lnSpc>
                <a:spcBef>
                  <a:spcPct val="0"/>
                </a:spcBef>
                <a:spcAft>
                  <a:spcPct val="35000"/>
                </a:spcAft>
              </a:pPr>
              <a:r>
                <a:rPr lang="en-US" sz="2600" kern="1200" dirty="0" smtClean="0"/>
                <a:t>Interchange from 550 mg to 200 mg tablet</a:t>
              </a:r>
              <a:endParaRPr lang="en-US" sz="2600" kern="1200" dirty="0"/>
            </a:p>
          </p:txBody>
        </p:sp>
        <p:sp>
          <p:nvSpPr>
            <p:cNvPr id="9" name="Flowchart: Alternate Process 8"/>
            <p:cNvSpPr/>
            <p:nvPr/>
          </p:nvSpPr>
          <p:spPr>
            <a:xfrm>
              <a:off x="5037501" y="4904508"/>
              <a:ext cx="2484193" cy="1432715"/>
            </a:xfrm>
            <a:prstGeom prst="flowChartAlternateProcess">
              <a:avLst/>
            </a:prstGeom>
            <a:solidFill>
              <a:schemeClr val="accent3">
                <a:lumMod val="40000"/>
                <a:lumOff val="60000"/>
                <a:alpha val="90000"/>
              </a:schemeClr>
            </a:solidFill>
            <a:ln>
              <a:solidFill>
                <a:srgbClr val="006A51">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341" tIns="82211" rIns="58081" bIns="82211" numCol="1" spcCol="1270" anchor="ctr" anchorCtr="0">
              <a:noAutofit/>
            </a:bodyPr>
            <a:lstStyle/>
            <a:p>
              <a:pPr lvl="0" algn="ctr" defTabSz="1689100">
                <a:lnSpc>
                  <a:spcPct val="90000"/>
                </a:lnSpc>
                <a:spcBef>
                  <a:spcPct val="0"/>
                </a:spcBef>
                <a:spcAft>
                  <a:spcPct val="35000"/>
                </a:spcAft>
              </a:pPr>
              <a:r>
                <a:rPr lang="en-US" sz="3000" b="1" kern="1200" dirty="0" smtClean="0"/>
                <a:t>40% cost savings </a:t>
              </a:r>
              <a:endParaRPr lang="en-US" sz="3000" b="1" kern="1200" dirty="0"/>
            </a:p>
          </p:txBody>
        </p:sp>
      </p:grpSp>
    </p:spTree>
    <p:extLst>
      <p:ext uri="{BB962C8B-B14F-4D97-AF65-F5344CB8AC3E}">
        <p14:creationId xmlns:p14="http://schemas.microsoft.com/office/powerpoint/2010/main" val="3566056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Assessment </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Rifaximin</a:t>
            </a:r>
            <a:r>
              <a:rPr lang="en-US" dirty="0" smtClean="0"/>
              <a:t> is indicated in which of the following clinical scenarios?</a:t>
            </a:r>
          </a:p>
          <a:p>
            <a:pPr marL="914400" lvl="1" indent="-514350">
              <a:buFont typeface="+mj-lt"/>
              <a:buAutoNum type="alphaLcParenR"/>
            </a:pPr>
            <a:r>
              <a:rPr lang="en-US" dirty="0" smtClean="0"/>
              <a:t>Monotherapy for hepatic encephalopathy </a:t>
            </a:r>
          </a:p>
          <a:p>
            <a:pPr marL="914400" lvl="1" indent="-514350">
              <a:buFont typeface="+mj-lt"/>
              <a:buAutoNum type="alphaLcParenR"/>
            </a:pPr>
            <a:r>
              <a:rPr lang="en-US" dirty="0" smtClean="0"/>
              <a:t>Adjunctive to lactulose in a patient who is intolerant to lactulose </a:t>
            </a:r>
          </a:p>
          <a:p>
            <a:pPr marL="914400" lvl="1" indent="-514350">
              <a:buFont typeface="+mj-lt"/>
              <a:buAutoNum type="alphaLcParenR"/>
            </a:pPr>
            <a:r>
              <a:rPr lang="en-US" dirty="0" smtClean="0"/>
              <a:t>Adjunctive </a:t>
            </a:r>
            <a:r>
              <a:rPr lang="en-US" dirty="0"/>
              <a:t>to lactulose in a patient who is </a:t>
            </a:r>
            <a:r>
              <a:rPr lang="en-US" dirty="0" smtClean="0"/>
              <a:t>refractory </a:t>
            </a:r>
            <a:r>
              <a:rPr lang="en-US" dirty="0"/>
              <a:t>to lactulose </a:t>
            </a:r>
            <a:endParaRPr lang="en-US" dirty="0" smtClean="0"/>
          </a:p>
          <a:p>
            <a:pPr marL="914400" lvl="1" indent="-514350">
              <a:buFont typeface="+mj-lt"/>
              <a:buAutoNum type="alphaLcParenR"/>
            </a:pPr>
            <a:r>
              <a:rPr lang="en-US" dirty="0" smtClean="0"/>
              <a:t>B &amp; C only </a:t>
            </a:r>
          </a:p>
          <a:p>
            <a:pPr marL="914400" lvl="1" indent="-514350">
              <a:buFont typeface="+mj-lt"/>
              <a:buAutoNum type="alphaLcParenR"/>
            </a:pPr>
            <a:r>
              <a:rPr lang="en-US" dirty="0" smtClean="0"/>
              <a:t>All of the above </a:t>
            </a:r>
            <a:endParaRPr lang="en-US" dirty="0"/>
          </a:p>
          <a:p>
            <a:pPr marL="514350" indent="-514350">
              <a:buFont typeface="+mj-lt"/>
              <a:buAutoNum type="alphaLcParenR"/>
            </a:pP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Tree>
    <p:extLst>
      <p:ext uri="{BB962C8B-B14F-4D97-AF65-F5344CB8AC3E}">
        <p14:creationId xmlns:p14="http://schemas.microsoft.com/office/powerpoint/2010/main" val="3473122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Assessment </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Rifaximin</a:t>
            </a:r>
            <a:r>
              <a:rPr lang="en-US" dirty="0" smtClean="0"/>
              <a:t> is indicated in which of the following clinical scenarios?</a:t>
            </a:r>
          </a:p>
          <a:p>
            <a:pPr marL="914400" lvl="1" indent="-514350">
              <a:buFont typeface="+mj-lt"/>
              <a:buAutoNum type="alphaLcParenR"/>
            </a:pPr>
            <a:r>
              <a:rPr lang="en-US" dirty="0" smtClean="0"/>
              <a:t>Monotherapy for hepatic encephalopathy </a:t>
            </a:r>
          </a:p>
          <a:p>
            <a:pPr marL="914400" lvl="1" indent="-514350">
              <a:buFont typeface="+mj-lt"/>
              <a:buAutoNum type="alphaLcParenR"/>
            </a:pPr>
            <a:r>
              <a:rPr lang="en-US" dirty="0" smtClean="0"/>
              <a:t>Adjunctive to lactulose in a patient who is intolerant to lactulose </a:t>
            </a:r>
          </a:p>
          <a:p>
            <a:pPr marL="914400" lvl="1" indent="-514350">
              <a:buFont typeface="+mj-lt"/>
              <a:buAutoNum type="alphaLcParenR"/>
            </a:pPr>
            <a:r>
              <a:rPr lang="en-US" dirty="0" smtClean="0"/>
              <a:t>Adjunctive </a:t>
            </a:r>
            <a:r>
              <a:rPr lang="en-US" dirty="0"/>
              <a:t>to lactulose in a patient who is </a:t>
            </a:r>
            <a:r>
              <a:rPr lang="en-US" dirty="0" smtClean="0"/>
              <a:t>refractory </a:t>
            </a:r>
            <a:r>
              <a:rPr lang="en-US" dirty="0"/>
              <a:t>to lactulose </a:t>
            </a:r>
            <a:endParaRPr lang="en-US" dirty="0" smtClean="0"/>
          </a:p>
          <a:p>
            <a:pPr marL="914400" lvl="1" indent="-514350">
              <a:buFont typeface="+mj-lt"/>
              <a:buAutoNum type="alphaLcParenR"/>
            </a:pPr>
            <a:r>
              <a:rPr lang="en-US" dirty="0" smtClean="0"/>
              <a:t>B &amp; C only </a:t>
            </a:r>
          </a:p>
          <a:p>
            <a:pPr marL="914400" lvl="1" indent="-514350">
              <a:buFont typeface="+mj-lt"/>
              <a:buAutoNum type="alphaLcParenR"/>
            </a:pPr>
            <a:r>
              <a:rPr lang="en-US" dirty="0" smtClean="0"/>
              <a:t>All of the above </a:t>
            </a:r>
            <a:endParaRPr lang="en-US" dirty="0"/>
          </a:p>
          <a:p>
            <a:pPr marL="514350" indent="-514350">
              <a:buFont typeface="+mj-lt"/>
              <a:buAutoNum type="alphaLcParenR"/>
            </a:pP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5" name="Rectangle 4"/>
          <p:cNvSpPr/>
          <p:nvPr/>
        </p:nvSpPr>
        <p:spPr>
          <a:xfrm>
            <a:off x="774700" y="4914900"/>
            <a:ext cx="2565400" cy="533400"/>
          </a:xfrm>
          <a:prstGeom prst="rect">
            <a:avLst/>
          </a:prstGeom>
          <a:noFill/>
          <a:ln w="76200">
            <a:solidFill>
              <a:srgbClr val="006A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16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 </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5" name="Content Placeholder 2"/>
          <p:cNvSpPr>
            <a:spLocks noGrp="1"/>
          </p:cNvSpPr>
          <p:nvPr>
            <p:ph idx="1"/>
          </p:nvPr>
        </p:nvSpPr>
        <p:spPr/>
        <p:txBody>
          <a:bodyPr/>
          <a:lstStyle/>
          <a:p>
            <a:pPr marL="0" indent="0" defTabSz="685800">
              <a:spcBef>
                <a:spcPts val="1200"/>
              </a:spcBef>
              <a:spcAft>
                <a:spcPts val="600"/>
              </a:spcAft>
              <a:buNone/>
            </a:pPr>
            <a:r>
              <a:rPr lang="en-US" sz="3000" dirty="0"/>
              <a:t>Thank you to the following individuals for their continuous support and contributions to this project. </a:t>
            </a:r>
          </a:p>
          <a:p>
            <a:pPr lvl="1">
              <a:spcBef>
                <a:spcPts val="1200"/>
              </a:spcBef>
            </a:pPr>
            <a:r>
              <a:rPr lang="en-US" dirty="0"/>
              <a:t>Stephanie Palma, Pharm.D., BCPS</a:t>
            </a:r>
          </a:p>
          <a:p>
            <a:pPr lvl="1">
              <a:spcBef>
                <a:spcPts val="1200"/>
              </a:spcBef>
            </a:pPr>
            <a:r>
              <a:rPr lang="en-US" dirty="0"/>
              <a:t>Erika Dittmar, Pharm.D., BCPS</a:t>
            </a:r>
          </a:p>
          <a:p>
            <a:pPr lvl="1">
              <a:spcBef>
                <a:spcPts val="1200"/>
              </a:spcBef>
            </a:pPr>
            <a:r>
              <a:rPr lang="en-US" dirty="0"/>
              <a:t>Heidi Clarke, Pharm.D., BCCCP</a:t>
            </a:r>
          </a:p>
          <a:p>
            <a:endParaRPr lang="en-US" dirty="0"/>
          </a:p>
        </p:txBody>
      </p:sp>
    </p:spTree>
    <p:extLst>
      <p:ext uri="{BB962C8B-B14F-4D97-AF65-F5344CB8AC3E}">
        <p14:creationId xmlns:p14="http://schemas.microsoft.com/office/powerpoint/2010/main" val="3508753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lvl="0"/>
            <a:r>
              <a:rPr lang="en-US" sz="1300" dirty="0" err="1"/>
              <a:t>Xiafaxan</a:t>
            </a:r>
            <a:r>
              <a:rPr lang="en-US" sz="1300" dirty="0"/>
              <a:t> (</a:t>
            </a:r>
            <a:r>
              <a:rPr lang="en-US" sz="1300" dirty="0" err="1"/>
              <a:t>rifaximin</a:t>
            </a:r>
            <a:r>
              <a:rPr lang="en-US" sz="1300" dirty="0"/>
              <a:t>) [prescribing information]. </a:t>
            </a:r>
            <a:r>
              <a:rPr lang="en-US" sz="1300" dirty="0" err="1"/>
              <a:t>Bridewater</a:t>
            </a:r>
            <a:r>
              <a:rPr lang="en-US" sz="1300" dirty="0"/>
              <a:t>, NJ: Salix Pharmaceuticals </a:t>
            </a:r>
            <a:r>
              <a:rPr lang="en-US" sz="1300" dirty="0" err="1"/>
              <a:t>Inc</a:t>
            </a:r>
            <a:r>
              <a:rPr lang="en-US" sz="1300" dirty="0"/>
              <a:t>; October 2020. </a:t>
            </a:r>
            <a:endParaRPr lang="en-US" sz="1300" dirty="0" smtClean="0"/>
          </a:p>
          <a:p>
            <a:r>
              <a:rPr lang="en-US" sz="1300" dirty="0" err="1"/>
              <a:t>Vilstrup</a:t>
            </a:r>
            <a:r>
              <a:rPr lang="en-US" sz="1300" dirty="0"/>
              <a:t> H, </a:t>
            </a:r>
            <a:r>
              <a:rPr lang="en-US" sz="1300" dirty="0" err="1"/>
              <a:t>Amodio</a:t>
            </a:r>
            <a:r>
              <a:rPr lang="en-US" sz="1300" dirty="0"/>
              <a:t> P, Baja, J, Cordoba J, </a:t>
            </a:r>
            <a:r>
              <a:rPr lang="en-US" sz="1300" dirty="0" err="1"/>
              <a:t>Ferenci</a:t>
            </a:r>
            <a:r>
              <a:rPr lang="en-US" sz="1300" dirty="0"/>
              <a:t> P, Mullen KD, </a:t>
            </a:r>
            <a:r>
              <a:rPr lang="en-US" sz="1300" dirty="0" err="1"/>
              <a:t>Weissenborn</a:t>
            </a:r>
            <a:r>
              <a:rPr lang="en-US" sz="1300" dirty="0"/>
              <a:t> K, &amp; Wong P. (2014). Hepatic encephalopathy in chronic liver disease: 2014 Practice Guideline by the American Association for the Study of Liver Diseases and the European Association for the Study of the Liver. </a:t>
            </a:r>
            <a:r>
              <a:rPr lang="en-US" sz="1300" i="1" dirty="0" err="1"/>
              <a:t>Hepatology</a:t>
            </a:r>
            <a:r>
              <a:rPr lang="en-US" sz="1300" i="1" dirty="0"/>
              <a:t> (Baltimore, Md.)</a:t>
            </a:r>
            <a:r>
              <a:rPr lang="en-US" sz="1300" dirty="0"/>
              <a:t>, </a:t>
            </a:r>
            <a:r>
              <a:rPr lang="en-US" sz="1300" i="1" dirty="0"/>
              <a:t>60</a:t>
            </a:r>
            <a:r>
              <a:rPr lang="en-US" sz="1300" dirty="0"/>
              <a:t>(2), 715–735. https://</a:t>
            </a:r>
            <a:r>
              <a:rPr lang="en-US" sz="1300" dirty="0" smtClean="0"/>
              <a:t>doi.org/10.1002/hep.27210</a:t>
            </a:r>
            <a:endParaRPr lang="en-US" sz="1300" dirty="0"/>
          </a:p>
          <a:p>
            <a:pPr lvl="0"/>
            <a:r>
              <a:rPr lang="en-US" sz="1300" dirty="0"/>
              <a:t>Sharma BC, Sharma P, </a:t>
            </a:r>
            <a:r>
              <a:rPr lang="en-US" sz="1300" dirty="0" err="1"/>
              <a:t>Lunia</a:t>
            </a:r>
            <a:r>
              <a:rPr lang="en-US" sz="1300" dirty="0"/>
              <a:t> MK, Srivastava S, </a:t>
            </a:r>
            <a:r>
              <a:rPr lang="en-US" sz="1300" dirty="0" err="1"/>
              <a:t>Goyal</a:t>
            </a:r>
            <a:r>
              <a:rPr lang="en-US" sz="1300" dirty="0"/>
              <a:t> R, Sarin SK. A Randomized, Double-Blind, Controlled Trial Comparing </a:t>
            </a:r>
            <a:r>
              <a:rPr lang="en-US" sz="1300" dirty="0" err="1"/>
              <a:t>Rifaximin</a:t>
            </a:r>
            <a:r>
              <a:rPr lang="en-US" sz="1300" dirty="0"/>
              <a:t> Plus Lactulose With Lactulose Alone in Treatment of Overt Hepatic Encephalopathy, American Journal of Gastroenterology: September 2013 - Volume 108 - Issue 9 - p 1458-1463. </a:t>
            </a:r>
            <a:r>
              <a:rPr lang="en-US" sz="1300" dirty="0" err="1"/>
              <a:t>doi</a:t>
            </a:r>
            <a:r>
              <a:rPr lang="en-US" sz="1300" dirty="0"/>
              <a:t>: </a:t>
            </a:r>
            <a:r>
              <a:rPr lang="en-US" sz="1300" dirty="0" smtClean="0"/>
              <a:t>10.1038/ajg.2013.219</a:t>
            </a:r>
          </a:p>
          <a:p>
            <a:pPr lvl="0"/>
            <a:r>
              <a:rPr lang="en-US" sz="1300" dirty="0"/>
              <a:t>Williams R, James OF, </a:t>
            </a:r>
            <a:r>
              <a:rPr lang="en-US" sz="1300" dirty="0" err="1"/>
              <a:t>Warnes</a:t>
            </a:r>
            <a:r>
              <a:rPr lang="en-US" sz="1300" dirty="0"/>
              <a:t> TW, Morgan MY. Evaluation of the efficacy and safety of </a:t>
            </a:r>
            <a:r>
              <a:rPr lang="en-US" sz="1300" dirty="0" err="1"/>
              <a:t>rifaximin</a:t>
            </a:r>
            <a:r>
              <a:rPr lang="en-US" sz="1300" dirty="0"/>
              <a:t> in the treatment of hepatic encephalopathy: a double-blind, randomized, dose-finding multi-</a:t>
            </a:r>
            <a:r>
              <a:rPr lang="en-US" sz="1300" dirty="0" err="1"/>
              <a:t>centre</a:t>
            </a:r>
            <a:r>
              <a:rPr lang="en-US" sz="1300" dirty="0"/>
              <a:t> study. </a:t>
            </a:r>
            <a:r>
              <a:rPr lang="en-US" sz="1300" i="1" dirty="0" err="1"/>
              <a:t>Eur</a:t>
            </a:r>
            <a:r>
              <a:rPr lang="en-US" sz="1300" i="1" dirty="0"/>
              <a:t> J </a:t>
            </a:r>
            <a:r>
              <a:rPr lang="en-US" sz="1300" i="1" dirty="0" err="1"/>
              <a:t>Gastroenterol</a:t>
            </a:r>
            <a:r>
              <a:rPr lang="en-US" sz="1300" i="1" dirty="0"/>
              <a:t> </a:t>
            </a:r>
            <a:r>
              <a:rPr lang="en-US" sz="1300" i="1" dirty="0" err="1"/>
              <a:t>Hepatol</a:t>
            </a:r>
            <a:r>
              <a:rPr lang="en-US" sz="1300" dirty="0"/>
              <a:t>. 2000;12(2):203-208. </a:t>
            </a:r>
            <a:r>
              <a:rPr lang="en-US" sz="1300" dirty="0" smtClean="0"/>
              <a:t>doi:10.1097/00042737-200012020-00012</a:t>
            </a:r>
          </a:p>
          <a:p>
            <a:pPr lvl="0"/>
            <a:r>
              <a:rPr lang="en-US" sz="1300" dirty="0" smtClean="0"/>
              <a:t>Lyon K</a:t>
            </a:r>
            <a:r>
              <a:rPr lang="en-US" sz="1300" dirty="0"/>
              <a:t>C</a:t>
            </a:r>
            <a:r>
              <a:rPr lang="en-US" sz="1300" dirty="0" smtClean="0"/>
              <a:t>, </a:t>
            </a:r>
            <a:r>
              <a:rPr lang="en-US" sz="1300" dirty="0" err="1" smtClean="0"/>
              <a:t>Likar</a:t>
            </a:r>
            <a:r>
              <a:rPr lang="en-US" sz="1300" dirty="0" smtClean="0"/>
              <a:t> E, Martell, JL, </a:t>
            </a:r>
            <a:r>
              <a:rPr lang="en-US" sz="1300" dirty="0" err="1" smtClean="0"/>
              <a:t>Regier</a:t>
            </a:r>
            <a:r>
              <a:rPr lang="en-US" sz="1300" dirty="0" smtClean="0"/>
              <a:t> </a:t>
            </a:r>
            <a:r>
              <a:rPr lang="en-US" sz="1300" dirty="0"/>
              <a:t>M. (2017) Retrospective cross-sectional pilot study of </a:t>
            </a:r>
            <a:r>
              <a:rPr lang="en-US" sz="1300" dirty="0" err="1"/>
              <a:t>rifaximin</a:t>
            </a:r>
            <a:r>
              <a:rPr lang="en-US" sz="1300" dirty="0"/>
              <a:t> dosing for the prevention of recurrent hepatic encephalopathy. Journal of Gastroenterology and </a:t>
            </a:r>
            <a:r>
              <a:rPr lang="en-US" sz="1300" dirty="0" err="1"/>
              <a:t>Hepatology</a:t>
            </a:r>
            <a:r>
              <a:rPr lang="en-US" sz="1300" dirty="0"/>
              <a:t>, 32: 1548– 1552. </a:t>
            </a:r>
            <a:r>
              <a:rPr lang="en-US" sz="1300" dirty="0" err="1"/>
              <a:t>doi</a:t>
            </a:r>
            <a:r>
              <a:rPr lang="en-US" sz="1300" dirty="0"/>
              <a:t>: 10.1111/jgh.13759.</a:t>
            </a:r>
          </a:p>
          <a:p>
            <a:pPr lvl="0"/>
            <a:r>
              <a:rPr lang="en-US" sz="1300" dirty="0" err="1"/>
              <a:t>Chautant</a:t>
            </a:r>
            <a:r>
              <a:rPr lang="en-US" sz="1300" dirty="0"/>
              <a:t> F, Guillaume M, </a:t>
            </a:r>
            <a:r>
              <a:rPr lang="en-US" sz="1300" dirty="0" err="1"/>
              <a:t>Robic</a:t>
            </a:r>
            <a:r>
              <a:rPr lang="en-US" sz="1300" dirty="0"/>
              <a:t> MA, </a:t>
            </a:r>
            <a:r>
              <a:rPr lang="en-US" sz="1300" dirty="0" err="1"/>
              <a:t>Cadranel</a:t>
            </a:r>
            <a:r>
              <a:rPr lang="en-US" sz="1300" dirty="0"/>
              <a:t> JF, Peron JM, </a:t>
            </a:r>
            <a:r>
              <a:rPr lang="en-US" sz="1300" dirty="0" err="1"/>
              <a:t>Lison</a:t>
            </a:r>
            <a:r>
              <a:rPr lang="en-US" sz="1300" dirty="0"/>
              <a:t> H, Cool C, Bureau C, &amp; </a:t>
            </a:r>
            <a:r>
              <a:rPr lang="en-US" sz="1300" dirty="0" err="1"/>
              <a:t>Duhalde</a:t>
            </a:r>
            <a:r>
              <a:rPr lang="en-US" sz="1300" dirty="0"/>
              <a:t> V. (2020). Lessons from "real life experience" of </a:t>
            </a:r>
            <a:r>
              <a:rPr lang="en-US" sz="1300" dirty="0" err="1"/>
              <a:t>rifaximin</a:t>
            </a:r>
            <a:r>
              <a:rPr lang="en-US" sz="1300" dirty="0"/>
              <a:t> use in the management of recurrent hepatic encephalopathy. World journal of </a:t>
            </a:r>
            <a:r>
              <a:rPr lang="en-US" sz="1300" dirty="0" err="1"/>
              <a:t>hepatology</a:t>
            </a:r>
            <a:r>
              <a:rPr lang="en-US" sz="1300" dirty="0"/>
              <a:t>, 12(1), 10–20. https://doi.org/10.4254/wjh.v12.i1.10</a:t>
            </a:r>
          </a:p>
          <a:p>
            <a:pPr lvl="0"/>
            <a:r>
              <a:rPr lang="en-US" sz="1300" dirty="0" smtClean="0"/>
              <a:t>Huang </a:t>
            </a:r>
            <a:r>
              <a:rPr lang="en-US" sz="1300" dirty="0"/>
              <a:t>E, </a:t>
            </a:r>
            <a:r>
              <a:rPr lang="en-US" sz="1300" dirty="0" err="1"/>
              <a:t>Esrailian</a:t>
            </a:r>
            <a:r>
              <a:rPr lang="en-US" sz="1300" dirty="0"/>
              <a:t> E, Spiegel BM. The cost-effectiveness and budget impact of competing therapies in hepatic encephalopathy - a decision analysis. </a:t>
            </a:r>
            <a:r>
              <a:rPr lang="en-US" sz="1300" i="1" dirty="0"/>
              <a:t>Aliment </a:t>
            </a:r>
            <a:r>
              <a:rPr lang="en-US" sz="1300" i="1" dirty="0" err="1"/>
              <a:t>Pharmacol</a:t>
            </a:r>
            <a:r>
              <a:rPr lang="en-US" sz="1300" i="1" dirty="0"/>
              <a:t> </a:t>
            </a:r>
            <a:r>
              <a:rPr lang="en-US" sz="1300" i="1" dirty="0" err="1"/>
              <a:t>Ther</a:t>
            </a:r>
            <a:r>
              <a:rPr lang="en-US" sz="1300" dirty="0"/>
              <a:t>. 2007;26(8):1147-1161. doi:10.1111/j.1365-2036.2007.03464.x</a:t>
            </a:r>
          </a:p>
          <a:p>
            <a:pPr marL="0" indent="0">
              <a:buNone/>
            </a:pP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Tree>
    <p:extLst>
      <p:ext uri="{BB962C8B-B14F-4D97-AF65-F5344CB8AC3E}">
        <p14:creationId xmlns:p14="http://schemas.microsoft.com/office/powerpoint/2010/main" val="156131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2796288"/>
            <a:ext cx="7772400" cy="1470025"/>
          </a:xfrm>
        </p:spPr>
        <p:txBody>
          <a:bodyPr>
            <a:normAutofit fontScale="90000"/>
          </a:bodyPr>
          <a:lstStyle/>
          <a:p>
            <a:pPr algn="ctr"/>
            <a:r>
              <a:rPr lang="en-US" dirty="0" smtClean="0">
                <a:solidFill>
                  <a:schemeClr val="tx1"/>
                </a:solidFill>
              </a:rPr>
              <a:t>Establishing a </a:t>
            </a:r>
            <a:r>
              <a:rPr lang="en-US" dirty="0" err="1" smtClean="0">
                <a:solidFill>
                  <a:schemeClr val="tx1"/>
                </a:solidFill>
              </a:rPr>
              <a:t>rifaximin</a:t>
            </a:r>
            <a:r>
              <a:rPr lang="en-US" dirty="0" smtClean="0">
                <a:solidFill>
                  <a:schemeClr val="tx1"/>
                </a:solidFill>
              </a:rPr>
              <a:t> criteria for use protocol for hepatic encephalopathy </a:t>
            </a:r>
            <a:endParaRPr lang="en-US" dirty="0">
              <a:solidFill>
                <a:schemeClr val="tx1"/>
              </a:solidFill>
            </a:endParaRPr>
          </a:p>
        </p:txBody>
      </p:sp>
      <p:sp>
        <p:nvSpPr>
          <p:cNvPr id="3" name="TextBox 2"/>
          <p:cNvSpPr txBox="1"/>
          <p:nvPr/>
        </p:nvSpPr>
        <p:spPr>
          <a:xfrm>
            <a:off x="1049482" y="4876800"/>
            <a:ext cx="7045036" cy="1292662"/>
          </a:xfrm>
          <a:prstGeom prst="rect">
            <a:avLst/>
          </a:prstGeom>
          <a:noFill/>
        </p:spPr>
        <p:txBody>
          <a:bodyPr wrap="square" rtlCol="0">
            <a:spAutoFit/>
          </a:bodyPr>
          <a:lstStyle/>
          <a:p>
            <a:pPr algn="ctr"/>
            <a:r>
              <a:rPr lang="en-US" sz="2000" dirty="0" smtClean="0"/>
              <a:t>Allison Vargas, </a:t>
            </a:r>
            <a:r>
              <a:rPr lang="en-US" sz="2000" dirty="0" err="1" smtClean="0"/>
              <a:t>Pharm.D</a:t>
            </a:r>
            <a:r>
              <a:rPr lang="en-US" sz="2000" dirty="0" smtClean="0"/>
              <a:t>.</a:t>
            </a:r>
          </a:p>
          <a:p>
            <a:pPr lvl="0" algn="ctr">
              <a:defRPr/>
            </a:pPr>
            <a:r>
              <a:rPr lang="en-US" sz="2000" dirty="0" smtClean="0">
                <a:solidFill>
                  <a:srgbClr val="000000"/>
                </a:solidFill>
                <a:latin typeface="Arial" panose="020B0604020202020204" pitchFamily="34" charset="0"/>
                <a:cs typeface="Arial" panose="020B0604020202020204" pitchFamily="34" charset="0"/>
              </a:rPr>
              <a:t>PGY1 </a:t>
            </a:r>
            <a:r>
              <a:rPr lang="en-US" sz="2000" dirty="0">
                <a:solidFill>
                  <a:srgbClr val="000000"/>
                </a:solidFill>
                <a:latin typeface="Arial" panose="020B0604020202020204" pitchFamily="34" charset="0"/>
                <a:cs typeface="Arial" panose="020B0604020202020204" pitchFamily="34" charset="0"/>
              </a:rPr>
              <a:t>Pharmacy Resident | Baptist Hospital of Miami</a:t>
            </a:r>
          </a:p>
          <a:p>
            <a:pPr lvl="0" algn="ctr">
              <a:defRPr/>
            </a:pPr>
            <a:r>
              <a:rPr lang="en-US" sz="2000" dirty="0" smtClean="0">
                <a:solidFill>
                  <a:srgbClr val="000000"/>
                </a:solidFill>
                <a:latin typeface="Arial" panose="020B0604020202020204" pitchFamily="34" charset="0"/>
                <a:cs typeface="Arial" panose="020B0604020202020204" pitchFamily="34" charset="0"/>
              </a:rPr>
              <a:t>Allison.Vargas@BaptistHealth.net</a:t>
            </a:r>
            <a:endParaRPr lang="en-US" sz="2000" dirty="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81177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Objective</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5" name="Content Placeholder 2"/>
          <p:cNvSpPr txBox="1">
            <a:spLocks/>
          </p:cNvSpPr>
          <p:nvPr/>
        </p:nvSpPr>
        <p:spPr>
          <a:xfrm>
            <a:off x="457200" y="2341851"/>
            <a:ext cx="8229600" cy="308399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Discuss the impact of establishing a criteria for use protocol for </a:t>
            </a:r>
            <a:r>
              <a:rPr lang="en-US" dirty="0" err="1" smtClean="0"/>
              <a:t>rifaximin</a:t>
            </a:r>
            <a:r>
              <a:rPr lang="en-US" dirty="0" smtClean="0"/>
              <a:t> use for hepatic encephalopathy within Baptist Health South Florida (BHSF)</a:t>
            </a:r>
            <a:endParaRPr lang="en-US" dirty="0">
              <a:solidFill>
                <a:srgbClr val="262626"/>
              </a:solidFill>
            </a:endParaRPr>
          </a:p>
        </p:txBody>
      </p:sp>
    </p:spTree>
    <p:extLst>
      <p:ext uri="{BB962C8B-B14F-4D97-AF65-F5344CB8AC3E}">
        <p14:creationId xmlns:p14="http://schemas.microsoft.com/office/powerpoint/2010/main" val="2576593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Hepatic Encephalopathy</a:t>
            </a:r>
            <a:endParaRPr lang="en-US" dirty="0"/>
          </a:p>
        </p:txBody>
      </p:sp>
      <p:sp>
        <p:nvSpPr>
          <p:cNvPr id="3" name="Content Placeholder 2"/>
          <p:cNvSpPr>
            <a:spLocks noGrp="1"/>
          </p:cNvSpPr>
          <p:nvPr>
            <p:ph idx="1"/>
          </p:nvPr>
        </p:nvSpPr>
        <p:spPr>
          <a:xfrm>
            <a:off x="457200" y="1466068"/>
            <a:ext cx="5777345" cy="5191877"/>
          </a:xfrm>
        </p:spPr>
        <p:txBody>
          <a:bodyPr>
            <a:normAutofit/>
          </a:bodyPr>
          <a:lstStyle/>
          <a:p>
            <a:r>
              <a:rPr lang="en-US" dirty="0" smtClean="0"/>
              <a:t>Manifests as a wide spectrum of neurologic or psychiatric abnormalities ranging from subclinical alterations to coma</a:t>
            </a:r>
          </a:p>
          <a:p>
            <a:pPr lvl="1"/>
            <a:r>
              <a:rPr lang="en-US" dirty="0" smtClean="0"/>
              <a:t>Associated with poor survival and a high risk of recurrence </a:t>
            </a:r>
          </a:p>
          <a:p>
            <a:pPr lvl="1"/>
            <a:r>
              <a:rPr lang="en-US" dirty="0" smtClean="0"/>
              <a:t>Approximately 110,000 hospitalizations annually in the United States </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pic>
        <p:nvPicPr>
          <p:cNvPr id="1026" name="Picture 2" descr="LiverSync™: spotting early signs of brain function decline in advanced liver  diseas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34545" y="2643866"/>
            <a:ext cx="2479963" cy="247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19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 Recommendations</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graphicFrame>
        <p:nvGraphicFramePr>
          <p:cNvPr id="5" name="Diagram 4"/>
          <p:cNvGraphicFramePr/>
          <p:nvPr>
            <p:extLst>
              <p:ext uri="{D42A27DB-BD31-4B8C-83A1-F6EECF244321}">
                <p14:modId xmlns:p14="http://schemas.microsoft.com/office/powerpoint/2010/main" val="951664568"/>
              </p:ext>
            </p:extLst>
          </p:nvPr>
        </p:nvGraphicFramePr>
        <p:xfrm>
          <a:off x="484909" y="1553800"/>
          <a:ext cx="8229600" cy="4660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443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Rifaximin</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grpSp>
        <p:nvGrpSpPr>
          <p:cNvPr id="25" name="Group 24"/>
          <p:cNvGrpSpPr/>
          <p:nvPr/>
        </p:nvGrpSpPr>
        <p:grpSpPr>
          <a:xfrm>
            <a:off x="457200" y="1649800"/>
            <a:ext cx="8229600" cy="4476363"/>
            <a:chOff x="457200" y="1819600"/>
            <a:chExt cx="7739150" cy="4347903"/>
          </a:xfrm>
        </p:grpSpPr>
        <p:sp>
          <p:nvSpPr>
            <p:cNvPr id="26" name="Straight Connector 25"/>
            <p:cNvSpPr/>
            <p:nvPr/>
          </p:nvSpPr>
          <p:spPr>
            <a:xfrm>
              <a:off x="457200" y="5180630"/>
              <a:ext cx="7739150" cy="0"/>
            </a:xfrm>
            <a:prstGeom prst="line">
              <a:avLst/>
            </a:prstGeom>
            <a:ln>
              <a:solidFill>
                <a:srgbClr val="006A5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26"/>
            <p:cNvSpPr/>
            <p:nvPr/>
          </p:nvSpPr>
          <p:spPr>
            <a:xfrm>
              <a:off x="457200" y="4116703"/>
              <a:ext cx="7739150" cy="0"/>
            </a:xfrm>
            <a:prstGeom prst="line">
              <a:avLst/>
            </a:prstGeom>
            <a:ln>
              <a:solidFill>
                <a:srgbClr val="006A5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Straight Connector 27"/>
            <p:cNvSpPr/>
            <p:nvPr/>
          </p:nvSpPr>
          <p:spPr>
            <a:xfrm>
              <a:off x="457200" y="2304651"/>
              <a:ext cx="7739150" cy="0"/>
            </a:xfrm>
            <a:prstGeom prst="line">
              <a:avLst/>
            </a:prstGeom>
            <a:ln>
              <a:solidFill>
                <a:srgbClr val="006A5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2469378" y="1819600"/>
              <a:ext cx="5726971" cy="485051"/>
            </a:xfrm>
            <a:custGeom>
              <a:avLst/>
              <a:gdLst>
                <a:gd name="connsiteX0" fmla="*/ 0 w 5726971"/>
                <a:gd name="connsiteY0" fmla="*/ 0 h 485051"/>
                <a:gd name="connsiteX1" fmla="*/ 5726971 w 5726971"/>
                <a:gd name="connsiteY1" fmla="*/ 0 h 485051"/>
                <a:gd name="connsiteX2" fmla="*/ 5726971 w 5726971"/>
                <a:gd name="connsiteY2" fmla="*/ 485051 h 485051"/>
                <a:gd name="connsiteX3" fmla="*/ 0 w 5726971"/>
                <a:gd name="connsiteY3" fmla="*/ 485051 h 485051"/>
                <a:gd name="connsiteX4" fmla="*/ 0 w 5726971"/>
                <a:gd name="connsiteY4" fmla="*/ 0 h 4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971" h="485051">
                  <a:moveTo>
                    <a:pt x="0" y="0"/>
                  </a:moveTo>
                  <a:lnTo>
                    <a:pt x="5726971" y="0"/>
                  </a:lnTo>
                  <a:lnTo>
                    <a:pt x="5726971" y="485051"/>
                  </a:lnTo>
                  <a:lnTo>
                    <a:pt x="0" y="4850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endParaRPr lang="en-US" sz="2800" kern="1200" dirty="0"/>
            </a:p>
          </p:txBody>
        </p:sp>
        <p:sp>
          <p:nvSpPr>
            <p:cNvPr id="30" name="Freeform 29"/>
            <p:cNvSpPr/>
            <p:nvPr/>
          </p:nvSpPr>
          <p:spPr>
            <a:xfrm>
              <a:off x="457200" y="1819600"/>
              <a:ext cx="2012179" cy="485051"/>
            </a:xfrm>
            <a:custGeom>
              <a:avLst/>
              <a:gdLst>
                <a:gd name="connsiteX0" fmla="*/ 80858 w 2012179"/>
                <a:gd name="connsiteY0" fmla="*/ 0 h 485051"/>
                <a:gd name="connsiteX1" fmla="*/ 1931321 w 2012179"/>
                <a:gd name="connsiteY1" fmla="*/ 0 h 485051"/>
                <a:gd name="connsiteX2" fmla="*/ 2012179 w 2012179"/>
                <a:gd name="connsiteY2" fmla="*/ 80858 h 485051"/>
                <a:gd name="connsiteX3" fmla="*/ 2012179 w 2012179"/>
                <a:gd name="connsiteY3" fmla="*/ 485051 h 485051"/>
                <a:gd name="connsiteX4" fmla="*/ 2012179 w 2012179"/>
                <a:gd name="connsiteY4" fmla="*/ 485051 h 485051"/>
                <a:gd name="connsiteX5" fmla="*/ 0 w 2012179"/>
                <a:gd name="connsiteY5" fmla="*/ 485051 h 485051"/>
                <a:gd name="connsiteX6" fmla="*/ 0 w 2012179"/>
                <a:gd name="connsiteY6" fmla="*/ 485051 h 485051"/>
                <a:gd name="connsiteX7" fmla="*/ 0 w 2012179"/>
                <a:gd name="connsiteY7" fmla="*/ 80858 h 485051"/>
                <a:gd name="connsiteX8" fmla="*/ 80858 w 2012179"/>
                <a:gd name="connsiteY8" fmla="*/ 0 h 48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179" h="485051">
                  <a:moveTo>
                    <a:pt x="80858" y="0"/>
                  </a:moveTo>
                  <a:lnTo>
                    <a:pt x="1931321" y="0"/>
                  </a:lnTo>
                  <a:cubicBezTo>
                    <a:pt x="1975978" y="0"/>
                    <a:pt x="2012179" y="36201"/>
                    <a:pt x="2012179" y="80858"/>
                  </a:cubicBezTo>
                  <a:lnTo>
                    <a:pt x="2012179" y="485051"/>
                  </a:lnTo>
                  <a:lnTo>
                    <a:pt x="2012179" y="485051"/>
                  </a:lnTo>
                  <a:lnTo>
                    <a:pt x="0" y="485051"/>
                  </a:lnTo>
                  <a:lnTo>
                    <a:pt x="0" y="485051"/>
                  </a:lnTo>
                  <a:lnTo>
                    <a:pt x="0" y="80858"/>
                  </a:lnTo>
                  <a:cubicBezTo>
                    <a:pt x="0" y="36201"/>
                    <a:pt x="36201" y="0"/>
                    <a:pt x="80858" y="0"/>
                  </a:cubicBezTo>
                  <a:close/>
                </a:path>
              </a:pathLst>
            </a:custGeom>
            <a:solidFill>
              <a:srgbClr val="006A51"/>
            </a:solidFill>
            <a:ln>
              <a:solidFill>
                <a:srgbClr val="006A5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4643" tIns="84643" rIns="84643" bIns="60960" numCol="1" spcCol="1270" anchor="ctr" anchorCtr="0">
              <a:noAutofit/>
            </a:bodyPr>
            <a:lstStyle/>
            <a:p>
              <a:pPr lvl="0" algn="ctr" defTabSz="1422400">
                <a:lnSpc>
                  <a:spcPct val="90000"/>
                </a:lnSpc>
                <a:spcBef>
                  <a:spcPct val="0"/>
                </a:spcBef>
                <a:spcAft>
                  <a:spcPct val="35000"/>
                </a:spcAft>
              </a:pPr>
              <a:r>
                <a:rPr lang="en-US" sz="3200" kern="1200" dirty="0" smtClean="0"/>
                <a:t>MOA</a:t>
              </a:r>
              <a:endParaRPr lang="en-US" sz="3200" kern="1200" dirty="0"/>
            </a:p>
          </p:txBody>
        </p:sp>
        <p:sp>
          <p:nvSpPr>
            <p:cNvPr id="31" name="Freeform 30"/>
            <p:cNvSpPr/>
            <p:nvPr/>
          </p:nvSpPr>
          <p:spPr>
            <a:xfrm>
              <a:off x="457200" y="2304651"/>
              <a:ext cx="7739150" cy="970248"/>
            </a:xfrm>
            <a:custGeom>
              <a:avLst/>
              <a:gdLst>
                <a:gd name="connsiteX0" fmla="*/ 0 w 7739150"/>
                <a:gd name="connsiteY0" fmla="*/ 0 h 970248"/>
                <a:gd name="connsiteX1" fmla="*/ 7739150 w 7739150"/>
                <a:gd name="connsiteY1" fmla="*/ 0 h 970248"/>
                <a:gd name="connsiteX2" fmla="*/ 7739150 w 7739150"/>
                <a:gd name="connsiteY2" fmla="*/ 970248 h 970248"/>
                <a:gd name="connsiteX3" fmla="*/ 0 w 7739150"/>
                <a:gd name="connsiteY3" fmla="*/ 970248 h 970248"/>
                <a:gd name="connsiteX4" fmla="*/ 0 w 7739150"/>
                <a:gd name="connsiteY4" fmla="*/ 0 h 97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9150" h="970248">
                  <a:moveTo>
                    <a:pt x="0" y="0"/>
                  </a:moveTo>
                  <a:lnTo>
                    <a:pt x="7739150" y="0"/>
                  </a:lnTo>
                  <a:lnTo>
                    <a:pt x="7739150" y="970248"/>
                  </a:lnTo>
                  <a:lnTo>
                    <a:pt x="0" y="970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Antibiotic that inhibits bacterial RNA </a:t>
              </a:r>
              <a:r>
                <a:rPr lang="en-US" sz="2800" kern="1200" smtClean="0"/>
                <a:t>synthesis by binding </a:t>
              </a:r>
              <a:r>
                <a:rPr lang="en-US" sz="2800" kern="1200" dirty="0" smtClean="0"/>
                <a:t>to bacterial DNA-dependent RNA polymerase </a:t>
              </a:r>
              <a:endParaRPr lang="en-US" sz="2800" kern="1200" dirty="0"/>
            </a:p>
          </p:txBody>
        </p:sp>
        <p:sp>
          <p:nvSpPr>
            <p:cNvPr id="32" name="Freeform 31"/>
            <p:cNvSpPr/>
            <p:nvPr/>
          </p:nvSpPr>
          <p:spPr>
            <a:xfrm>
              <a:off x="2469378" y="3299152"/>
              <a:ext cx="5726971" cy="485051"/>
            </a:xfrm>
            <a:custGeom>
              <a:avLst/>
              <a:gdLst>
                <a:gd name="connsiteX0" fmla="*/ 0 w 5726971"/>
                <a:gd name="connsiteY0" fmla="*/ 0 h 485051"/>
                <a:gd name="connsiteX1" fmla="*/ 5726971 w 5726971"/>
                <a:gd name="connsiteY1" fmla="*/ 0 h 485051"/>
                <a:gd name="connsiteX2" fmla="*/ 5726971 w 5726971"/>
                <a:gd name="connsiteY2" fmla="*/ 485051 h 485051"/>
                <a:gd name="connsiteX3" fmla="*/ 0 w 5726971"/>
                <a:gd name="connsiteY3" fmla="*/ 485051 h 485051"/>
                <a:gd name="connsiteX4" fmla="*/ 0 w 5726971"/>
                <a:gd name="connsiteY4" fmla="*/ 0 h 4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971" h="485051">
                  <a:moveTo>
                    <a:pt x="0" y="0"/>
                  </a:moveTo>
                  <a:lnTo>
                    <a:pt x="5726971" y="0"/>
                  </a:lnTo>
                  <a:lnTo>
                    <a:pt x="5726971" y="485051"/>
                  </a:lnTo>
                  <a:lnTo>
                    <a:pt x="0" y="4850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endParaRPr lang="en-US" sz="2800" kern="1200"/>
            </a:p>
          </p:txBody>
        </p:sp>
        <p:sp>
          <p:nvSpPr>
            <p:cNvPr id="33" name="Freeform 32"/>
            <p:cNvSpPr/>
            <p:nvPr/>
          </p:nvSpPr>
          <p:spPr>
            <a:xfrm>
              <a:off x="457200" y="3631652"/>
              <a:ext cx="2012179" cy="485051"/>
            </a:xfrm>
            <a:custGeom>
              <a:avLst/>
              <a:gdLst>
                <a:gd name="connsiteX0" fmla="*/ 80858 w 2012179"/>
                <a:gd name="connsiteY0" fmla="*/ 0 h 485051"/>
                <a:gd name="connsiteX1" fmla="*/ 1931321 w 2012179"/>
                <a:gd name="connsiteY1" fmla="*/ 0 h 485051"/>
                <a:gd name="connsiteX2" fmla="*/ 2012179 w 2012179"/>
                <a:gd name="connsiteY2" fmla="*/ 80858 h 485051"/>
                <a:gd name="connsiteX3" fmla="*/ 2012179 w 2012179"/>
                <a:gd name="connsiteY3" fmla="*/ 485051 h 485051"/>
                <a:gd name="connsiteX4" fmla="*/ 2012179 w 2012179"/>
                <a:gd name="connsiteY4" fmla="*/ 485051 h 485051"/>
                <a:gd name="connsiteX5" fmla="*/ 0 w 2012179"/>
                <a:gd name="connsiteY5" fmla="*/ 485051 h 485051"/>
                <a:gd name="connsiteX6" fmla="*/ 0 w 2012179"/>
                <a:gd name="connsiteY6" fmla="*/ 485051 h 485051"/>
                <a:gd name="connsiteX7" fmla="*/ 0 w 2012179"/>
                <a:gd name="connsiteY7" fmla="*/ 80858 h 485051"/>
                <a:gd name="connsiteX8" fmla="*/ 80858 w 2012179"/>
                <a:gd name="connsiteY8" fmla="*/ 0 h 48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179" h="485051">
                  <a:moveTo>
                    <a:pt x="80858" y="0"/>
                  </a:moveTo>
                  <a:lnTo>
                    <a:pt x="1931321" y="0"/>
                  </a:lnTo>
                  <a:cubicBezTo>
                    <a:pt x="1975978" y="0"/>
                    <a:pt x="2012179" y="36201"/>
                    <a:pt x="2012179" y="80858"/>
                  </a:cubicBezTo>
                  <a:lnTo>
                    <a:pt x="2012179" y="485051"/>
                  </a:lnTo>
                  <a:lnTo>
                    <a:pt x="2012179" y="485051"/>
                  </a:lnTo>
                  <a:lnTo>
                    <a:pt x="0" y="485051"/>
                  </a:lnTo>
                  <a:lnTo>
                    <a:pt x="0" y="485051"/>
                  </a:lnTo>
                  <a:lnTo>
                    <a:pt x="0" y="80858"/>
                  </a:lnTo>
                  <a:cubicBezTo>
                    <a:pt x="0" y="36201"/>
                    <a:pt x="36201" y="0"/>
                    <a:pt x="80858" y="0"/>
                  </a:cubicBezTo>
                  <a:close/>
                </a:path>
              </a:pathLst>
            </a:custGeom>
            <a:solidFill>
              <a:srgbClr val="006A51"/>
            </a:solidFill>
            <a:ln>
              <a:solidFill>
                <a:srgbClr val="006A5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4643" tIns="84643" rIns="84643" bIns="60960" numCol="1" spcCol="1270" anchor="ctr" anchorCtr="0">
              <a:noAutofit/>
            </a:bodyPr>
            <a:lstStyle/>
            <a:p>
              <a:pPr lvl="0" algn="ctr" defTabSz="1422400">
                <a:lnSpc>
                  <a:spcPct val="90000"/>
                </a:lnSpc>
                <a:spcBef>
                  <a:spcPct val="0"/>
                </a:spcBef>
                <a:spcAft>
                  <a:spcPct val="35000"/>
                </a:spcAft>
              </a:pPr>
              <a:r>
                <a:rPr lang="en-US" sz="3200" kern="1200" dirty="0" smtClean="0"/>
                <a:t>Dosing</a:t>
              </a:r>
              <a:endParaRPr lang="en-US" sz="1800" kern="1200" dirty="0"/>
            </a:p>
          </p:txBody>
        </p:sp>
        <p:sp>
          <p:nvSpPr>
            <p:cNvPr id="34" name="Freeform 33"/>
            <p:cNvSpPr/>
            <p:nvPr/>
          </p:nvSpPr>
          <p:spPr>
            <a:xfrm>
              <a:off x="457200" y="4116703"/>
              <a:ext cx="7739150" cy="970248"/>
            </a:xfrm>
            <a:custGeom>
              <a:avLst/>
              <a:gdLst>
                <a:gd name="connsiteX0" fmla="*/ 0 w 7739150"/>
                <a:gd name="connsiteY0" fmla="*/ 0 h 970248"/>
                <a:gd name="connsiteX1" fmla="*/ 7739150 w 7739150"/>
                <a:gd name="connsiteY1" fmla="*/ 0 h 970248"/>
                <a:gd name="connsiteX2" fmla="*/ 7739150 w 7739150"/>
                <a:gd name="connsiteY2" fmla="*/ 970248 h 970248"/>
                <a:gd name="connsiteX3" fmla="*/ 0 w 7739150"/>
                <a:gd name="connsiteY3" fmla="*/ 970248 h 970248"/>
                <a:gd name="connsiteX4" fmla="*/ 0 w 7739150"/>
                <a:gd name="connsiteY4" fmla="*/ 0 h 97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9150" h="970248">
                  <a:moveTo>
                    <a:pt x="0" y="0"/>
                  </a:moveTo>
                  <a:lnTo>
                    <a:pt x="7739150" y="0"/>
                  </a:lnTo>
                  <a:lnTo>
                    <a:pt x="7739150" y="970248"/>
                  </a:lnTo>
                  <a:lnTo>
                    <a:pt x="0" y="970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550 mg PO BID or 400 mg PO TID </a:t>
              </a:r>
              <a:endParaRPr lang="en-US" sz="2800" kern="1200" dirty="0"/>
            </a:p>
          </p:txBody>
        </p:sp>
        <p:sp>
          <p:nvSpPr>
            <p:cNvPr id="35" name="Freeform 34"/>
            <p:cNvSpPr/>
            <p:nvPr/>
          </p:nvSpPr>
          <p:spPr>
            <a:xfrm>
              <a:off x="2469378" y="4778704"/>
              <a:ext cx="5726971" cy="485051"/>
            </a:xfrm>
            <a:custGeom>
              <a:avLst/>
              <a:gdLst>
                <a:gd name="connsiteX0" fmla="*/ 0 w 5726971"/>
                <a:gd name="connsiteY0" fmla="*/ 0 h 485051"/>
                <a:gd name="connsiteX1" fmla="*/ 5726971 w 5726971"/>
                <a:gd name="connsiteY1" fmla="*/ 0 h 485051"/>
                <a:gd name="connsiteX2" fmla="*/ 5726971 w 5726971"/>
                <a:gd name="connsiteY2" fmla="*/ 485051 h 485051"/>
                <a:gd name="connsiteX3" fmla="*/ 0 w 5726971"/>
                <a:gd name="connsiteY3" fmla="*/ 485051 h 485051"/>
                <a:gd name="connsiteX4" fmla="*/ 0 w 5726971"/>
                <a:gd name="connsiteY4" fmla="*/ 0 h 4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971" h="485051">
                  <a:moveTo>
                    <a:pt x="0" y="0"/>
                  </a:moveTo>
                  <a:lnTo>
                    <a:pt x="5726971" y="0"/>
                  </a:lnTo>
                  <a:lnTo>
                    <a:pt x="5726971" y="485051"/>
                  </a:lnTo>
                  <a:lnTo>
                    <a:pt x="0" y="4850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endParaRPr lang="en-US" sz="2800" kern="1200"/>
            </a:p>
          </p:txBody>
        </p:sp>
        <p:sp>
          <p:nvSpPr>
            <p:cNvPr id="36" name="Freeform 35"/>
            <p:cNvSpPr/>
            <p:nvPr/>
          </p:nvSpPr>
          <p:spPr>
            <a:xfrm>
              <a:off x="457200" y="4695579"/>
              <a:ext cx="2012179" cy="485051"/>
            </a:xfrm>
            <a:custGeom>
              <a:avLst/>
              <a:gdLst>
                <a:gd name="connsiteX0" fmla="*/ 80858 w 2012179"/>
                <a:gd name="connsiteY0" fmla="*/ 0 h 485051"/>
                <a:gd name="connsiteX1" fmla="*/ 1931321 w 2012179"/>
                <a:gd name="connsiteY1" fmla="*/ 0 h 485051"/>
                <a:gd name="connsiteX2" fmla="*/ 2012179 w 2012179"/>
                <a:gd name="connsiteY2" fmla="*/ 80858 h 485051"/>
                <a:gd name="connsiteX3" fmla="*/ 2012179 w 2012179"/>
                <a:gd name="connsiteY3" fmla="*/ 485051 h 485051"/>
                <a:gd name="connsiteX4" fmla="*/ 2012179 w 2012179"/>
                <a:gd name="connsiteY4" fmla="*/ 485051 h 485051"/>
                <a:gd name="connsiteX5" fmla="*/ 0 w 2012179"/>
                <a:gd name="connsiteY5" fmla="*/ 485051 h 485051"/>
                <a:gd name="connsiteX6" fmla="*/ 0 w 2012179"/>
                <a:gd name="connsiteY6" fmla="*/ 485051 h 485051"/>
                <a:gd name="connsiteX7" fmla="*/ 0 w 2012179"/>
                <a:gd name="connsiteY7" fmla="*/ 80858 h 485051"/>
                <a:gd name="connsiteX8" fmla="*/ 80858 w 2012179"/>
                <a:gd name="connsiteY8" fmla="*/ 0 h 48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179" h="485051">
                  <a:moveTo>
                    <a:pt x="80858" y="0"/>
                  </a:moveTo>
                  <a:lnTo>
                    <a:pt x="1931321" y="0"/>
                  </a:lnTo>
                  <a:cubicBezTo>
                    <a:pt x="1975978" y="0"/>
                    <a:pt x="2012179" y="36201"/>
                    <a:pt x="2012179" y="80858"/>
                  </a:cubicBezTo>
                  <a:lnTo>
                    <a:pt x="2012179" y="485051"/>
                  </a:lnTo>
                  <a:lnTo>
                    <a:pt x="2012179" y="485051"/>
                  </a:lnTo>
                  <a:lnTo>
                    <a:pt x="0" y="485051"/>
                  </a:lnTo>
                  <a:lnTo>
                    <a:pt x="0" y="485051"/>
                  </a:lnTo>
                  <a:lnTo>
                    <a:pt x="0" y="80858"/>
                  </a:lnTo>
                  <a:cubicBezTo>
                    <a:pt x="0" y="36201"/>
                    <a:pt x="36201" y="0"/>
                    <a:pt x="80858" y="0"/>
                  </a:cubicBezTo>
                  <a:close/>
                </a:path>
              </a:pathLst>
            </a:custGeom>
            <a:solidFill>
              <a:srgbClr val="006A51"/>
            </a:solidFill>
            <a:ln>
              <a:solidFill>
                <a:srgbClr val="006A5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973" tIns="57973" rIns="57973" bIns="34290" numCol="1" spcCol="1270" anchor="ctr" anchorCtr="0">
              <a:noAutofit/>
            </a:bodyPr>
            <a:lstStyle/>
            <a:p>
              <a:pPr lvl="0" algn="ctr" defTabSz="800100">
                <a:lnSpc>
                  <a:spcPct val="90000"/>
                </a:lnSpc>
                <a:spcBef>
                  <a:spcPct val="0"/>
                </a:spcBef>
                <a:spcAft>
                  <a:spcPct val="35000"/>
                </a:spcAft>
              </a:pPr>
              <a:r>
                <a:rPr lang="en-US" sz="3200" dirty="0" smtClean="0"/>
                <a:t>PK</a:t>
              </a:r>
              <a:endParaRPr lang="en-US" sz="3200" kern="1200" dirty="0"/>
            </a:p>
          </p:txBody>
        </p:sp>
        <p:sp>
          <p:nvSpPr>
            <p:cNvPr id="37" name="Freeform 36"/>
            <p:cNvSpPr/>
            <p:nvPr/>
          </p:nvSpPr>
          <p:spPr>
            <a:xfrm>
              <a:off x="457200" y="5197255"/>
              <a:ext cx="7739150" cy="970248"/>
            </a:xfrm>
            <a:custGeom>
              <a:avLst/>
              <a:gdLst>
                <a:gd name="connsiteX0" fmla="*/ 0 w 7739150"/>
                <a:gd name="connsiteY0" fmla="*/ 0 h 970248"/>
                <a:gd name="connsiteX1" fmla="*/ 7739150 w 7739150"/>
                <a:gd name="connsiteY1" fmla="*/ 0 h 970248"/>
                <a:gd name="connsiteX2" fmla="*/ 7739150 w 7739150"/>
                <a:gd name="connsiteY2" fmla="*/ 970248 h 970248"/>
                <a:gd name="connsiteX3" fmla="*/ 0 w 7739150"/>
                <a:gd name="connsiteY3" fmla="*/ 970248 h 970248"/>
                <a:gd name="connsiteX4" fmla="*/ 0 w 7739150"/>
                <a:gd name="connsiteY4" fmla="*/ 0 h 97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9150" h="970248">
                  <a:moveTo>
                    <a:pt x="0" y="0"/>
                  </a:moveTo>
                  <a:lnTo>
                    <a:pt x="7739150" y="0"/>
                  </a:lnTo>
                  <a:lnTo>
                    <a:pt x="7739150" y="970248"/>
                  </a:lnTo>
                  <a:lnTo>
                    <a:pt x="0" y="970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marL="285750" lvl="1" indent="-285750" algn="l" defTabSz="2266950">
                <a:lnSpc>
                  <a:spcPct val="90000"/>
                </a:lnSpc>
                <a:spcBef>
                  <a:spcPct val="0"/>
                </a:spcBef>
                <a:spcAft>
                  <a:spcPct val="15000"/>
                </a:spcAft>
                <a:buChar char="••"/>
              </a:pPr>
              <a:r>
                <a:rPr lang="en-US" sz="2800" kern="1200" dirty="0" smtClean="0"/>
                <a:t>Excreted primarily as unchanged drug in the feces</a:t>
              </a:r>
              <a:endParaRPr lang="en-US" sz="2800" kern="1200" dirty="0"/>
            </a:p>
          </p:txBody>
        </p:sp>
      </p:grpSp>
      <p:sp>
        <p:nvSpPr>
          <p:cNvPr id="17" name="TextBox 16"/>
          <p:cNvSpPr txBox="1"/>
          <p:nvPr/>
        </p:nvSpPr>
        <p:spPr>
          <a:xfrm>
            <a:off x="0" y="6610290"/>
            <a:ext cx="2298700" cy="246221"/>
          </a:xfrm>
          <a:prstGeom prst="rect">
            <a:avLst/>
          </a:prstGeom>
          <a:noFill/>
        </p:spPr>
        <p:txBody>
          <a:bodyPr wrap="square" rtlCol="0">
            <a:spAutoFit/>
          </a:bodyPr>
          <a:lstStyle/>
          <a:p>
            <a:r>
              <a:rPr lang="en-US" sz="1000" dirty="0" smtClean="0"/>
              <a:t>PK = Pharmacokinetics</a:t>
            </a:r>
            <a:endParaRPr lang="en-US" sz="1000" dirty="0"/>
          </a:p>
        </p:txBody>
      </p:sp>
    </p:spTree>
    <p:extLst>
      <p:ext uri="{BB962C8B-B14F-4D97-AF65-F5344CB8AC3E}">
        <p14:creationId xmlns:p14="http://schemas.microsoft.com/office/powerpoint/2010/main" val="4027534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03757277"/>
              </p:ext>
            </p:extLst>
          </p:nvPr>
        </p:nvGraphicFramePr>
        <p:xfrm>
          <a:off x="507074" y="1388226"/>
          <a:ext cx="8104909" cy="2468880"/>
        </p:xfrm>
        <a:graphic>
          <a:graphicData uri="http://schemas.openxmlformats.org/drawingml/2006/table">
            <a:tbl>
              <a:tblPr firstRow="1" bandRow="1">
                <a:tableStyleId>{EB344D84-9AFB-497E-A393-DC336BA19D2E}</a:tableStyleId>
              </a:tblPr>
              <a:tblGrid>
                <a:gridCol w="1521231">
                  <a:extLst>
                    <a:ext uri="{9D8B030D-6E8A-4147-A177-3AD203B41FA5}">
                      <a16:colId xmlns:a16="http://schemas.microsoft.com/office/drawing/2014/main" val="667997030"/>
                    </a:ext>
                  </a:extLst>
                </a:gridCol>
                <a:gridCol w="6583678">
                  <a:extLst>
                    <a:ext uri="{9D8B030D-6E8A-4147-A177-3AD203B41FA5}">
                      <a16:colId xmlns:a16="http://schemas.microsoft.com/office/drawing/2014/main" val="2356602591"/>
                    </a:ext>
                  </a:extLst>
                </a:gridCol>
              </a:tblGrid>
              <a:tr h="592744">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dirty="0" smtClean="0"/>
                        <a:t>Evaluation of the efficacy and safety of </a:t>
                      </a:r>
                      <a:r>
                        <a:rPr lang="en-US" sz="1800" b="1" i="0" dirty="0" err="1" smtClean="0"/>
                        <a:t>rifaximin</a:t>
                      </a:r>
                      <a:r>
                        <a:rPr lang="en-US" sz="1800" b="1" i="0" dirty="0" smtClean="0"/>
                        <a:t> in the treatment of hepatic encephalopathy: a double-blind, randomized, dose-finding multi-</a:t>
                      </a:r>
                      <a:r>
                        <a:rPr lang="en-US" sz="1800" b="1" i="0" dirty="0" err="1" smtClean="0"/>
                        <a:t>centre</a:t>
                      </a:r>
                      <a:r>
                        <a:rPr lang="en-US" sz="1800" b="1" i="0" dirty="0" smtClean="0"/>
                        <a:t> study</a:t>
                      </a:r>
                      <a:endParaRPr lang="en-US" sz="1800" b="1" dirty="0" smtClean="0"/>
                    </a:p>
                  </a:txBody>
                  <a:tcPr>
                    <a:solidFill>
                      <a:srgbClr val="006A51"/>
                    </a:solidFill>
                  </a:tcPr>
                </a:tc>
                <a:tc hMerge="1">
                  <a:txBody>
                    <a:bodyPr/>
                    <a:lstStyle/>
                    <a:p>
                      <a:endParaRPr lang="en-US"/>
                    </a:p>
                  </a:txBody>
                  <a:tcPr/>
                </a:tc>
                <a:extLst>
                  <a:ext uri="{0D108BD9-81ED-4DB2-BD59-A6C34878D82A}">
                    <a16:rowId xmlns:a16="http://schemas.microsoft.com/office/drawing/2014/main" val="2238318287"/>
                  </a:ext>
                </a:extLst>
              </a:tr>
              <a:tr h="576118">
                <a:tc>
                  <a:txBody>
                    <a:bodyPr/>
                    <a:lstStyle/>
                    <a:p>
                      <a:r>
                        <a:rPr lang="en-US" b="1" dirty="0" smtClean="0"/>
                        <a:t>Intervention</a:t>
                      </a:r>
                      <a:endParaRPr lang="en-US" b="1"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Seven days treatment with </a:t>
                      </a:r>
                      <a:r>
                        <a:rPr lang="en-US" b="0" i="0" dirty="0" err="1" smtClean="0"/>
                        <a:t>rifaximin</a:t>
                      </a:r>
                      <a:r>
                        <a:rPr lang="en-US" b="0" i="0" dirty="0" smtClean="0"/>
                        <a:t>, 600, 1200 or 2400 mg/day in three divided doses</a:t>
                      </a:r>
                      <a:endParaRPr lang="en-US" dirty="0" smtClean="0"/>
                    </a:p>
                  </a:txBody>
                  <a:tcPr>
                    <a:noFill/>
                  </a:tcPr>
                </a:tc>
                <a:extLst>
                  <a:ext uri="{0D108BD9-81ED-4DB2-BD59-A6C34878D82A}">
                    <a16:rowId xmlns:a16="http://schemas.microsoft.com/office/drawing/2014/main" val="805505011"/>
                  </a:ext>
                </a:extLst>
              </a:tr>
              <a:tr h="717434">
                <a:tc>
                  <a:txBody>
                    <a:bodyPr/>
                    <a:lstStyle/>
                    <a:p>
                      <a:r>
                        <a:rPr lang="en-US" b="1" dirty="0" smtClean="0"/>
                        <a:t>Conclusion </a:t>
                      </a:r>
                      <a:endParaRPr lang="en-US" b="1"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err="1" smtClean="0"/>
                        <a:t>Rifaximin</a:t>
                      </a:r>
                      <a:r>
                        <a:rPr lang="en-US" b="0" i="0" dirty="0" smtClean="0"/>
                        <a:t> may be useful as alternative or adjuvant therapy for grade I-III hepatic encephalopathy in patients with cirrhosis at a dose of 1200 mg/day</a:t>
                      </a:r>
                      <a:endParaRPr lang="en-US" dirty="0" smtClean="0"/>
                    </a:p>
                  </a:txBody>
                  <a:tcPr>
                    <a:noFill/>
                  </a:tcPr>
                </a:tc>
                <a:extLst>
                  <a:ext uri="{0D108BD9-81ED-4DB2-BD59-A6C34878D82A}">
                    <a16:rowId xmlns:a16="http://schemas.microsoft.com/office/drawing/2014/main" val="358940794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66716298"/>
              </p:ext>
            </p:extLst>
          </p:nvPr>
        </p:nvGraphicFramePr>
        <p:xfrm>
          <a:off x="519545" y="3857106"/>
          <a:ext cx="8104909" cy="2546234"/>
        </p:xfrm>
        <a:graphic>
          <a:graphicData uri="http://schemas.openxmlformats.org/drawingml/2006/table">
            <a:tbl>
              <a:tblPr firstRow="1" bandRow="1">
                <a:tableStyleId>{EB344D84-9AFB-497E-A393-DC336BA19D2E}</a:tableStyleId>
              </a:tblPr>
              <a:tblGrid>
                <a:gridCol w="1521231">
                  <a:extLst>
                    <a:ext uri="{9D8B030D-6E8A-4147-A177-3AD203B41FA5}">
                      <a16:colId xmlns:a16="http://schemas.microsoft.com/office/drawing/2014/main" val="667997030"/>
                    </a:ext>
                  </a:extLst>
                </a:gridCol>
                <a:gridCol w="6583678">
                  <a:extLst>
                    <a:ext uri="{9D8B030D-6E8A-4147-A177-3AD203B41FA5}">
                      <a16:colId xmlns:a16="http://schemas.microsoft.com/office/drawing/2014/main" val="2356602591"/>
                    </a:ext>
                  </a:extLst>
                </a:gridCol>
              </a:tblGrid>
              <a:tr h="592744">
                <a:tc gridSpan="2">
                  <a:txBody>
                    <a:bodyPr/>
                    <a:lstStyle/>
                    <a:p>
                      <a:r>
                        <a:rPr lang="en-US" sz="1800" b="1" i="0" kern="1200" dirty="0" smtClean="0">
                          <a:solidFill>
                            <a:schemeClr val="lt1"/>
                          </a:solidFill>
                          <a:effectLst/>
                          <a:latin typeface="+mn-lt"/>
                          <a:ea typeface="+mn-ea"/>
                          <a:cs typeface="+mn-cs"/>
                        </a:rPr>
                        <a:t>Retrospective cross-sectional pilot study of </a:t>
                      </a:r>
                      <a:r>
                        <a:rPr lang="en-US" sz="1800" b="1" i="0" kern="1200" dirty="0" err="1" smtClean="0">
                          <a:solidFill>
                            <a:schemeClr val="lt1"/>
                          </a:solidFill>
                          <a:effectLst/>
                          <a:latin typeface="+mn-lt"/>
                          <a:ea typeface="+mn-ea"/>
                          <a:cs typeface="+mn-cs"/>
                        </a:rPr>
                        <a:t>rifaximin</a:t>
                      </a:r>
                      <a:r>
                        <a:rPr lang="en-US" sz="1800" b="1" i="0" kern="1200" dirty="0" smtClean="0">
                          <a:solidFill>
                            <a:schemeClr val="lt1"/>
                          </a:solidFill>
                          <a:effectLst/>
                          <a:latin typeface="+mn-lt"/>
                          <a:ea typeface="+mn-ea"/>
                          <a:cs typeface="+mn-cs"/>
                        </a:rPr>
                        <a:t> dosing for the prevention of recurrent hepatic encephalopathy</a:t>
                      </a:r>
                      <a:endParaRPr lang="en-US" sz="1800" b="1" i="0" kern="1200" dirty="0">
                        <a:solidFill>
                          <a:schemeClr val="lt1"/>
                        </a:solidFill>
                        <a:effectLst/>
                        <a:latin typeface="+mn-lt"/>
                        <a:ea typeface="+mn-ea"/>
                        <a:cs typeface="+mn-cs"/>
                      </a:endParaRPr>
                    </a:p>
                  </a:txBody>
                  <a:tcPr>
                    <a:solidFill>
                      <a:srgbClr val="006A51"/>
                    </a:solidFill>
                  </a:tcPr>
                </a:tc>
                <a:tc hMerge="1">
                  <a:txBody>
                    <a:bodyPr/>
                    <a:lstStyle/>
                    <a:p>
                      <a:endParaRPr lang="en-US"/>
                    </a:p>
                  </a:txBody>
                  <a:tcPr/>
                </a:tc>
                <a:extLst>
                  <a:ext uri="{0D108BD9-81ED-4DB2-BD59-A6C34878D82A}">
                    <a16:rowId xmlns:a16="http://schemas.microsoft.com/office/drawing/2014/main" val="2238318287"/>
                  </a:ext>
                </a:extLst>
              </a:tr>
              <a:tr h="576118">
                <a:tc>
                  <a:txBody>
                    <a:bodyPr/>
                    <a:lstStyle/>
                    <a:p>
                      <a:r>
                        <a:rPr lang="en-US" b="1" dirty="0" smtClean="0"/>
                        <a:t>Intervention</a:t>
                      </a:r>
                      <a:endParaRPr lang="en-US" b="1"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Purpose was to determine efficacy of traditional </a:t>
                      </a:r>
                      <a:r>
                        <a:rPr lang="en-US" dirty="0" err="1" smtClean="0"/>
                        <a:t>rifaximin</a:t>
                      </a:r>
                      <a:r>
                        <a:rPr lang="en-US" dirty="0" smtClean="0"/>
                        <a:t> dosing (400 mg three times daily) compared with newer dosing (550 mg twice daily) via readmission rates for the prevention of recurrent HE</a:t>
                      </a:r>
                    </a:p>
                  </a:txBody>
                  <a:tcPr>
                    <a:noFill/>
                  </a:tcPr>
                </a:tc>
                <a:extLst>
                  <a:ext uri="{0D108BD9-81ED-4DB2-BD59-A6C34878D82A}">
                    <a16:rowId xmlns:a16="http://schemas.microsoft.com/office/drawing/2014/main" val="805505011"/>
                  </a:ext>
                </a:extLst>
              </a:tr>
              <a:tr h="717434">
                <a:tc>
                  <a:txBody>
                    <a:bodyPr/>
                    <a:lstStyle/>
                    <a:p>
                      <a:r>
                        <a:rPr lang="en-US" b="1" dirty="0" smtClean="0"/>
                        <a:t>Conclusion </a:t>
                      </a:r>
                      <a:endParaRPr lang="en-US" b="1"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There were no differences in readmission rates at 30 days, 60 days, or 6 months between treatment groups</a:t>
                      </a:r>
                    </a:p>
                  </a:txBody>
                  <a:tcPr>
                    <a:noFill/>
                  </a:tcPr>
                </a:tc>
                <a:extLst>
                  <a:ext uri="{0D108BD9-81ED-4DB2-BD59-A6C34878D82A}">
                    <a16:rowId xmlns:a16="http://schemas.microsoft.com/office/drawing/2014/main" val="3589407941"/>
                  </a:ext>
                </a:extLst>
              </a:tr>
            </a:tbl>
          </a:graphicData>
        </a:graphic>
      </p:graphicFrame>
      <p:sp>
        <p:nvSpPr>
          <p:cNvPr id="7" name="TextBox 6"/>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Tree>
    <p:extLst>
      <p:ext uri="{BB962C8B-B14F-4D97-AF65-F5344CB8AC3E}">
        <p14:creationId xmlns:p14="http://schemas.microsoft.com/office/powerpoint/2010/main" val="191866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Purpose </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5" name="Content Placeholder 2"/>
          <p:cNvSpPr txBox="1">
            <a:spLocks/>
          </p:cNvSpPr>
          <p:nvPr/>
        </p:nvSpPr>
        <p:spPr>
          <a:xfrm>
            <a:off x="457200" y="2341851"/>
            <a:ext cx="8229600" cy="308399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Assess impact of pharmacist interventions in implementing prescribing criteria for </a:t>
            </a:r>
            <a:r>
              <a:rPr lang="en-US" dirty="0" err="1" smtClean="0"/>
              <a:t>rifaximin</a:t>
            </a:r>
            <a:r>
              <a:rPr lang="en-US" dirty="0" smtClean="0"/>
              <a:t> for hepatic encephalopathy within BHSF</a:t>
            </a:r>
            <a:endParaRPr lang="en-US" spc="150" dirty="0" smtClean="0"/>
          </a:p>
        </p:txBody>
      </p:sp>
    </p:spTree>
    <p:extLst>
      <p:ext uri="{BB962C8B-B14F-4D97-AF65-F5344CB8AC3E}">
        <p14:creationId xmlns:p14="http://schemas.microsoft.com/office/powerpoint/2010/main" val="1001147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Setting  </a:t>
            </a:r>
            <a:endParaRPr lang="en-US" dirty="0"/>
          </a:p>
        </p:txBody>
      </p:sp>
      <p:sp>
        <p:nvSpPr>
          <p:cNvPr id="3" name="Content Placeholder 2"/>
          <p:cNvSpPr>
            <a:spLocks noGrp="1"/>
          </p:cNvSpPr>
          <p:nvPr>
            <p:ph idx="1"/>
          </p:nvPr>
        </p:nvSpPr>
        <p:spPr/>
        <p:txBody>
          <a:bodyPr/>
          <a:lstStyle/>
          <a:p>
            <a:r>
              <a:rPr lang="en-US" dirty="0" smtClean="0"/>
              <a:t>IRB-reviewed, biphasic study at BHSF </a:t>
            </a:r>
            <a:endParaRPr lang="en-US" dirty="0"/>
          </a:p>
        </p:txBody>
      </p:sp>
      <p:sp>
        <p:nvSpPr>
          <p:cNvPr id="4" name="TextBox 3"/>
          <p:cNvSpPr txBox="1"/>
          <p:nvPr/>
        </p:nvSpPr>
        <p:spPr>
          <a:xfrm>
            <a:off x="6845300" y="6657945"/>
            <a:ext cx="2298700" cy="200055"/>
          </a:xfrm>
          <a:prstGeom prst="rect">
            <a:avLst/>
          </a:prstGeom>
          <a:noFill/>
        </p:spPr>
        <p:txBody>
          <a:bodyPr wrap="square" rtlCol="0">
            <a:spAutoFit/>
          </a:bodyPr>
          <a:lstStyle/>
          <a:p>
            <a:r>
              <a:rPr lang="en-US" sz="700" dirty="0" smtClean="0"/>
              <a:t>Allison Vargas, Pharm.D. │Baptist Hospital of Miami</a:t>
            </a:r>
            <a:endParaRPr lang="en-US" sz="700" dirty="0"/>
          </a:p>
        </p:txBody>
      </p:sp>
      <p:sp>
        <p:nvSpPr>
          <p:cNvPr id="9" name="Rounded Rectangle 8"/>
          <p:cNvSpPr/>
          <p:nvPr/>
        </p:nvSpPr>
        <p:spPr>
          <a:xfrm>
            <a:off x="823457" y="2299973"/>
            <a:ext cx="3034145" cy="952937"/>
          </a:xfrm>
          <a:prstGeom prst="roundRect">
            <a:avLst/>
          </a:prstGeom>
          <a:solidFill>
            <a:srgbClr val="E1E9D6"/>
          </a:solidFill>
          <a:ln w="38100">
            <a:solidFill>
              <a:srgbClr val="006A5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000" dirty="0" smtClean="0">
                <a:solidFill>
                  <a:schemeClr val="tx1"/>
                </a:solidFill>
              </a:rPr>
              <a:t>Multi-site Retrospective</a:t>
            </a:r>
            <a:endParaRPr lang="en-US" sz="3000" dirty="0">
              <a:solidFill>
                <a:schemeClr val="tx1"/>
              </a:solidFill>
            </a:endParaRPr>
          </a:p>
        </p:txBody>
      </p:sp>
      <p:sp>
        <p:nvSpPr>
          <p:cNvPr id="10" name="Rounded Rectangle 9"/>
          <p:cNvSpPr/>
          <p:nvPr/>
        </p:nvSpPr>
        <p:spPr>
          <a:xfrm>
            <a:off x="5098645" y="2308226"/>
            <a:ext cx="3034145" cy="952937"/>
          </a:xfrm>
          <a:prstGeom prst="roundRect">
            <a:avLst/>
          </a:prstGeom>
          <a:solidFill>
            <a:srgbClr val="E1E9D6"/>
          </a:solidFill>
          <a:ln w="38100">
            <a:solidFill>
              <a:srgbClr val="006A5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000" dirty="0" smtClean="0">
                <a:solidFill>
                  <a:schemeClr val="tx1"/>
                </a:solidFill>
              </a:rPr>
              <a:t>Single-site </a:t>
            </a:r>
            <a:r>
              <a:rPr lang="en-US" sz="3000" dirty="0">
                <a:solidFill>
                  <a:schemeClr val="tx1"/>
                </a:solidFill>
              </a:rPr>
              <a:t>P</a:t>
            </a:r>
            <a:r>
              <a:rPr lang="en-US" sz="3000" dirty="0" smtClean="0">
                <a:solidFill>
                  <a:schemeClr val="tx1"/>
                </a:solidFill>
              </a:rPr>
              <a:t>rospective</a:t>
            </a:r>
            <a:endParaRPr lang="en-US" sz="3000" dirty="0">
              <a:solidFill>
                <a:schemeClr val="tx1"/>
              </a:solidFill>
            </a:endParaRPr>
          </a:p>
        </p:txBody>
      </p:sp>
      <p:pic>
        <p:nvPicPr>
          <p:cNvPr id="11" name="Picture 10"/>
          <p:cNvPicPr>
            <a:picLocks noChangeAspect="1"/>
          </p:cNvPicPr>
          <p:nvPr/>
        </p:nvPicPr>
        <p:blipFill>
          <a:blip r:embed="rId3"/>
          <a:stretch>
            <a:fillRect/>
          </a:stretch>
        </p:blipFill>
        <p:spPr>
          <a:xfrm>
            <a:off x="2519731" y="4809283"/>
            <a:ext cx="4143984" cy="1582771"/>
          </a:xfrm>
          <a:prstGeom prst="rect">
            <a:avLst/>
          </a:prstGeom>
        </p:spPr>
      </p:pic>
      <p:sp>
        <p:nvSpPr>
          <p:cNvPr id="5" name="TextBox 4"/>
          <p:cNvSpPr txBox="1"/>
          <p:nvPr/>
        </p:nvSpPr>
        <p:spPr>
          <a:xfrm>
            <a:off x="871454" y="3338713"/>
            <a:ext cx="2938150"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11 non-for-profit community hospitals </a:t>
            </a:r>
            <a:endParaRPr lang="en-US" sz="2200" dirty="0"/>
          </a:p>
        </p:txBody>
      </p:sp>
      <p:sp>
        <p:nvSpPr>
          <p:cNvPr id="13" name="TextBox 12"/>
          <p:cNvSpPr txBox="1"/>
          <p:nvPr/>
        </p:nvSpPr>
        <p:spPr>
          <a:xfrm>
            <a:off x="5098645" y="3356065"/>
            <a:ext cx="3034145"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Baptist Hospital of Miami (BHM)</a:t>
            </a:r>
          </a:p>
          <a:p>
            <a:pPr marL="800100" lvl="1" indent="-342900">
              <a:buFontTx/>
              <a:buChar char="-"/>
            </a:pPr>
            <a:r>
              <a:rPr lang="en-US" sz="2200" dirty="0" smtClean="0"/>
              <a:t>~900 beds </a:t>
            </a:r>
          </a:p>
        </p:txBody>
      </p:sp>
    </p:spTree>
    <p:extLst>
      <p:ext uri="{BB962C8B-B14F-4D97-AF65-F5344CB8AC3E}">
        <p14:creationId xmlns:p14="http://schemas.microsoft.com/office/powerpoint/2010/main" val="2785344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0EF09E42F75144AC389333E624AE97" ma:contentTypeVersion="15" ma:contentTypeDescription="Create a new document." ma:contentTypeScope="" ma:versionID="6c463aeed7cb13871351b0c311e3f7da">
  <xsd:schema xmlns:xsd="http://www.w3.org/2001/XMLSchema" xmlns:xs="http://www.w3.org/2001/XMLSchema" xmlns:p="http://schemas.microsoft.com/office/2006/metadata/properties" xmlns:ns1="http://schemas.microsoft.com/sharepoint/v3" xmlns:ns3="6a4f8d9b-0898-4aa4-a983-57524075b57c" xmlns:ns4="5a669cec-807c-4a1b-a7c1-ea8f554b5c77" targetNamespace="http://schemas.microsoft.com/office/2006/metadata/properties" ma:root="true" ma:fieldsID="e655386644f93c5f07cf481837bc519e" ns1:_="" ns3:_="" ns4:_="">
    <xsd:import namespace="http://schemas.microsoft.com/sharepoint/v3"/>
    <xsd:import namespace="6a4f8d9b-0898-4aa4-a983-57524075b57c"/>
    <xsd:import namespace="5a669cec-807c-4a1b-a7c1-ea8f554b5c7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4f8d9b-0898-4aa4-a983-57524075b5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669cec-807c-4a1b-a7c1-ea8f554b5c7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DB921C2-1AFD-4C0B-98E0-C008B3678A47}">
  <ds:schemaRefs>
    <ds:schemaRef ds:uri="http://schemas.microsoft.com/sharepoint/v3/contenttype/forms"/>
  </ds:schemaRefs>
</ds:datastoreItem>
</file>

<file path=customXml/itemProps2.xml><?xml version="1.0" encoding="utf-8"?>
<ds:datastoreItem xmlns:ds="http://schemas.openxmlformats.org/officeDocument/2006/customXml" ds:itemID="{7FBB2530-16C3-47A8-8DA7-CFB34CAE1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4f8d9b-0898-4aa4-a983-57524075b57c"/>
    <ds:schemaRef ds:uri="5a669cec-807c-4a1b-a7c1-ea8f554b5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EABFB-D615-47E9-A204-F52742B5E245}">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6a4f8d9b-0898-4aa4-a983-57524075b57c"/>
    <ds:schemaRef ds:uri="http://schemas.microsoft.com/office/2006/documentManagement/types"/>
    <ds:schemaRef ds:uri="http://schemas.microsoft.com/office/infopath/2007/PartnerControls"/>
    <ds:schemaRef ds:uri="5a669cec-807c-4a1b-a7c1-ea8f554b5c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12904</TotalTime>
  <Words>2137</Words>
  <Application>Microsoft Office PowerPoint</Application>
  <PresentationFormat>On-screen Show (4:3)</PresentationFormat>
  <Paragraphs>280</Paragraphs>
  <Slides>27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Establishing a rifaximin criteria for use protocol for hepatic encephalopathy </vt:lpstr>
      <vt:lpstr>Disclosure Statement </vt:lpstr>
      <vt:lpstr>Presentation Objective</vt:lpstr>
      <vt:lpstr>Hepatic Encephalopathy</vt:lpstr>
      <vt:lpstr>Guideline Recommendations</vt:lpstr>
      <vt:lpstr>Rifaximin</vt:lpstr>
      <vt:lpstr>Literature Review</vt:lpstr>
      <vt:lpstr>Study Purpose </vt:lpstr>
      <vt:lpstr>Study Setting  </vt:lpstr>
      <vt:lpstr>Study Design  </vt:lpstr>
      <vt:lpstr>Subject Selection</vt:lpstr>
      <vt:lpstr>Data Collection </vt:lpstr>
      <vt:lpstr>Study Outcomes </vt:lpstr>
      <vt:lpstr>Criteria for Use Protocol</vt:lpstr>
      <vt:lpstr>Application of Criteria for Use at BHSF</vt:lpstr>
      <vt:lpstr>Rifaximin Review </vt:lpstr>
      <vt:lpstr>Baseline Characteristics </vt:lpstr>
      <vt:lpstr>Primary Outcomes at BHM</vt:lpstr>
      <vt:lpstr>Secondary Outcomes at BHM </vt:lpstr>
      <vt:lpstr>Limitations</vt:lpstr>
      <vt:lpstr>Conclusion </vt:lpstr>
      <vt:lpstr>Future Directions </vt:lpstr>
      <vt:lpstr>Self Assessment </vt:lpstr>
      <vt:lpstr>Self Assessment </vt:lpstr>
      <vt:lpstr>Acknowledgments </vt:lpstr>
      <vt:lpstr>References</vt:lpstr>
      <vt:lpstr>Establishing a rifaximin criteria for use protocol for hepatic encephalopathy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Copy</dc:title>
  <dc:creator>Eric Fernandez</dc:creator>
  <cp:lastModifiedBy>Allison M. Vargas</cp:lastModifiedBy>
  <cp:revision>142</cp:revision>
  <dcterms:created xsi:type="dcterms:W3CDTF">2017-01-11T16:19:37Z</dcterms:created>
  <dcterms:modified xsi:type="dcterms:W3CDTF">2022-05-10T12:04:23Z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1679473441</vt:i4>
  </property>
  <property fmtid="{D5CDD505-2E9C-101B-9397-08002B2CF9AE}" pid="3" name="_NewReviewCycle">
    <vt:lpwstr/>
  </property>
  <property fmtid="{D5CDD505-2E9C-101B-9397-08002B2CF9AE}" pid="4" name="_EmailSubject">
    <vt:lpwstr>Pre-FRC Slides </vt:lpwstr>
  </property>
  <property fmtid="{D5CDD505-2E9C-101B-9397-08002B2CF9AE}" pid="5" name="_AuthorEmail">
    <vt:lpwstr>StephanieMP@baptisthealth.net</vt:lpwstr>
  </property>
  <property fmtid="{D5CDD505-2E9C-101B-9397-08002B2CF9AE}" pid="6" name="_AuthorEmailDisplayName">
    <vt:lpwstr>Stephanie M. Palma</vt:lpwstr>
  </property>
  <property fmtid="{D5CDD505-2E9C-101B-9397-08002B2CF9AE}" pid="7" name="MSIP_Label_2a49eed4-eab1-474c-b8d4-c6df2e25b1c3_Enabled">
    <vt:lpwstr>true</vt:lpwstr>
  </property>
  <property fmtid="{D5CDD505-2E9C-101B-9397-08002B2CF9AE}" pid="8" name="MSIP_Label_2a49eed4-eab1-474c-b8d4-c6df2e25b1c3_SetDate">
    <vt:lpwstr>2022-04-26T00:50:33Z</vt:lpwstr>
  </property>
  <property fmtid="{D5CDD505-2E9C-101B-9397-08002B2CF9AE}" pid="9" name="MSIP_Label_2a49eed4-eab1-474c-b8d4-c6df2e25b1c3_Method">
    <vt:lpwstr>Standard</vt:lpwstr>
  </property>
  <property fmtid="{D5CDD505-2E9C-101B-9397-08002B2CF9AE}" pid="10" name="MSIP_Label_2a49eed4-eab1-474c-b8d4-c6df2e25b1c3_Name">
    <vt:lpwstr>Private</vt:lpwstr>
  </property>
  <property fmtid="{D5CDD505-2E9C-101B-9397-08002B2CF9AE}" pid="11" name="MSIP_Label_2a49eed4-eab1-474c-b8d4-c6df2e25b1c3_SiteId">
    <vt:lpwstr>3783f793-19c8-4928-99c4-8d1861e6cc1f</vt:lpwstr>
  </property>
  <property fmtid="{D5CDD505-2E9C-101B-9397-08002B2CF9AE}" pid="12" name="MSIP_Label_2a49eed4-eab1-474c-b8d4-c6df2e25b1c3_ActionId">
    <vt:lpwstr>da4a9378-30e9-460a-b2d7-108ce3737017</vt:lpwstr>
  </property>
  <property fmtid="{D5CDD505-2E9C-101B-9397-08002B2CF9AE}" pid="13" name="MSIP_Label_2a49eed4-eab1-474c-b8d4-c6df2e25b1c3_ContentBits">
    <vt:lpwstr>0</vt:lpwstr>
  </property>
  <property fmtid="{D5CDD505-2E9C-101B-9397-08002B2CF9AE}" pid="14" name="ContentTypeId">
    <vt:lpwstr>0x010100F30EF09E42F75144AC389333E624AE97</vt:lpwstr>
  </property>
  <property fmtid="{D5CDD505-2E9C-101B-9397-08002B2CF9AE}" pid="15" name="_PreviousAdHocReviewCycleID">
    <vt:i4>-721658624</vt:i4>
  </property>
</Properties>
</file>