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64" r:id="rId5"/>
  </p:sldMasterIdLst>
  <p:notesMasterIdLst>
    <p:notesMasterId r:id="rId61"/>
  </p:notesMasterIdLst>
  <p:handoutMasterIdLst>
    <p:handoutMasterId r:id="rId62"/>
  </p:handoutMasterIdLst>
  <p:sldIdLst>
    <p:sldId id="1238" r:id="rId6"/>
    <p:sldId id="1325" r:id="rId7"/>
    <p:sldId id="1304" r:id="rId8"/>
    <p:sldId id="1367" r:id="rId9"/>
    <p:sldId id="1336" r:id="rId10"/>
    <p:sldId id="1319" r:id="rId11"/>
    <p:sldId id="1318" r:id="rId12"/>
    <p:sldId id="1332" r:id="rId13"/>
    <p:sldId id="1320" r:id="rId14"/>
    <p:sldId id="1313" r:id="rId15"/>
    <p:sldId id="1316" r:id="rId16"/>
    <p:sldId id="1314" r:id="rId17"/>
    <p:sldId id="1315" r:id="rId18"/>
    <p:sldId id="1321" r:id="rId19"/>
    <p:sldId id="1317" r:id="rId20"/>
    <p:sldId id="1322" r:id="rId21"/>
    <p:sldId id="1368" r:id="rId22"/>
    <p:sldId id="1340" r:id="rId23"/>
    <p:sldId id="1326" r:id="rId24"/>
    <p:sldId id="1334" r:id="rId25"/>
    <p:sldId id="1335" r:id="rId26"/>
    <p:sldId id="1338" r:id="rId27"/>
    <p:sldId id="1327" r:id="rId28"/>
    <p:sldId id="1328" r:id="rId29"/>
    <p:sldId id="1330" r:id="rId30"/>
    <p:sldId id="1329" r:id="rId31"/>
    <p:sldId id="1337" r:id="rId32"/>
    <p:sldId id="1341" r:id="rId33"/>
    <p:sldId id="1342" r:id="rId34"/>
    <p:sldId id="1343" r:id="rId35"/>
    <p:sldId id="1344" r:id="rId36"/>
    <p:sldId id="1345" r:id="rId37"/>
    <p:sldId id="1346" r:id="rId38"/>
    <p:sldId id="1347" r:id="rId39"/>
    <p:sldId id="1348" r:id="rId40"/>
    <p:sldId id="1349" r:id="rId41"/>
    <p:sldId id="1350" r:id="rId42"/>
    <p:sldId id="1351" r:id="rId43"/>
    <p:sldId id="1352" r:id="rId44"/>
    <p:sldId id="1353" r:id="rId45"/>
    <p:sldId id="1354" r:id="rId46"/>
    <p:sldId id="1355" r:id="rId47"/>
    <p:sldId id="1356" r:id="rId48"/>
    <p:sldId id="1357" r:id="rId49"/>
    <p:sldId id="1358" r:id="rId50"/>
    <p:sldId id="1359" r:id="rId51"/>
    <p:sldId id="1360" r:id="rId52"/>
    <p:sldId id="1361" r:id="rId53"/>
    <p:sldId id="1362" r:id="rId54"/>
    <p:sldId id="1363" r:id="rId55"/>
    <p:sldId id="1364" r:id="rId56"/>
    <p:sldId id="1365" r:id="rId57"/>
    <p:sldId id="1370" r:id="rId58"/>
    <p:sldId id="1366" r:id="rId59"/>
    <p:sldId id="1339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Kim" initials="DK" lastIdx="1" clrIdx="0">
    <p:extLst>
      <p:ext uri="{19B8F6BF-5375-455C-9EA6-DF929625EA0E}">
        <p15:presenceInfo xmlns:p15="http://schemas.microsoft.com/office/powerpoint/2012/main" userId="S-1-5-21-861567501-2052111302-725345543-199814" providerId="AD"/>
      </p:ext>
    </p:extLst>
  </p:cmAuthor>
  <p:cmAuthor id="2" name="Virginia Campbell" initials="VC" lastIdx="16" clrIdx="1">
    <p:extLst>
      <p:ext uri="{19B8F6BF-5375-455C-9EA6-DF929625EA0E}">
        <p15:presenceInfo xmlns:p15="http://schemas.microsoft.com/office/powerpoint/2012/main" userId="S-1-5-21-861567501-2052111302-725345543-200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8000"/>
    <a:srgbClr val="70AD47"/>
    <a:srgbClr val="800000"/>
    <a:srgbClr val="92D050"/>
    <a:srgbClr val="CC0000"/>
    <a:srgbClr val="C89800"/>
    <a:srgbClr val="4BACC6"/>
    <a:srgbClr val="000000"/>
    <a:srgbClr val="7B1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83140" autoAdjust="0"/>
  </p:normalViewPr>
  <p:slideViewPr>
    <p:cSldViewPr snapToGrid="0">
      <p:cViewPr varScale="1">
        <p:scale>
          <a:sx n="96" d="100"/>
          <a:sy n="96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49A2F-EB01-461E-BC9D-EFFE75ACD79E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9C2D89A-B23B-47A3-9BE3-84F33975762B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b="1" dirty="0" smtClean="0"/>
            <a:t>Learning Styles</a:t>
          </a:r>
          <a:endParaRPr lang="en-US" b="1" dirty="0"/>
        </a:p>
      </dgm:t>
    </dgm:pt>
    <dgm:pt modelId="{2C2AE9B0-4C26-45AB-9CA7-D2331A39F106}" type="parTrans" cxnId="{224646C0-64A0-458D-BEFB-B0053606D559}">
      <dgm:prSet/>
      <dgm:spPr/>
      <dgm:t>
        <a:bodyPr/>
        <a:lstStyle/>
        <a:p>
          <a:endParaRPr lang="en-US"/>
        </a:p>
      </dgm:t>
    </dgm:pt>
    <dgm:pt modelId="{517C65F8-D4AE-4A57-BAA4-AD708AFA92E0}" type="sibTrans" cxnId="{224646C0-64A0-458D-BEFB-B0053606D559}">
      <dgm:prSet/>
      <dgm:spPr/>
      <dgm:t>
        <a:bodyPr/>
        <a:lstStyle/>
        <a:p>
          <a:endParaRPr lang="en-US"/>
        </a:p>
      </dgm:t>
    </dgm:pt>
    <dgm:pt modelId="{C09BB108-7C9D-44BE-9EAC-B236770944F3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b="1" dirty="0" smtClean="0"/>
            <a:t>Learner &amp; Teacher Personalities</a:t>
          </a:r>
          <a:endParaRPr lang="en-US" b="1" dirty="0"/>
        </a:p>
      </dgm:t>
    </dgm:pt>
    <dgm:pt modelId="{1C3AF1E5-E7D3-45A0-9A46-9D01E262A72B}" type="parTrans" cxnId="{61564AEE-F121-4412-97CA-8463ED32220E}">
      <dgm:prSet/>
      <dgm:spPr/>
      <dgm:t>
        <a:bodyPr/>
        <a:lstStyle/>
        <a:p>
          <a:endParaRPr lang="en-US"/>
        </a:p>
      </dgm:t>
    </dgm:pt>
    <dgm:pt modelId="{6A677E24-30F6-4D7D-BB31-6DC8DE1B3E1F}" type="sibTrans" cxnId="{61564AEE-F121-4412-97CA-8463ED32220E}">
      <dgm:prSet/>
      <dgm:spPr/>
      <dgm:t>
        <a:bodyPr/>
        <a:lstStyle/>
        <a:p>
          <a:endParaRPr lang="en-US"/>
        </a:p>
      </dgm:t>
    </dgm:pt>
    <dgm:pt modelId="{B4DB06E4-57DB-42E1-954A-8B82B762AC58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dirty="0" smtClean="0"/>
            <a:t>Prior knowledge</a:t>
          </a:r>
          <a:endParaRPr lang="en-US" dirty="0"/>
        </a:p>
      </dgm:t>
    </dgm:pt>
    <dgm:pt modelId="{7B83D896-D642-453D-9321-AE2398E93ECD}" type="parTrans" cxnId="{BE45FAF0-4ED3-4EC7-A3F3-DA1B148FCB72}">
      <dgm:prSet/>
      <dgm:spPr/>
      <dgm:t>
        <a:bodyPr/>
        <a:lstStyle/>
        <a:p>
          <a:endParaRPr lang="en-US"/>
        </a:p>
      </dgm:t>
    </dgm:pt>
    <dgm:pt modelId="{E0A7B847-A8AB-48A0-9D80-AB07160B474A}" type="sibTrans" cxnId="{BE45FAF0-4ED3-4EC7-A3F3-DA1B148FCB72}">
      <dgm:prSet/>
      <dgm:spPr/>
      <dgm:t>
        <a:bodyPr/>
        <a:lstStyle/>
        <a:p>
          <a:endParaRPr lang="en-US"/>
        </a:p>
      </dgm:t>
    </dgm:pt>
    <dgm:pt modelId="{73FAA3E9-EC4D-4EF4-87CD-AD91D7585D9D}">
      <dgm:prSet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dirty="0" smtClean="0"/>
            <a:t>Learning Objectives</a:t>
          </a:r>
          <a:endParaRPr lang="en-US" dirty="0"/>
        </a:p>
      </dgm:t>
    </dgm:pt>
    <dgm:pt modelId="{72D29E0A-7742-4820-9F59-1AE1C80B09AB}" type="parTrans" cxnId="{8228560E-76FD-4666-9EE4-7F7DA9D03C45}">
      <dgm:prSet/>
      <dgm:spPr/>
      <dgm:t>
        <a:bodyPr/>
        <a:lstStyle/>
        <a:p>
          <a:endParaRPr lang="en-US"/>
        </a:p>
      </dgm:t>
    </dgm:pt>
    <dgm:pt modelId="{A0C3BF04-393D-4078-A2F5-53A1CDD71B6E}" type="sibTrans" cxnId="{8228560E-76FD-4666-9EE4-7F7DA9D03C45}">
      <dgm:prSet/>
      <dgm:spPr/>
      <dgm:t>
        <a:bodyPr/>
        <a:lstStyle/>
        <a:p>
          <a:endParaRPr lang="en-US"/>
        </a:p>
      </dgm:t>
    </dgm:pt>
    <dgm:pt modelId="{6617BC7F-9698-477D-9EED-5B72B67DD78F}">
      <dgm:prSet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dirty="0" smtClean="0"/>
            <a:t>Learning Activities</a:t>
          </a:r>
          <a:endParaRPr lang="en-US" dirty="0"/>
        </a:p>
      </dgm:t>
    </dgm:pt>
    <dgm:pt modelId="{2742E597-6A6D-48DF-82CD-A9EAE729BA9C}" type="parTrans" cxnId="{FBA0039F-47CC-45B0-95B0-2DA65C0D6216}">
      <dgm:prSet/>
      <dgm:spPr/>
      <dgm:t>
        <a:bodyPr/>
        <a:lstStyle/>
        <a:p>
          <a:endParaRPr lang="en-US"/>
        </a:p>
      </dgm:t>
    </dgm:pt>
    <dgm:pt modelId="{3B4EC8E4-5E19-42B4-B9F4-5E01F2CB67BF}" type="sibTrans" cxnId="{FBA0039F-47CC-45B0-95B0-2DA65C0D6216}">
      <dgm:prSet/>
      <dgm:spPr/>
      <dgm:t>
        <a:bodyPr/>
        <a:lstStyle/>
        <a:p>
          <a:endParaRPr lang="en-US"/>
        </a:p>
      </dgm:t>
    </dgm:pt>
    <dgm:pt modelId="{45FD18C6-552E-4955-83DE-17EA58858035}">
      <dgm:prSet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b="1" dirty="0" smtClean="0"/>
            <a:t>Assessments &amp;  Evaluations</a:t>
          </a:r>
          <a:endParaRPr lang="en-US" b="1" dirty="0"/>
        </a:p>
      </dgm:t>
    </dgm:pt>
    <dgm:pt modelId="{9E86B3A5-0DCE-41B7-A862-046C27450D72}" type="parTrans" cxnId="{FEAC1CF9-3872-43F4-BCC2-3CDA2910D618}">
      <dgm:prSet/>
      <dgm:spPr/>
      <dgm:t>
        <a:bodyPr/>
        <a:lstStyle/>
        <a:p>
          <a:endParaRPr lang="en-US"/>
        </a:p>
      </dgm:t>
    </dgm:pt>
    <dgm:pt modelId="{0FA3061B-22BE-4EC4-9113-85805763F4C0}" type="sibTrans" cxnId="{FEAC1CF9-3872-43F4-BCC2-3CDA2910D618}">
      <dgm:prSet/>
      <dgm:spPr/>
      <dgm:t>
        <a:bodyPr/>
        <a:lstStyle/>
        <a:p>
          <a:endParaRPr lang="en-US"/>
        </a:p>
      </dgm:t>
    </dgm:pt>
    <dgm:pt modelId="{FC8B01CC-7F35-4BF2-91D1-D2F018BD9228}">
      <dgm:prSet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b="1" dirty="0" smtClean="0"/>
            <a:t>Feedback</a:t>
          </a:r>
          <a:endParaRPr lang="en-US" b="1" dirty="0"/>
        </a:p>
      </dgm:t>
    </dgm:pt>
    <dgm:pt modelId="{041BD6C1-A751-4619-BEC4-218AE14E0541}" type="parTrans" cxnId="{6E16D040-065E-4245-8117-8B040A3328AA}">
      <dgm:prSet/>
      <dgm:spPr/>
      <dgm:t>
        <a:bodyPr/>
        <a:lstStyle/>
        <a:p>
          <a:endParaRPr lang="en-US"/>
        </a:p>
      </dgm:t>
    </dgm:pt>
    <dgm:pt modelId="{BBE1C79D-9039-4D3C-8B84-12BE73262EDD}" type="sibTrans" cxnId="{6E16D040-065E-4245-8117-8B040A3328AA}">
      <dgm:prSet/>
      <dgm:spPr/>
      <dgm:t>
        <a:bodyPr/>
        <a:lstStyle/>
        <a:p>
          <a:endParaRPr lang="en-US"/>
        </a:p>
      </dgm:t>
    </dgm:pt>
    <dgm:pt modelId="{F918D150-DFB4-42D1-AB16-D2636CD2B4F5}" type="pres">
      <dgm:prSet presAssocID="{40A49A2F-EB01-461E-BC9D-EFFE75ACD79E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7BCCD-5E7B-4BF8-947C-09EAA7B8A055}" type="pres">
      <dgm:prSet presAssocID="{40A49A2F-EB01-461E-BC9D-EFFE75ACD79E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0C842-97FF-40C5-9858-29B1DA2B4946}" type="pres">
      <dgm:prSet presAssocID="{40A49A2F-EB01-461E-BC9D-EFFE75ACD79E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5EB0F-402F-49D1-B7A5-C18E9608E3E4}" type="pres">
      <dgm:prSet presAssocID="{40A49A2F-EB01-461E-BC9D-EFFE75ACD79E}" presName="ellipse3" presStyleLbl="vennNode1" presStyleIdx="2" presStyleCnt="7" custLinFactNeighborX="154" custLinFactNeighborY="-3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FABA9-6480-462B-B643-795E26618975}" type="pres">
      <dgm:prSet presAssocID="{40A49A2F-EB01-461E-BC9D-EFFE75ACD79E}" presName="ellipse4" presStyleLbl="vennNode1" presStyleIdx="3" presStyleCnt="7" custLinFactNeighborX="20" custLinFactNeighborY="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19FA6-608F-4666-A0D7-A3E19B8C72C5}" type="pres">
      <dgm:prSet presAssocID="{40A49A2F-EB01-461E-BC9D-EFFE75ACD79E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3DC62-8B89-4153-A8A2-6A19D8C3C7AF}" type="pres">
      <dgm:prSet presAssocID="{40A49A2F-EB01-461E-BC9D-EFFE75ACD79E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6A28F-3F62-4492-AA3C-58EDC74090F2}" type="pres">
      <dgm:prSet presAssocID="{40A49A2F-EB01-461E-BC9D-EFFE75ACD79E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5FAF0-4ED3-4EC7-A3F3-DA1B148FCB72}" srcId="{40A49A2F-EB01-461E-BC9D-EFFE75ACD79E}" destId="{B4DB06E4-57DB-42E1-954A-8B82B762AC58}" srcOrd="2" destOrd="0" parTransId="{7B83D896-D642-453D-9321-AE2398E93ECD}" sibTransId="{E0A7B847-A8AB-48A0-9D80-AB07160B474A}"/>
    <dgm:cxn modelId="{61564AEE-F121-4412-97CA-8463ED32220E}" srcId="{40A49A2F-EB01-461E-BC9D-EFFE75ACD79E}" destId="{C09BB108-7C9D-44BE-9EAC-B236770944F3}" srcOrd="1" destOrd="0" parTransId="{1C3AF1E5-E7D3-45A0-9A46-9D01E262A72B}" sibTransId="{6A677E24-30F6-4D7D-BB31-6DC8DE1B3E1F}"/>
    <dgm:cxn modelId="{648A750E-B858-4FC0-A773-6D4A5638E9A6}" type="presOf" srcId="{73FAA3E9-EC4D-4EF4-87CD-AD91D7585D9D}" destId="{0E4FABA9-6480-462B-B643-795E26618975}" srcOrd="0" destOrd="0" presId="urn:microsoft.com/office/officeart/2005/8/layout/rings+Icon"/>
    <dgm:cxn modelId="{08EF51B5-E4B1-4C7C-92D9-5BB763F37052}" type="presOf" srcId="{40A49A2F-EB01-461E-BC9D-EFFE75ACD79E}" destId="{F918D150-DFB4-42D1-AB16-D2636CD2B4F5}" srcOrd="0" destOrd="0" presId="urn:microsoft.com/office/officeart/2005/8/layout/rings+Icon"/>
    <dgm:cxn modelId="{FEAC1CF9-3872-43F4-BCC2-3CDA2910D618}" srcId="{40A49A2F-EB01-461E-BC9D-EFFE75ACD79E}" destId="{45FD18C6-552E-4955-83DE-17EA58858035}" srcOrd="5" destOrd="0" parTransId="{9E86B3A5-0DCE-41B7-A862-046C27450D72}" sibTransId="{0FA3061B-22BE-4EC4-9113-85805763F4C0}"/>
    <dgm:cxn modelId="{2CF8CBFD-18A7-48F6-88B4-97448A1A7E6E}" type="presOf" srcId="{FC8B01CC-7F35-4BF2-91D1-D2F018BD9228}" destId="{B636A28F-3F62-4492-AA3C-58EDC74090F2}" srcOrd="0" destOrd="0" presId="urn:microsoft.com/office/officeart/2005/8/layout/rings+Icon"/>
    <dgm:cxn modelId="{B97FD44E-B1A0-44AD-82CB-CA97C62203D8}" type="presOf" srcId="{6617BC7F-9698-477D-9EED-5B72B67DD78F}" destId="{73019FA6-608F-4666-A0D7-A3E19B8C72C5}" srcOrd="0" destOrd="0" presId="urn:microsoft.com/office/officeart/2005/8/layout/rings+Icon"/>
    <dgm:cxn modelId="{6E16D040-065E-4245-8117-8B040A3328AA}" srcId="{40A49A2F-EB01-461E-BC9D-EFFE75ACD79E}" destId="{FC8B01CC-7F35-4BF2-91D1-D2F018BD9228}" srcOrd="6" destOrd="0" parTransId="{041BD6C1-A751-4619-BEC4-218AE14E0541}" sibTransId="{BBE1C79D-9039-4D3C-8B84-12BE73262EDD}"/>
    <dgm:cxn modelId="{224646C0-64A0-458D-BEFB-B0053606D559}" srcId="{40A49A2F-EB01-461E-BC9D-EFFE75ACD79E}" destId="{D9C2D89A-B23B-47A3-9BE3-84F33975762B}" srcOrd="0" destOrd="0" parTransId="{2C2AE9B0-4C26-45AB-9CA7-D2331A39F106}" sibTransId="{517C65F8-D4AE-4A57-BAA4-AD708AFA92E0}"/>
    <dgm:cxn modelId="{C633CD8E-7187-4B1F-9938-7E883627639C}" type="presOf" srcId="{45FD18C6-552E-4955-83DE-17EA58858035}" destId="{1943DC62-8B89-4153-A8A2-6A19D8C3C7AF}" srcOrd="0" destOrd="0" presId="urn:microsoft.com/office/officeart/2005/8/layout/rings+Icon"/>
    <dgm:cxn modelId="{4395E426-19D6-41D4-8EE9-E6AA5439B699}" type="presOf" srcId="{B4DB06E4-57DB-42E1-954A-8B82B762AC58}" destId="{A185EB0F-402F-49D1-B7A5-C18E9608E3E4}" srcOrd="0" destOrd="0" presId="urn:microsoft.com/office/officeart/2005/8/layout/rings+Icon"/>
    <dgm:cxn modelId="{FBA0039F-47CC-45B0-95B0-2DA65C0D6216}" srcId="{40A49A2F-EB01-461E-BC9D-EFFE75ACD79E}" destId="{6617BC7F-9698-477D-9EED-5B72B67DD78F}" srcOrd="4" destOrd="0" parTransId="{2742E597-6A6D-48DF-82CD-A9EAE729BA9C}" sibTransId="{3B4EC8E4-5E19-42B4-B9F4-5E01F2CB67BF}"/>
    <dgm:cxn modelId="{38B62D8F-72F5-47A1-BC7E-924BF249D49C}" type="presOf" srcId="{D9C2D89A-B23B-47A3-9BE3-84F33975762B}" destId="{3B27BCCD-5E7B-4BF8-947C-09EAA7B8A055}" srcOrd="0" destOrd="0" presId="urn:microsoft.com/office/officeart/2005/8/layout/rings+Icon"/>
    <dgm:cxn modelId="{8228560E-76FD-4666-9EE4-7F7DA9D03C45}" srcId="{40A49A2F-EB01-461E-BC9D-EFFE75ACD79E}" destId="{73FAA3E9-EC4D-4EF4-87CD-AD91D7585D9D}" srcOrd="3" destOrd="0" parTransId="{72D29E0A-7742-4820-9F59-1AE1C80B09AB}" sibTransId="{A0C3BF04-393D-4078-A2F5-53A1CDD71B6E}"/>
    <dgm:cxn modelId="{C3E689DE-A1F9-4D56-BF80-0DFD445F2493}" type="presOf" srcId="{C09BB108-7C9D-44BE-9EAC-B236770944F3}" destId="{C770C842-97FF-40C5-9858-29B1DA2B4946}" srcOrd="0" destOrd="0" presId="urn:microsoft.com/office/officeart/2005/8/layout/rings+Icon"/>
    <dgm:cxn modelId="{CD2BD668-8CBD-4577-A4E7-6FF10E399CA0}" type="presParOf" srcId="{F918D150-DFB4-42D1-AB16-D2636CD2B4F5}" destId="{3B27BCCD-5E7B-4BF8-947C-09EAA7B8A055}" srcOrd="0" destOrd="0" presId="urn:microsoft.com/office/officeart/2005/8/layout/rings+Icon"/>
    <dgm:cxn modelId="{FFABC821-1BB8-4884-AD5B-156D1A1C06A2}" type="presParOf" srcId="{F918D150-DFB4-42D1-AB16-D2636CD2B4F5}" destId="{C770C842-97FF-40C5-9858-29B1DA2B4946}" srcOrd="1" destOrd="0" presId="urn:microsoft.com/office/officeart/2005/8/layout/rings+Icon"/>
    <dgm:cxn modelId="{DED8EF6B-4110-4630-AB96-22F6B6DF7CC6}" type="presParOf" srcId="{F918D150-DFB4-42D1-AB16-D2636CD2B4F5}" destId="{A185EB0F-402F-49D1-B7A5-C18E9608E3E4}" srcOrd="2" destOrd="0" presId="urn:microsoft.com/office/officeart/2005/8/layout/rings+Icon"/>
    <dgm:cxn modelId="{F1E24E70-D9A0-46BE-AFCF-DF6415815950}" type="presParOf" srcId="{F918D150-DFB4-42D1-AB16-D2636CD2B4F5}" destId="{0E4FABA9-6480-462B-B643-795E26618975}" srcOrd="3" destOrd="0" presId="urn:microsoft.com/office/officeart/2005/8/layout/rings+Icon"/>
    <dgm:cxn modelId="{ABCE0135-C79B-44B1-BCEA-4789319BF799}" type="presParOf" srcId="{F918D150-DFB4-42D1-AB16-D2636CD2B4F5}" destId="{73019FA6-608F-4666-A0D7-A3E19B8C72C5}" srcOrd="4" destOrd="0" presId="urn:microsoft.com/office/officeart/2005/8/layout/rings+Icon"/>
    <dgm:cxn modelId="{6A240A61-922C-45E6-B183-A6DD78BAF3C9}" type="presParOf" srcId="{F918D150-DFB4-42D1-AB16-D2636CD2B4F5}" destId="{1943DC62-8B89-4153-A8A2-6A19D8C3C7AF}" srcOrd="5" destOrd="0" presId="urn:microsoft.com/office/officeart/2005/8/layout/rings+Icon"/>
    <dgm:cxn modelId="{785C85BC-68D3-432A-A3B5-90B64481A51C}" type="presParOf" srcId="{F918D150-DFB4-42D1-AB16-D2636CD2B4F5}" destId="{B636A28F-3F62-4492-AA3C-58EDC74090F2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FBFE2-DFAB-4076-97AE-2C52A3A72B16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94E61DA-26BD-40CE-8B9C-13F33B575AA9}">
      <dgm:prSet phldrT="[Text]"/>
      <dgm:spPr/>
      <dgm:t>
        <a:bodyPr/>
        <a:lstStyle/>
        <a:p>
          <a:r>
            <a:rPr lang="en-US" dirty="0"/>
            <a:t>Directive</a:t>
          </a:r>
        </a:p>
      </dgm:t>
    </dgm:pt>
    <dgm:pt modelId="{F708614A-A276-44AB-91FA-218E748FCB76}" type="sibTrans" cxnId="{5EFBE6E4-306F-4431-82AC-DA838C4EF8EC}">
      <dgm:prSet/>
      <dgm:spPr/>
      <dgm:t>
        <a:bodyPr/>
        <a:lstStyle/>
        <a:p>
          <a:endParaRPr lang="en-US"/>
        </a:p>
      </dgm:t>
    </dgm:pt>
    <dgm:pt modelId="{A49CC7C9-2655-49BB-AA9C-E10BFEA9A219}" type="parTrans" cxnId="{5EFBE6E4-306F-4431-82AC-DA838C4EF8EC}">
      <dgm:prSet/>
      <dgm:spPr/>
      <dgm:t>
        <a:bodyPr/>
        <a:lstStyle/>
        <a:p>
          <a:endParaRPr lang="en-US"/>
        </a:p>
      </dgm:t>
    </dgm:pt>
    <dgm:pt modelId="{A975E472-63C7-40E0-942F-FF5909AB1F75}">
      <dgm:prSet/>
      <dgm:spPr/>
      <dgm:t>
        <a:bodyPr/>
        <a:lstStyle/>
        <a:p>
          <a:r>
            <a:rPr lang="en-US" dirty="0"/>
            <a:t>Elaborative</a:t>
          </a:r>
        </a:p>
      </dgm:t>
    </dgm:pt>
    <dgm:pt modelId="{FA672DCA-67D8-41C8-9C3A-D9BA8897FF8A}" type="parTrans" cxnId="{31E218F9-5D50-4F99-A7FC-9909E20945EB}">
      <dgm:prSet/>
      <dgm:spPr/>
      <dgm:t>
        <a:bodyPr/>
        <a:lstStyle/>
        <a:p>
          <a:endParaRPr lang="en-US"/>
        </a:p>
      </dgm:t>
    </dgm:pt>
    <dgm:pt modelId="{10BD7586-72B5-40DE-88FA-CBFC83E047A1}" type="sibTrans" cxnId="{31E218F9-5D50-4F99-A7FC-9909E20945EB}">
      <dgm:prSet/>
      <dgm:spPr/>
      <dgm:t>
        <a:bodyPr/>
        <a:lstStyle/>
        <a:p>
          <a:endParaRPr lang="en-US"/>
        </a:p>
      </dgm:t>
    </dgm:pt>
    <dgm:pt modelId="{196098A8-3F04-4D85-BBFE-EE55A9A76077}" type="pres">
      <dgm:prSet presAssocID="{821FBFE2-DFAB-4076-97AE-2C52A3A72B1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902EE-B4F6-4645-99E1-C84D2C8915F4}" type="pres">
      <dgm:prSet presAssocID="{821FBFE2-DFAB-4076-97AE-2C52A3A72B16}" presName="ribbon" presStyleLbl="node1" presStyleIdx="0" presStyleCnt="1"/>
      <dgm:spPr>
        <a:solidFill>
          <a:schemeClr val="bg1">
            <a:lumMod val="65000"/>
          </a:schemeClr>
        </a:solidFill>
      </dgm:spPr>
    </dgm:pt>
    <dgm:pt modelId="{64B406EC-E9EF-41F4-BE3C-5CB8E01D03E3}" type="pres">
      <dgm:prSet presAssocID="{821FBFE2-DFAB-4076-97AE-2C52A3A72B1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DBC7D-381F-40E4-8B11-0DF4919CA2DD}" type="pres">
      <dgm:prSet presAssocID="{821FBFE2-DFAB-4076-97AE-2C52A3A72B1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53C69-10B9-4AE8-BEBD-14D230B46F51}" type="presOf" srcId="{821FBFE2-DFAB-4076-97AE-2C52A3A72B16}" destId="{196098A8-3F04-4D85-BBFE-EE55A9A76077}" srcOrd="0" destOrd="0" presId="urn:microsoft.com/office/officeart/2005/8/layout/arrow6"/>
    <dgm:cxn modelId="{5EFBE6E4-306F-4431-82AC-DA838C4EF8EC}" srcId="{821FBFE2-DFAB-4076-97AE-2C52A3A72B16}" destId="{E94E61DA-26BD-40CE-8B9C-13F33B575AA9}" srcOrd="0" destOrd="0" parTransId="{A49CC7C9-2655-49BB-AA9C-E10BFEA9A219}" sibTransId="{F708614A-A276-44AB-91FA-218E748FCB76}"/>
    <dgm:cxn modelId="{79635740-1219-4083-B9DD-9ED7284B6181}" type="presOf" srcId="{A975E472-63C7-40E0-942F-FF5909AB1F75}" destId="{22DDBC7D-381F-40E4-8B11-0DF4919CA2DD}" srcOrd="0" destOrd="0" presId="urn:microsoft.com/office/officeart/2005/8/layout/arrow6"/>
    <dgm:cxn modelId="{1FEEC99B-E51B-46CC-B8D7-364E0C6D9B7B}" type="presOf" srcId="{E94E61DA-26BD-40CE-8B9C-13F33B575AA9}" destId="{64B406EC-E9EF-41F4-BE3C-5CB8E01D03E3}" srcOrd="0" destOrd="0" presId="urn:microsoft.com/office/officeart/2005/8/layout/arrow6"/>
    <dgm:cxn modelId="{31E218F9-5D50-4F99-A7FC-9909E20945EB}" srcId="{821FBFE2-DFAB-4076-97AE-2C52A3A72B16}" destId="{A975E472-63C7-40E0-942F-FF5909AB1F75}" srcOrd="1" destOrd="0" parTransId="{FA672DCA-67D8-41C8-9C3A-D9BA8897FF8A}" sibTransId="{10BD7586-72B5-40DE-88FA-CBFC83E047A1}"/>
    <dgm:cxn modelId="{A1970AE3-98AC-460A-804C-F6B9AA01E00C}" type="presParOf" srcId="{196098A8-3F04-4D85-BBFE-EE55A9A76077}" destId="{D8B902EE-B4F6-4645-99E1-C84D2C8915F4}" srcOrd="0" destOrd="0" presId="urn:microsoft.com/office/officeart/2005/8/layout/arrow6"/>
    <dgm:cxn modelId="{E6C1A97A-AF42-46DB-A328-F8142F013090}" type="presParOf" srcId="{196098A8-3F04-4D85-BBFE-EE55A9A76077}" destId="{64B406EC-E9EF-41F4-BE3C-5CB8E01D03E3}" srcOrd="1" destOrd="0" presId="urn:microsoft.com/office/officeart/2005/8/layout/arrow6"/>
    <dgm:cxn modelId="{F7308D12-4D8A-4B35-8173-737A9ABE1C73}" type="presParOf" srcId="{196098A8-3F04-4D85-BBFE-EE55A9A76077}" destId="{22DDBC7D-381F-40E4-8B11-0DF4919CA2D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B3AF9-87B9-485E-A54C-E91F921E68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9FD43D-FA21-4342-A8CB-25FEA6995387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/>
            <a:t>Environmental</a:t>
          </a:r>
        </a:p>
      </dgm:t>
    </dgm:pt>
    <dgm:pt modelId="{E3CD9183-652C-4D13-8F52-F7E477B27C22}" type="parTrans" cxnId="{BC93B081-2271-46C5-BF9F-7CB9A1B225CD}">
      <dgm:prSet/>
      <dgm:spPr/>
      <dgm:t>
        <a:bodyPr/>
        <a:lstStyle/>
        <a:p>
          <a:endParaRPr lang="en-US"/>
        </a:p>
      </dgm:t>
    </dgm:pt>
    <dgm:pt modelId="{A738148F-D274-4D3C-992E-40BA6783DAE5}" type="sibTrans" cxnId="{BC93B081-2271-46C5-BF9F-7CB9A1B225CD}">
      <dgm:prSet/>
      <dgm:spPr/>
      <dgm:t>
        <a:bodyPr/>
        <a:lstStyle/>
        <a:p>
          <a:endParaRPr lang="en-US"/>
        </a:p>
      </dgm:t>
    </dgm:pt>
    <dgm:pt modelId="{1693EDB1-85D1-45C1-823E-B5BCF30CBF79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Frequency</a:t>
          </a:r>
        </a:p>
      </dgm:t>
    </dgm:pt>
    <dgm:pt modelId="{811BFD9C-D85C-46B0-8FE3-4A2F20F31565}" type="parTrans" cxnId="{DA20385D-8424-4D41-9C54-16166465AB9C}">
      <dgm:prSet/>
      <dgm:spPr/>
      <dgm:t>
        <a:bodyPr/>
        <a:lstStyle/>
        <a:p>
          <a:endParaRPr lang="en-US"/>
        </a:p>
      </dgm:t>
    </dgm:pt>
    <dgm:pt modelId="{43A2C56F-F57F-4896-BAD0-5BB9AC0F455C}" type="sibTrans" cxnId="{DA20385D-8424-4D41-9C54-16166465AB9C}">
      <dgm:prSet/>
      <dgm:spPr/>
      <dgm:t>
        <a:bodyPr/>
        <a:lstStyle/>
        <a:p>
          <a:endParaRPr lang="en-US"/>
        </a:p>
      </dgm:t>
    </dgm:pt>
    <dgm:pt modelId="{11863851-0DE8-4346-8177-DDBF3207CED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Place</a:t>
          </a:r>
        </a:p>
      </dgm:t>
    </dgm:pt>
    <dgm:pt modelId="{E9FBA7EF-6776-4F7F-8FDC-FFFCED86EF1D}" type="parTrans" cxnId="{6115F8CA-452F-4692-BDF7-1BAA5038EF49}">
      <dgm:prSet/>
      <dgm:spPr/>
      <dgm:t>
        <a:bodyPr/>
        <a:lstStyle/>
        <a:p>
          <a:endParaRPr lang="en-US"/>
        </a:p>
      </dgm:t>
    </dgm:pt>
    <dgm:pt modelId="{4923ABD9-EC17-4A0C-8273-3EF7BE34E88B}" type="sibTrans" cxnId="{6115F8CA-452F-4692-BDF7-1BAA5038EF49}">
      <dgm:prSet/>
      <dgm:spPr/>
      <dgm:t>
        <a:bodyPr/>
        <a:lstStyle/>
        <a:p>
          <a:endParaRPr lang="en-US"/>
        </a:p>
      </dgm:t>
    </dgm:pt>
    <dgm:pt modelId="{AEDC533D-D97A-4D82-B30E-9EDBB452F9EF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/>
            <a:t>Interpersonal</a:t>
          </a:r>
        </a:p>
      </dgm:t>
    </dgm:pt>
    <dgm:pt modelId="{55E651F9-D4D5-452A-AC4E-B01B4E89BC01}" type="parTrans" cxnId="{F346B008-8A0D-426B-939D-C6E1DF81A56D}">
      <dgm:prSet/>
      <dgm:spPr/>
      <dgm:t>
        <a:bodyPr/>
        <a:lstStyle/>
        <a:p>
          <a:endParaRPr lang="en-US"/>
        </a:p>
      </dgm:t>
    </dgm:pt>
    <dgm:pt modelId="{2B48ECC2-294E-42AB-A76A-6E0EDE8D1FB8}" type="sibTrans" cxnId="{F346B008-8A0D-426B-939D-C6E1DF81A56D}">
      <dgm:prSet/>
      <dgm:spPr/>
      <dgm:t>
        <a:bodyPr/>
        <a:lstStyle/>
        <a:p>
          <a:endParaRPr lang="en-US"/>
        </a:p>
      </dgm:t>
    </dgm:pt>
    <dgm:pt modelId="{72CDD6BB-7492-4864-A280-F0007CC0E406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Personality types</a:t>
          </a:r>
        </a:p>
      </dgm:t>
    </dgm:pt>
    <dgm:pt modelId="{70E70D25-56F9-4FFC-84CE-69B3A918C022}" type="parTrans" cxnId="{D2F60A65-E916-4319-AFFF-2DE0B92EA468}">
      <dgm:prSet/>
      <dgm:spPr/>
      <dgm:t>
        <a:bodyPr/>
        <a:lstStyle/>
        <a:p>
          <a:endParaRPr lang="en-US"/>
        </a:p>
      </dgm:t>
    </dgm:pt>
    <dgm:pt modelId="{656D5123-6AB7-4C96-BAC4-4E0EC194290A}" type="sibTrans" cxnId="{D2F60A65-E916-4319-AFFF-2DE0B92EA468}">
      <dgm:prSet/>
      <dgm:spPr/>
      <dgm:t>
        <a:bodyPr/>
        <a:lstStyle/>
        <a:p>
          <a:endParaRPr lang="en-US"/>
        </a:p>
      </dgm:t>
    </dgm:pt>
    <dgm:pt modelId="{FF715529-1D55-4D7E-99A2-D26C506141EF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Communication styles</a:t>
          </a:r>
        </a:p>
      </dgm:t>
    </dgm:pt>
    <dgm:pt modelId="{6C58B5EC-8EF9-42D0-8E80-12C9A1A608AA}" type="parTrans" cxnId="{58DDDF8E-B2FA-4A30-B18E-59D6F197C52E}">
      <dgm:prSet/>
      <dgm:spPr/>
      <dgm:t>
        <a:bodyPr/>
        <a:lstStyle/>
        <a:p>
          <a:endParaRPr lang="en-US"/>
        </a:p>
      </dgm:t>
    </dgm:pt>
    <dgm:pt modelId="{B48FABEA-75AA-4180-9930-ED2442E00DDE}" type="sibTrans" cxnId="{58DDDF8E-B2FA-4A30-B18E-59D6F197C52E}">
      <dgm:prSet/>
      <dgm:spPr/>
      <dgm:t>
        <a:bodyPr/>
        <a:lstStyle/>
        <a:p>
          <a:endParaRPr lang="en-US"/>
        </a:p>
      </dgm:t>
    </dgm:pt>
    <dgm:pt modelId="{32828350-DEB9-4622-A276-9F18D804F76A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/>
            <a:t>Situational</a:t>
          </a:r>
        </a:p>
      </dgm:t>
    </dgm:pt>
    <dgm:pt modelId="{5766D978-B82E-49D6-928F-8849162A8E24}" type="parTrans" cxnId="{3B571B12-51FA-4BB2-AFB3-57D79DFE3DD0}">
      <dgm:prSet/>
      <dgm:spPr/>
      <dgm:t>
        <a:bodyPr/>
        <a:lstStyle/>
        <a:p>
          <a:endParaRPr lang="en-US"/>
        </a:p>
      </dgm:t>
    </dgm:pt>
    <dgm:pt modelId="{7DF9A055-6C52-4CA3-B65A-46BA888E663E}" type="sibTrans" cxnId="{3B571B12-51FA-4BB2-AFB3-57D79DFE3DD0}">
      <dgm:prSet/>
      <dgm:spPr/>
      <dgm:t>
        <a:bodyPr/>
        <a:lstStyle/>
        <a:p>
          <a:endParaRPr lang="en-US"/>
        </a:p>
      </dgm:t>
    </dgm:pt>
    <dgm:pt modelId="{F1A5C240-4A47-4F43-8978-8F4185713133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Positive vs. negative feedback</a:t>
          </a:r>
        </a:p>
      </dgm:t>
    </dgm:pt>
    <dgm:pt modelId="{7A468908-7624-4438-B7BB-EC1B7BF98FF8}" type="parTrans" cxnId="{5696B6E7-DFFD-4654-BD54-E0580F8755CE}">
      <dgm:prSet/>
      <dgm:spPr/>
      <dgm:t>
        <a:bodyPr/>
        <a:lstStyle/>
        <a:p>
          <a:endParaRPr lang="en-US"/>
        </a:p>
      </dgm:t>
    </dgm:pt>
    <dgm:pt modelId="{F5BE9585-5FB0-48EA-802A-F8BB1DA78417}" type="sibTrans" cxnId="{5696B6E7-DFFD-4654-BD54-E0580F8755CE}">
      <dgm:prSet/>
      <dgm:spPr/>
      <dgm:t>
        <a:bodyPr/>
        <a:lstStyle/>
        <a:p>
          <a:endParaRPr lang="en-US"/>
        </a:p>
      </dgm:t>
    </dgm:pt>
    <dgm:pt modelId="{DA0EE68A-EB21-456C-A37E-5EC7F0F83C77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Specificity</a:t>
          </a:r>
        </a:p>
      </dgm:t>
    </dgm:pt>
    <dgm:pt modelId="{30DB57EC-858E-4762-BB6B-1BCE0AE1C397}" type="parTrans" cxnId="{A51C614D-F36D-439C-B40A-2114DC54E041}">
      <dgm:prSet/>
      <dgm:spPr/>
      <dgm:t>
        <a:bodyPr/>
        <a:lstStyle/>
        <a:p>
          <a:endParaRPr lang="en-US"/>
        </a:p>
      </dgm:t>
    </dgm:pt>
    <dgm:pt modelId="{DDBA3782-2A5A-454D-9A2D-E8DDE081E62D}" type="sibTrans" cxnId="{A51C614D-F36D-439C-B40A-2114DC54E041}">
      <dgm:prSet/>
      <dgm:spPr/>
      <dgm:t>
        <a:bodyPr/>
        <a:lstStyle/>
        <a:p>
          <a:endParaRPr lang="en-US"/>
        </a:p>
      </dgm:t>
    </dgm:pt>
    <dgm:pt modelId="{B33E487A-0830-4F05-9FF2-5F10BDFE23F9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/>
            <a:t>Resident Involvement</a:t>
          </a:r>
        </a:p>
      </dgm:t>
    </dgm:pt>
    <dgm:pt modelId="{B1CDC951-A4C0-4DA6-B662-0EB0AD106A67}" type="parTrans" cxnId="{500AB46D-FDEF-45D2-A358-73B72A23697D}">
      <dgm:prSet/>
      <dgm:spPr/>
      <dgm:t>
        <a:bodyPr/>
        <a:lstStyle/>
        <a:p>
          <a:endParaRPr lang="en-US"/>
        </a:p>
      </dgm:t>
    </dgm:pt>
    <dgm:pt modelId="{04F18C63-A769-4BB8-899E-D034A6BFB9F8}" type="sibTrans" cxnId="{500AB46D-FDEF-45D2-A358-73B72A23697D}">
      <dgm:prSet/>
      <dgm:spPr/>
      <dgm:t>
        <a:bodyPr/>
        <a:lstStyle/>
        <a:p>
          <a:endParaRPr lang="en-US"/>
        </a:p>
      </dgm:t>
    </dgm:pt>
    <dgm:pt modelId="{90F41A09-23B1-4E4B-A1EE-90F6A1E1EEB2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Timing</a:t>
          </a:r>
        </a:p>
      </dgm:t>
    </dgm:pt>
    <dgm:pt modelId="{9FB7C601-C04D-4905-83E3-85EAC48C6F88}" type="parTrans" cxnId="{6FB538B5-02B9-4379-880D-2BC6F98875B7}">
      <dgm:prSet/>
      <dgm:spPr/>
      <dgm:t>
        <a:bodyPr/>
        <a:lstStyle/>
        <a:p>
          <a:endParaRPr lang="en-US"/>
        </a:p>
      </dgm:t>
    </dgm:pt>
    <dgm:pt modelId="{218C6DB4-496B-4F32-A6E6-D7C6C2239611}" type="sibTrans" cxnId="{6FB538B5-02B9-4379-880D-2BC6F98875B7}">
      <dgm:prSet/>
      <dgm:spPr/>
      <dgm:t>
        <a:bodyPr/>
        <a:lstStyle/>
        <a:p>
          <a:endParaRPr lang="en-US"/>
        </a:p>
      </dgm:t>
    </dgm:pt>
    <dgm:pt modelId="{9D501252-8B3B-4E59-92BF-85899F13811A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Learning styles</a:t>
          </a:r>
        </a:p>
      </dgm:t>
    </dgm:pt>
    <dgm:pt modelId="{1FB70C91-866C-4FA1-A2E5-079620A5E5CC}" type="parTrans" cxnId="{C452FF09-9B88-482C-8F7D-2F0778040AA7}">
      <dgm:prSet/>
      <dgm:spPr/>
      <dgm:t>
        <a:bodyPr/>
        <a:lstStyle/>
        <a:p>
          <a:endParaRPr lang="en-US"/>
        </a:p>
      </dgm:t>
    </dgm:pt>
    <dgm:pt modelId="{51F47BBA-A9FE-4B0D-A33C-0F8BDC1C41D6}" type="sibTrans" cxnId="{C452FF09-9B88-482C-8F7D-2F0778040AA7}">
      <dgm:prSet/>
      <dgm:spPr/>
      <dgm:t>
        <a:bodyPr/>
        <a:lstStyle/>
        <a:p>
          <a:endParaRPr lang="en-US"/>
        </a:p>
      </dgm:t>
    </dgm:pt>
    <dgm:pt modelId="{AD4C15B8-9DF6-418A-A5A1-DA8233EA89DF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US" sz="1700" dirty="0"/>
        </a:p>
      </dgm:t>
    </dgm:pt>
    <dgm:pt modelId="{C8F7EC88-1642-478D-AAC2-BD7FCA296A6F}" type="parTrans" cxnId="{F091F6E1-6293-49EA-BB73-14F7D61BD39D}">
      <dgm:prSet/>
      <dgm:spPr/>
      <dgm:t>
        <a:bodyPr/>
        <a:lstStyle/>
        <a:p>
          <a:endParaRPr lang="en-US"/>
        </a:p>
      </dgm:t>
    </dgm:pt>
    <dgm:pt modelId="{1EF2E834-2DBE-496A-A6FA-5FD8C35F323F}" type="sibTrans" cxnId="{F091F6E1-6293-49EA-BB73-14F7D61BD39D}">
      <dgm:prSet/>
      <dgm:spPr/>
      <dgm:t>
        <a:bodyPr/>
        <a:lstStyle/>
        <a:p>
          <a:endParaRPr lang="en-US"/>
        </a:p>
      </dgm:t>
    </dgm:pt>
    <dgm:pt modelId="{D5B6E065-1F4B-482B-A829-EB3B6925C889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US" sz="1700" dirty="0"/>
        </a:p>
      </dgm:t>
    </dgm:pt>
    <dgm:pt modelId="{934C3BED-453B-4D17-AA70-2F3FA62870F0}" type="parTrans" cxnId="{564793DC-5273-4A9B-BA95-B92C59889C9D}">
      <dgm:prSet/>
      <dgm:spPr/>
      <dgm:t>
        <a:bodyPr/>
        <a:lstStyle/>
        <a:p>
          <a:endParaRPr lang="en-US"/>
        </a:p>
      </dgm:t>
    </dgm:pt>
    <dgm:pt modelId="{A510E402-457F-4643-A5DF-9BF5C6C32C76}" type="sibTrans" cxnId="{564793DC-5273-4A9B-BA95-B92C59889C9D}">
      <dgm:prSet/>
      <dgm:spPr/>
      <dgm:t>
        <a:bodyPr/>
        <a:lstStyle/>
        <a:p>
          <a:endParaRPr lang="en-US"/>
        </a:p>
      </dgm:t>
    </dgm:pt>
    <dgm:pt modelId="{A2E45CCE-0113-4CAE-907C-EE6E4FF13F8D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US" sz="1700" dirty="0"/>
        </a:p>
      </dgm:t>
    </dgm:pt>
    <dgm:pt modelId="{7FCA3542-0D72-4F3B-9536-7F02DDA74BFE}" type="parTrans" cxnId="{1E1288D7-EBDB-416E-9992-E95181601530}">
      <dgm:prSet/>
      <dgm:spPr/>
      <dgm:t>
        <a:bodyPr/>
        <a:lstStyle/>
        <a:p>
          <a:endParaRPr lang="en-US"/>
        </a:p>
      </dgm:t>
    </dgm:pt>
    <dgm:pt modelId="{CA9AC766-194F-4ADE-B388-D24B4E8E6CE4}" type="sibTrans" cxnId="{1E1288D7-EBDB-416E-9992-E95181601530}">
      <dgm:prSet/>
      <dgm:spPr/>
      <dgm:t>
        <a:bodyPr/>
        <a:lstStyle/>
        <a:p>
          <a:endParaRPr lang="en-US"/>
        </a:p>
      </dgm:t>
    </dgm:pt>
    <dgm:pt modelId="{FD31A262-17F8-44BA-8347-231766605926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US" sz="1700" dirty="0"/>
        </a:p>
      </dgm:t>
    </dgm:pt>
    <dgm:pt modelId="{AB95E3C8-1BD5-4D58-BBFF-9F5B7B46C23A}" type="parTrans" cxnId="{9A22ACAC-140C-402F-97E0-42F6F02469DC}">
      <dgm:prSet/>
      <dgm:spPr/>
      <dgm:t>
        <a:bodyPr/>
        <a:lstStyle/>
        <a:p>
          <a:endParaRPr lang="en-US"/>
        </a:p>
      </dgm:t>
    </dgm:pt>
    <dgm:pt modelId="{B7288AEE-259B-4DC1-B1FB-A504B6DBF335}" type="sibTrans" cxnId="{9A22ACAC-140C-402F-97E0-42F6F02469DC}">
      <dgm:prSet/>
      <dgm:spPr/>
      <dgm:t>
        <a:bodyPr/>
        <a:lstStyle/>
        <a:p>
          <a:endParaRPr lang="en-US"/>
        </a:p>
      </dgm:t>
    </dgm:pt>
    <dgm:pt modelId="{53289591-9AA5-4B15-AC13-F4A144FD2F34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US" sz="1700" dirty="0"/>
        </a:p>
      </dgm:t>
    </dgm:pt>
    <dgm:pt modelId="{BF50029F-2484-46C3-95BD-1BE8EBF1319D}" type="parTrans" cxnId="{E71A1749-62F6-462B-8D4F-3C1299A4E089}">
      <dgm:prSet/>
      <dgm:spPr/>
      <dgm:t>
        <a:bodyPr/>
        <a:lstStyle/>
        <a:p>
          <a:endParaRPr lang="en-US"/>
        </a:p>
      </dgm:t>
    </dgm:pt>
    <dgm:pt modelId="{E5A4D8E2-FA14-4D3E-BCA9-49004A224DCB}" type="sibTrans" cxnId="{E71A1749-62F6-462B-8D4F-3C1299A4E089}">
      <dgm:prSet/>
      <dgm:spPr/>
      <dgm:t>
        <a:bodyPr/>
        <a:lstStyle/>
        <a:p>
          <a:endParaRPr lang="en-US"/>
        </a:p>
      </dgm:t>
    </dgm:pt>
    <dgm:pt modelId="{60D68251-2D27-471B-AE80-9D74AB3C1C2D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700" dirty="0"/>
            <a:t>Perception on quantity of feedback </a:t>
          </a:r>
          <a:r>
            <a:rPr lang="en-US" sz="1700" dirty="0" smtClean="0"/>
            <a:t>(learner </a:t>
          </a:r>
          <a:r>
            <a:rPr lang="en-US" sz="1700" dirty="0"/>
            <a:t>vs. preceptor)</a:t>
          </a:r>
        </a:p>
      </dgm:t>
    </dgm:pt>
    <dgm:pt modelId="{334271B6-5433-475A-A843-E89841C26B1C}" type="parTrans" cxnId="{F6333B00-9545-45FC-B2E0-21EE0356E1E8}">
      <dgm:prSet/>
      <dgm:spPr/>
      <dgm:t>
        <a:bodyPr/>
        <a:lstStyle/>
        <a:p>
          <a:endParaRPr lang="en-US"/>
        </a:p>
      </dgm:t>
    </dgm:pt>
    <dgm:pt modelId="{A8D039B3-3148-4C20-9466-A34FE2C01414}" type="sibTrans" cxnId="{F6333B00-9545-45FC-B2E0-21EE0356E1E8}">
      <dgm:prSet/>
      <dgm:spPr/>
      <dgm:t>
        <a:bodyPr/>
        <a:lstStyle/>
        <a:p>
          <a:endParaRPr lang="en-US"/>
        </a:p>
      </dgm:t>
    </dgm:pt>
    <dgm:pt modelId="{9E091C23-BB02-430A-BC31-0E38FB624507}" type="pres">
      <dgm:prSet presAssocID="{35AB3AF9-87B9-485E-A54C-E91F921E68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D3B2C-E162-4F8D-BCC7-685B75B13475}" type="pres">
      <dgm:prSet presAssocID="{6E9FD43D-FA21-4342-A8CB-25FEA6995387}" presName="composite" presStyleCnt="0"/>
      <dgm:spPr/>
    </dgm:pt>
    <dgm:pt modelId="{B7B9E538-6F50-4403-BC29-F9A37E96B375}" type="pres">
      <dgm:prSet presAssocID="{6E9FD43D-FA21-4342-A8CB-25FEA699538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C6925-A74D-42EB-9187-E1F46F5BCBA2}" type="pres">
      <dgm:prSet presAssocID="{6E9FD43D-FA21-4342-A8CB-25FEA699538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9BA4D-6317-4CDE-A23D-0E9113DE9785}" type="pres">
      <dgm:prSet presAssocID="{A738148F-D274-4D3C-992E-40BA6783DAE5}" presName="space" presStyleCnt="0"/>
      <dgm:spPr/>
    </dgm:pt>
    <dgm:pt modelId="{1FD9651B-0272-4BBC-89EF-30F27CBAF092}" type="pres">
      <dgm:prSet presAssocID="{AEDC533D-D97A-4D82-B30E-9EDBB452F9EF}" presName="composite" presStyleCnt="0"/>
      <dgm:spPr/>
    </dgm:pt>
    <dgm:pt modelId="{1D44B791-5680-4843-9846-3ADF643F523E}" type="pres">
      <dgm:prSet presAssocID="{AEDC533D-D97A-4D82-B30E-9EDBB452F9E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2E84A-D65E-45F3-BDDB-05092600ECC4}" type="pres">
      <dgm:prSet presAssocID="{AEDC533D-D97A-4D82-B30E-9EDBB452F9E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7FE3D-DDD7-491D-995F-FBD42A187BAF}" type="pres">
      <dgm:prSet presAssocID="{2B48ECC2-294E-42AB-A76A-6E0EDE8D1FB8}" presName="space" presStyleCnt="0"/>
      <dgm:spPr/>
    </dgm:pt>
    <dgm:pt modelId="{2A29C3B4-26B7-499F-9BAB-18288F643F6A}" type="pres">
      <dgm:prSet presAssocID="{32828350-DEB9-4622-A276-9F18D804F76A}" presName="composite" presStyleCnt="0"/>
      <dgm:spPr/>
    </dgm:pt>
    <dgm:pt modelId="{B46E799A-E3CE-4F78-A08B-A0F7AC49C623}" type="pres">
      <dgm:prSet presAssocID="{32828350-DEB9-4622-A276-9F18D804F76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33898-93EC-4051-A29C-BE77847826AA}" type="pres">
      <dgm:prSet presAssocID="{32828350-DEB9-4622-A276-9F18D804F76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E7F05-B30B-47AB-9599-B87DAF0DCEC0}" type="pres">
      <dgm:prSet presAssocID="{7DF9A055-6C52-4CA3-B65A-46BA888E663E}" presName="space" presStyleCnt="0"/>
      <dgm:spPr/>
    </dgm:pt>
    <dgm:pt modelId="{E072A276-C6E1-4C40-94C9-EBE837E53D2C}" type="pres">
      <dgm:prSet presAssocID="{B33E487A-0830-4F05-9FF2-5F10BDFE23F9}" presName="composite" presStyleCnt="0"/>
      <dgm:spPr/>
    </dgm:pt>
    <dgm:pt modelId="{4EFAAACF-BBCD-42B5-8F93-176DC8DDCFF6}" type="pres">
      <dgm:prSet presAssocID="{B33E487A-0830-4F05-9FF2-5F10BDFE23F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23BF-9DE4-48E4-A127-A46454B65AFC}" type="pres">
      <dgm:prSet presAssocID="{B33E487A-0830-4F05-9FF2-5F10BDFE23F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81069-608E-4631-A24A-7DE93408ADF8}" type="presOf" srcId="{FD31A262-17F8-44BA-8347-231766605926}" destId="{4022E84A-D65E-45F3-BDDB-05092600ECC4}" srcOrd="0" destOrd="3" presId="urn:microsoft.com/office/officeart/2005/8/layout/hList1"/>
    <dgm:cxn modelId="{5696B6E7-DFFD-4654-BD54-E0580F8755CE}" srcId="{32828350-DEB9-4622-A276-9F18D804F76A}" destId="{F1A5C240-4A47-4F43-8978-8F4185713133}" srcOrd="0" destOrd="0" parTransId="{7A468908-7624-4438-B7BB-EC1B7BF98FF8}" sibTransId="{F5BE9585-5FB0-48EA-802A-F8BB1DA78417}"/>
    <dgm:cxn modelId="{1AACAF2D-604A-45A7-98CF-1CEEE6BC31EC}" type="presOf" srcId="{FF715529-1D55-4D7E-99A2-D26C506141EF}" destId="{4022E84A-D65E-45F3-BDDB-05092600ECC4}" srcOrd="0" destOrd="2" presId="urn:microsoft.com/office/officeart/2005/8/layout/hList1"/>
    <dgm:cxn modelId="{C452FF09-9B88-482C-8F7D-2F0778040AA7}" srcId="{AEDC533D-D97A-4D82-B30E-9EDBB452F9EF}" destId="{9D501252-8B3B-4E59-92BF-85899F13811A}" srcOrd="4" destOrd="0" parTransId="{1FB70C91-866C-4FA1-A2E5-079620A5E5CC}" sibTransId="{51F47BBA-A9FE-4B0D-A33C-0F8BDC1C41D6}"/>
    <dgm:cxn modelId="{E4DEF360-4664-4AB9-9CA5-9619CABC55E1}" type="presOf" srcId="{DA0EE68A-EB21-456C-A37E-5EC7F0F83C77}" destId="{6E833898-93EC-4051-A29C-BE77847826AA}" srcOrd="0" destOrd="2" presId="urn:microsoft.com/office/officeart/2005/8/layout/hList1"/>
    <dgm:cxn modelId="{6EBB3F11-04B5-43E2-B494-D39C3AE10A26}" type="presOf" srcId="{35AB3AF9-87B9-485E-A54C-E91F921E68C7}" destId="{9E091C23-BB02-430A-BC31-0E38FB624507}" srcOrd="0" destOrd="0" presId="urn:microsoft.com/office/officeart/2005/8/layout/hList1"/>
    <dgm:cxn modelId="{6115F8CA-452F-4692-BDF7-1BAA5038EF49}" srcId="{6E9FD43D-FA21-4342-A8CB-25FEA6995387}" destId="{11863851-0DE8-4346-8177-DDBF3207CED0}" srcOrd="2" destOrd="0" parTransId="{E9FBA7EF-6776-4F7F-8FDC-FFFCED86EF1D}" sibTransId="{4923ABD9-EC17-4A0C-8273-3EF7BE34E88B}"/>
    <dgm:cxn modelId="{F346B008-8A0D-426B-939D-C6E1DF81A56D}" srcId="{35AB3AF9-87B9-485E-A54C-E91F921E68C7}" destId="{AEDC533D-D97A-4D82-B30E-9EDBB452F9EF}" srcOrd="1" destOrd="0" parTransId="{55E651F9-D4D5-452A-AC4E-B01B4E89BC01}" sibTransId="{2B48ECC2-294E-42AB-A76A-6E0EDE8D1FB8}"/>
    <dgm:cxn modelId="{BC93B081-2271-46C5-BF9F-7CB9A1B225CD}" srcId="{35AB3AF9-87B9-485E-A54C-E91F921E68C7}" destId="{6E9FD43D-FA21-4342-A8CB-25FEA6995387}" srcOrd="0" destOrd="0" parTransId="{E3CD9183-652C-4D13-8F52-F7E477B27C22}" sibTransId="{A738148F-D274-4D3C-992E-40BA6783DAE5}"/>
    <dgm:cxn modelId="{58DDDF8E-B2FA-4A30-B18E-59D6F197C52E}" srcId="{AEDC533D-D97A-4D82-B30E-9EDBB452F9EF}" destId="{FF715529-1D55-4D7E-99A2-D26C506141EF}" srcOrd="2" destOrd="0" parTransId="{6C58B5EC-8EF9-42D0-8E80-12C9A1A608AA}" sibTransId="{B48FABEA-75AA-4180-9930-ED2442E00DDE}"/>
    <dgm:cxn modelId="{C6528A23-83F9-4C6E-820A-1A5F655E4B2C}" type="presOf" srcId="{AEDC533D-D97A-4D82-B30E-9EDBB452F9EF}" destId="{1D44B791-5680-4843-9846-3ADF643F523E}" srcOrd="0" destOrd="0" presId="urn:microsoft.com/office/officeart/2005/8/layout/hList1"/>
    <dgm:cxn modelId="{E6BF43C4-6F1A-4599-B85E-20A829195D4A}" type="presOf" srcId="{F1A5C240-4A47-4F43-8978-8F4185713133}" destId="{6E833898-93EC-4051-A29C-BE77847826AA}" srcOrd="0" destOrd="0" presId="urn:microsoft.com/office/officeart/2005/8/layout/hList1"/>
    <dgm:cxn modelId="{500AB46D-FDEF-45D2-A358-73B72A23697D}" srcId="{35AB3AF9-87B9-485E-A54C-E91F921E68C7}" destId="{B33E487A-0830-4F05-9FF2-5F10BDFE23F9}" srcOrd="3" destOrd="0" parTransId="{B1CDC951-A4C0-4DA6-B662-0EB0AD106A67}" sibTransId="{04F18C63-A769-4BB8-899E-D034A6BFB9F8}"/>
    <dgm:cxn modelId="{F091F6E1-6293-49EA-BB73-14F7D61BD39D}" srcId="{6E9FD43D-FA21-4342-A8CB-25FEA6995387}" destId="{AD4C15B8-9DF6-418A-A5A1-DA8233EA89DF}" srcOrd="1" destOrd="0" parTransId="{C8F7EC88-1642-478D-AAC2-BD7FCA296A6F}" sibTransId="{1EF2E834-2DBE-496A-A6FA-5FD8C35F323F}"/>
    <dgm:cxn modelId="{52C5D812-C9B3-4023-88D0-024F086AB20B}" type="presOf" srcId="{90F41A09-23B1-4E4B-A1EE-90F6A1E1EEB2}" destId="{201C6925-A74D-42EB-9187-E1F46F5BCBA2}" srcOrd="0" destOrd="4" presId="urn:microsoft.com/office/officeart/2005/8/layout/hList1"/>
    <dgm:cxn modelId="{564793DC-5273-4A9B-BA95-B92C59889C9D}" srcId="{6E9FD43D-FA21-4342-A8CB-25FEA6995387}" destId="{D5B6E065-1F4B-482B-A829-EB3B6925C889}" srcOrd="3" destOrd="0" parTransId="{934C3BED-453B-4D17-AA70-2F3FA62870F0}" sibTransId="{A510E402-457F-4643-A5DF-9BF5C6C32C76}"/>
    <dgm:cxn modelId="{D2F60A65-E916-4319-AFFF-2DE0B92EA468}" srcId="{AEDC533D-D97A-4D82-B30E-9EDBB452F9EF}" destId="{72CDD6BB-7492-4864-A280-F0007CC0E406}" srcOrd="0" destOrd="0" parTransId="{70E70D25-56F9-4FFC-84CE-69B3A918C022}" sibTransId="{656D5123-6AB7-4C96-BAC4-4E0EC194290A}"/>
    <dgm:cxn modelId="{898F24BF-3FD4-4C39-95FC-D208086E18A1}" type="presOf" srcId="{B33E487A-0830-4F05-9FF2-5F10BDFE23F9}" destId="{4EFAAACF-BBCD-42B5-8F93-176DC8DDCFF6}" srcOrd="0" destOrd="0" presId="urn:microsoft.com/office/officeart/2005/8/layout/hList1"/>
    <dgm:cxn modelId="{3B571B12-51FA-4BB2-AFB3-57D79DFE3DD0}" srcId="{35AB3AF9-87B9-485E-A54C-E91F921E68C7}" destId="{32828350-DEB9-4622-A276-9F18D804F76A}" srcOrd="2" destOrd="0" parTransId="{5766D978-B82E-49D6-928F-8849162A8E24}" sibTransId="{7DF9A055-6C52-4CA3-B65A-46BA888E663E}"/>
    <dgm:cxn modelId="{4B5EE7F9-6D59-4B44-B80E-442B7CAD05FD}" type="presOf" srcId="{72CDD6BB-7492-4864-A280-F0007CC0E406}" destId="{4022E84A-D65E-45F3-BDDB-05092600ECC4}" srcOrd="0" destOrd="0" presId="urn:microsoft.com/office/officeart/2005/8/layout/hList1"/>
    <dgm:cxn modelId="{1E1288D7-EBDB-416E-9992-E95181601530}" srcId="{AEDC533D-D97A-4D82-B30E-9EDBB452F9EF}" destId="{A2E45CCE-0113-4CAE-907C-EE6E4FF13F8D}" srcOrd="1" destOrd="0" parTransId="{7FCA3542-0D72-4F3B-9536-7F02DDA74BFE}" sibTransId="{CA9AC766-194F-4ADE-B388-D24B4E8E6CE4}"/>
    <dgm:cxn modelId="{DA20385D-8424-4D41-9C54-16166465AB9C}" srcId="{6E9FD43D-FA21-4342-A8CB-25FEA6995387}" destId="{1693EDB1-85D1-45C1-823E-B5BCF30CBF79}" srcOrd="0" destOrd="0" parTransId="{811BFD9C-D85C-46B0-8FE3-4A2F20F31565}" sibTransId="{43A2C56F-F57F-4896-BAD0-5BB9AC0F455C}"/>
    <dgm:cxn modelId="{453E8509-2385-4217-8D9E-85E15275605F}" type="presOf" srcId="{D5B6E065-1F4B-482B-A829-EB3B6925C889}" destId="{201C6925-A74D-42EB-9187-E1F46F5BCBA2}" srcOrd="0" destOrd="3" presId="urn:microsoft.com/office/officeart/2005/8/layout/hList1"/>
    <dgm:cxn modelId="{827DF41E-953D-40E5-983E-537F61AE9A7F}" type="presOf" srcId="{32828350-DEB9-4622-A276-9F18D804F76A}" destId="{B46E799A-E3CE-4F78-A08B-A0F7AC49C623}" srcOrd="0" destOrd="0" presId="urn:microsoft.com/office/officeart/2005/8/layout/hList1"/>
    <dgm:cxn modelId="{E8E1BD54-6EB0-4E70-9E88-AA04DB2A619B}" type="presOf" srcId="{53289591-9AA5-4B15-AC13-F4A144FD2F34}" destId="{6E833898-93EC-4051-A29C-BE77847826AA}" srcOrd="0" destOrd="1" presId="urn:microsoft.com/office/officeart/2005/8/layout/hList1"/>
    <dgm:cxn modelId="{951256DF-6151-4343-81BC-FED1D2F1EDDE}" type="presOf" srcId="{A2E45CCE-0113-4CAE-907C-EE6E4FF13F8D}" destId="{4022E84A-D65E-45F3-BDDB-05092600ECC4}" srcOrd="0" destOrd="1" presId="urn:microsoft.com/office/officeart/2005/8/layout/hList1"/>
    <dgm:cxn modelId="{E71A1749-62F6-462B-8D4F-3C1299A4E089}" srcId="{32828350-DEB9-4622-A276-9F18D804F76A}" destId="{53289591-9AA5-4B15-AC13-F4A144FD2F34}" srcOrd="1" destOrd="0" parTransId="{BF50029F-2484-46C3-95BD-1BE8EBF1319D}" sibTransId="{E5A4D8E2-FA14-4D3E-BCA9-49004A224DCB}"/>
    <dgm:cxn modelId="{1DD6A1B4-1AC6-48DC-B0BE-09384A6A9BB7}" type="presOf" srcId="{9D501252-8B3B-4E59-92BF-85899F13811A}" destId="{4022E84A-D65E-45F3-BDDB-05092600ECC4}" srcOrd="0" destOrd="4" presId="urn:microsoft.com/office/officeart/2005/8/layout/hList1"/>
    <dgm:cxn modelId="{FA325F87-DD56-4CBC-AD19-2A04315F2E92}" type="presOf" srcId="{11863851-0DE8-4346-8177-DDBF3207CED0}" destId="{201C6925-A74D-42EB-9187-E1F46F5BCBA2}" srcOrd="0" destOrd="2" presId="urn:microsoft.com/office/officeart/2005/8/layout/hList1"/>
    <dgm:cxn modelId="{6FB538B5-02B9-4379-880D-2BC6F98875B7}" srcId="{6E9FD43D-FA21-4342-A8CB-25FEA6995387}" destId="{90F41A09-23B1-4E4B-A1EE-90F6A1E1EEB2}" srcOrd="4" destOrd="0" parTransId="{9FB7C601-C04D-4905-83E3-85EAC48C6F88}" sibTransId="{218C6DB4-496B-4F32-A6E6-D7C6C2239611}"/>
    <dgm:cxn modelId="{A51C614D-F36D-439C-B40A-2114DC54E041}" srcId="{32828350-DEB9-4622-A276-9F18D804F76A}" destId="{DA0EE68A-EB21-456C-A37E-5EC7F0F83C77}" srcOrd="2" destOrd="0" parTransId="{30DB57EC-858E-4762-BB6B-1BCE0AE1C397}" sibTransId="{DDBA3782-2A5A-454D-9A2D-E8DDE081E62D}"/>
    <dgm:cxn modelId="{9A22ACAC-140C-402F-97E0-42F6F02469DC}" srcId="{AEDC533D-D97A-4D82-B30E-9EDBB452F9EF}" destId="{FD31A262-17F8-44BA-8347-231766605926}" srcOrd="3" destOrd="0" parTransId="{AB95E3C8-1BD5-4D58-BBFF-9F5B7B46C23A}" sibTransId="{B7288AEE-259B-4DC1-B1FB-A504B6DBF335}"/>
    <dgm:cxn modelId="{F6333B00-9545-45FC-B2E0-21EE0356E1E8}" srcId="{B33E487A-0830-4F05-9FF2-5F10BDFE23F9}" destId="{60D68251-2D27-471B-AE80-9D74AB3C1C2D}" srcOrd="0" destOrd="0" parTransId="{334271B6-5433-475A-A843-E89841C26B1C}" sibTransId="{A8D039B3-3148-4C20-9466-A34FE2C01414}"/>
    <dgm:cxn modelId="{4C4C1B56-23CF-49B3-8C96-03290524BFD2}" type="presOf" srcId="{AD4C15B8-9DF6-418A-A5A1-DA8233EA89DF}" destId="{201C6925-A74D-42EB-9187-E1F46F5BCBA2}" srcOrd="0" destOrd="1" presId="urn:microsoft.com/office/officeart/2005/8/layout/hList1"/>
    <dgm:cxn modelId="{FB059A20-F94C-429A-897B-CE5237A5B63B}" type="presOf" srcId="{1693EDB1-85D1-45C1-823E-B5BCF30CBF79}" destId="{201C6925-A74D-42EB-9187-E1F46F5BCBA2}" srcOrd="0" destOrd="0" presId="urn:microsoft.com/office/officeart/2005/8/layout/hList1"/>
    <dgm:cxn modelId="{781EC138-A3B1-4DBE-8EEE-0D3812CDFFF4}" type="presOf" srcId="{60D68251-2D27-471B-AE80-9D74AB3C1C2D}" destId="{CCCD23BF-9DE4-48E4-A127-A46454B65AFC}" srcOrd="0" destOrd="0" presId="urn:microsoft.com/office/officeart/2005/8/layout/hList1"/>
    <dgm:cxn modelId="{85753440-0FDE-43BA-86AD-CE6368A98E86}" type="presOf" srcId="{6E9FD43D-FA21-4342-A8CB-25FEA6995387}" destId="{B7B9E538-6F50-4403-BC29-F9A37E96B375}" srcOrd="0" destOrd="0" presId="urn:microsoft.com/office/officeart/2005/8/layout/hList1"/>
    <dgm:cxn modelId="{5918514A-B3B2-42C0-9D04-814DF6220B33}" type="presParOf" srcId="{9E091C23-BB02-430A-BC31-0E38FB624507}" destId="{EC8D3B2C-E162-4F8D-BCC7-685B75B13475}" srcOrd="0" destOrd="0" presId="urn:microsoft.com/office/officeart/2005/8/layout/hList1"/>
    <dgm:cxn modelId="{0FAD397D-5CD4-4D94-8ADF-67CAFEE5C393}" type="presParOf" srcId="{EC8D3B2C-E162-4F8D-BCC7-685B75B13475}" destId="{B7B9E538-6F50-4403-BC29-F9A37E96B375}" srcOrd="0" destOrd="0" presId="urn:microsoft.com/office/officeart/2005/8/layout/hList1"/>
    <dgm:cxn modelId="{86214E3A-998A-4DE7-AF8A-BF2A13C30AFF}" type="presParOf" srcId="{EC8D3B2C-E162-4F8D-BCC7-685B75B13475}" destId="{201C6925-A74D-42EB-9187-E1F46F5BCBA2}" srcOrd="1" destOrd="0" presId="urn:microsoft.com/office/officeart/2005/8/layout/hList1"/>
    <dgm:cxn modelId="{9F55C25F-1A0C-42D3-9319-F12CEED88C13}" type="presParOf" srcId="{9E091C23-BB02-430A-BC31-0E38FB624507}" destId="{E869BA4D-6317-4CDE-A23D-0E9113DE9785}" srcOrd="1" destOrd="0" presId="urn:microsoft.com/office/officeart/2005/8/layout/hList1"/>
    <dgm:cxn modelId="{9499A33F-7455-4E31-948D-910EA0985602}" type="presParOf" srcId="{9E091C23-BB02-430A-BC31-0E38FB624507}" destId="{1FD9651B-0272-4BBC-89EF-30F27CBAF092}" srcOrd="2" destOrd="0" presId="urn:microsoft.com/office/officeart/2005/8/layout/hList1"/>
    <dgm:cxn modelId="{E919180E-EAAC-44D5-B42B-2E2485ABF39F}" type="presParOf" srcId="{1FD9651B-0272-4BBC-89EF-30F27CBAF092}" destId="{1D44B791-5680-4843-9846-3ADF643F523E}" srcOrd="0" destOrd="0" presId="urn:microsoft.com/office/officeart/2005/8/layout/hList1"/>
    <dgm:cxn modelId="{48B382AE-B80F-4A28-97ED-9498CCC87604}" type="presParOf" srcId="{1FD9651B-0272-4BBC-89EF-30F27CBAF092}" destId="{4022E84A-D65E-45F3-BDDB-05092600ECC4}" srcOrd="1" destOrd="0" presId="urn:microsoft.com/office/officeart/2005/8/layout/hList1"/>
    <dgm:cxn modelId="{D95A3EF6-85F5-4A5D-85FA-F943EAD948F0}" type="presParOf" srcId="{9E091C23-BB02-430A-BC31-0E38FB624507}" destId="{5347FE3D-DDD7-491D-995F-FBD42A187BAF}" srcOrd="3" destOrd="0" presId="urn:microsoft.com/office/officeart/2005/8/layout/hList1"/>
    <dgm:cxn modelId="{B9C20023-DB6E-4FFA-BD01-231533FFEF0A}" type="presParOf" srcId="{9E091C23-BB02-430A-BC31-0E38FB624507}" destId="{2A29C3B4-26B7-499F-9BAB-18288F643F6A}" srcOrd="4" destOrd="0" presId="urn:microsoft.com/office/officeart/2005/8/layout/hList1"/>
    <dgm:cxn modelId="{32464B31-CD41-4F8A-9665-313A230C7975}" type="presParOf" srcId="{2A29C3B4-26B7-499F-9BAB-18288F643F6A}" destId="{B46E799A-E3CE-4F78-A08B-A0F7AC49C623}" srcOrd="0" destOrd="0" presId="urn:microsoft.com/office/officeart/2005/8/layout/hList1"/>
    <dgm:cxn modelId="{BC0E6E14-7B10-4624-9D49-C4EF71657049}" type="presParOf" srcId="{2A29C3B4-26B7-499F-9BAB-18288F643F6A}" destId="{6E833898-93EC-4051-A29C-BE77847826AA}" srcOrd="1" destOrd="0" presId="urn:microsoft.com/office/officeart/2005/8/layout/hList1"/>
    <dgm:cxn modelId="{9F3206AD-B940-477B-B15A-74B1C63543D8}" type="presParOf" srcId="{9E091C23-BB02-430A-BC31-0E38FB624507}" destId="{6F4E7F05-B30B-47AB-9599-B87DAF0DCEC0}" srcOrd="5" destOrd="0" presId="urn:microsoft.com/office/officeart/2005/8/layout/hList1"/>
    <dgm:cxn modelId="{2E3FF3A3-08C4-43B6-8133-6EC688A81BF6}" type="presParOf" srcId="{9E091C23-BB02-430A-BC31-0E38FB624507}" destId="{E072A276-C6E1-4C40-94C9-EBE837E53D2C}" srcOrd="6" destOrd="0" presId="urn:microsoft.com/office/officeart/2005/8/layout/hList1"/>
    <dgm:cxn modelId="{4CCD78F7-2091-4C20-9EAE-5A4B548FBC37}" type="presParOf" srcId="{E072A276-C6E1-4C40-94C9-EBE837E53D2C}" destId="{4EFAAACF-BBCD-42B5-8F93-176DC8DDCFF6}" srcOrd="0" destOrd="0" presId="urn:microsoft.com/office/officeart/2005/8/layout/hList1"/>
    <dgm:cxn modelId="{7434620F-F395-42FF-8E1B-5A53F8ECA17C}" type="presParOf" srcId="{E072A276-C6E1-4C40-94C9-EBE837E53D2C}" destId="{CCCD23BF-9DE4-48E4-A127-A46454B65A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2F048-CCC8-4B89-ADA3-1D88F94EF7EB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5F38EB-4BDD-4FCA-BF10-E2638DB75FD0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Communicate</a:t>
          </a:r>
          <a:endParaRPr lang="en-US" dirty="0"/>
        </a:p>
      </dgm:t>
    </dgm:pt>
    <dgm:pt modelId="{D5848C09-8703-4A5F-B8CE-A3D714C2BBC0}" type="parTrans" cxnId="{2F85F06B-A131-4672-B648-6850B2CB08B0}">
      <dgm:prSet/>
      <dgm:spPr/>
      <dgm:t>
        <a:bodyPr/>
        <a:lstStyle/>
        <a:p>
          <a:endParaRPr lang="en-US"/>
        </a:p>
      </dgm:t>
    </dgm:pt>
    <dgm:pt modelId="{C452415D-22B5-40DB-A0BE-13AA3F593972}" type="sibTrans" cxnId="{2F85F06B-A131-4672-B648-6850B2CB08B0}">
      <dgm:prSet/>
      <dgm:spPr/>
      <dgm:t>
        <a:bodyPr/>
        <a:lstStyle/>
        <a:p>
          <a:endParaRPr lang="en-US"/>
        </a:p>
      </dgm:t>
    </dgm:pt>
    <dgm:pt modelId="{2686C464-489E-40D6-8E07-AC28EF86BD68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Respect</a:t>
          </a:r>
          <a:endParaRPr lang="en-US" dirty="0"/>
        </a:p>
      </dgm:t>
    </dgm:pt>
    <dgm:pt modelId="{A03B05D1-73CE-44CE-9F79-54043A1C45E4}" type="parTrans" cxnId="{5AC1C29E-68AC-4086-A48D-52127B76BFF1}">
      <dgm:prSet/>
      <dgm:spPr/>
      <dgm:t>
        <a:bodyPr/>
        <a:lstStyle/>
        <a:p>
          <a:endParaRPr lang="en-US"/>
        </a:p>
      </dgm:t>
    </dgm:pt>
    <dgm:pt modelId="{7849782D-06AA-4D1A-B1AD-20B8445E2409}" type="sibTrans" cxnId="{5AC1C29E-68AC-4086-A48D-52127B76BFF1}">
      <dgm:prSet/>
      <dgm:spPr/>
      <dgm:t>
        <a:bodyPr/>
        <a:lstStyle/>
        <a:p>
          <a:endParaRPr lang="en-US"/>
        </a:p>
      </dgm:t>
    </dgm:pt>
    <dgm:pt modelId="{AA6DBAF4-47BC-4A61-BF33-AAB15C72495F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Direct Observation</a:t>
          </a:r>
          <a:endParaRPr lang="en-US" dirty="0"/>
        </a:p>
      </dgm:t>
    </dgm:pt>
    <dgm:pt modelId="{532E1540-C422-4E2A-A0C4-4E3C38B25B7C}" type="parTrans" cxnId="{5CC4B9CD-6B8F-4415-81F2-90D6B2042CAD}">
      <dgm:prSet/>
      <dgm:spPr/>
      <dgm:t>
        <a:bodyPr/>
        <a:lstStyle/>
        <a:p>
          <a:endParaRPr lang="en-US"/>
        </a:p>
      </dgm:t>
    </dgm:pt>
    <dgm:pt modelId="{E62E7733-8279-4E89-A028-E52482B59F7E}" type="sibTrans" cxnId="{5CC4B9CD-6B8F-4415-81F2-90D6B2042CAD}">
      <dgm:prSet/>
      <dgm:spPr/>
      <dgm:t>
        <a:bodyPr/>
        <a:lstStyle/>
        <a:p>
          <a:endParaRPr lang="en-US"/>
        </a:p>
      </dgm:t>
    </dgm:pt>
    <dgm:pt modelId="{8DDC2AB1-2EDD-4661-BFB7-0DA0095783BC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Timely</a:t>
          </a:r>
          <a:endParaRPr lang="en-US" dirty="0"/>
        </a:p>
      </dgm:t>
    </dgm:pt>
    <dgm:pt modelId="{BD5F103D-C147-4D4B-ACE4-3D6AC69E7163}" type="parTrans" cxnId="{8FC24921-B61B-4285-AA2B-97429F65DAE6}">
      <dgm:prSet/>
      <dgm:spPr/>
      <dgm:t>
        <a:bodyPr/>
        <a:lstStyle/>
        <a:p>
          <a:endParaRPr lang="en-US"/>
        </a:p>
      </dgm:t>
    </dgm:pt>
    <dgm:pt modelId="{0E02C4E7-9651-4F0E-86DA-D5CD0F8F8E1A}" type="sibTrans" cxnId="{8FC24921-B61B-4285-AA2B-97429F65DAE6}">
      <dgm:prSet/>
      <dgm:spPr/>
      <dgm:t>
        <a:bodyPr/>
        <a:lstStyle/>
        <a:p>
          <a:endParaRPr lang="en-US"/>
        </a:p>
      </dgm:t>
    </dgm:pt>
    <dgm:pt modelId="{DEC4B343-EC18-49CE-94AC-D9BD4828BA92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Non-judgmental</a:t>
          </a:r>
          <a:endParaRPr lang="en-US" dirty="0"/>
        </a:p>
      </dgm:t>
    </dgm:pt>
    <dgm:pt modelId="{83483BB8-7821-464E-B96D-E60F1A49D47D}" type="parTrans" cxnId="{B8E4533A-19D9-412E-AD78-0798B554EC6B}">
      <dgm:prSet/>
      <dgm:spPr/>
      <dgm:t>
        <a:bodyPr/>
        <a:lstStyle/>
        <a:p>
          <a:endParaRPr lang="en-US"/>
        </a:p>
      </dgm:t>
    </dgm:pt>
    <dgm:pt modelId="{99C863E2-E47E-4009-B08A-7F991C42E18F}" type="sibTrans" cxnId="{B8E4533A-19D9-412E-AD78-0798B554EC6B}">
      <dgm:prSet/>
      <dgm:spPr/>
      <dgm:t>
        <a:bodyPr/>
        <a:lstStyle/>
        <a:p>
          <a:endParaRPr lang="en-US"/>
        </a:p>
      </dgm:t>
    </dgm:pt>
    <dgm:pt modelId="{277A9FEB-EABA-488D-8DC3-4F8DAF6E3EA9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72D9E53B-8BF1-46FA-9B44-C84F3B245DEC}" type="parTrans" cxnId="{5B8D8F17-AF39-4EAC-9840-5093FEEDEDC4}">
      <dgm:prSet/>
      <dgm:spPr/>
      <dgm:t>
        <a:bodyPr/>
        <a:lstStyle/>
        <a:p>
          <a:endParaRPr lang="en-US"/>
        </a:p>
      </dgm:t>
    </dgm:pt>
    <dgm:pt modelId="{9FA5B46C-00DF-40BF-A939-6EAEFF3FA498}" type="sibTrans" cxnId="{5B8D8F17-AF39-4EAC-9840-5093FEEDEDC4}">
      <dgm:prSet/>
      <dgm:spPr/>
      <dgm:t>
        <a:bodyPr/>
        <a:lstStyle/>
        <a:p>
          <a:endParaRPr lang="en-US"/>
        </a:p>
      </dgm:t>
    </dgm:pt>
    <dgm:pt modelId="{B9381C1F-6EBD-4333-AB47-69FD4A6D7D23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Reflect</a:t>
          </a:r>
          <a:endParaRPr lang="en-US" dirty="0"/>
        </a:p>
      </dgm:t>
    </dgm:pt>
    <dgm:pt modelId="{49352912-A7DE-4E65-B3C5-1699606AB649}" type="parTrans" cxnId="{4948B720-175E-4F46-8C6D-A9AC255CC867}">
      <dgm:prSet/>
      <dgm:spPr/>
      <dgm:t>
        <a:bodyPr/>
        <a:lstStyle/>
        <a:p>
          <a:endParaRPr lang="en-US"/>
        </a:p>
      </dgm:t>
    </dgm:pt>
    <dgm:pt modelId="{EA5AFE62-5821-4B9D-9118-E1AFA6411118}" type="sibTrans" cxnId="{4948B720-175E-4F46-8C6D-A9AC255CC867}">
      <dgm:prSet/>
      <dgm:spPr/>
      <dgm:t>
        <a:bodyPr/>
        <a:lstStyle/>
        <a:p>
          <a:endParaRPr lang="en-US"/>
        </a:p>
      </dgm:t>
    </dgm:pt>
    <dgm:pt modelId="{19836C0C-0AAD-4CD6-987E-AB62BF562B0C}" type="pres">
      <dgm:prSet presAssocID="{C472F048-CCC8-4B89-ADA3-1D88F94EF7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E495E9-5D09-426F-BBA5-E86614F4D4D0}" type="pres">
      <dgm:prSet presAssocID="{875F38EB-4BDD-4FCA-BF10-E2638DB75FD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DE1C43-C788-4D91-B56D-3EBD73887861}" type="pres">
      <dgm:prSet presAssocID="{2686C464-489E-40D6-8E07-AC28EF86BD68}" presName="Accent1" presStyleCnt="0"/>
      <dgm:spPr/>
    </dgm:pt>
    <dgm:pt modelId="{25E8FC3E-6EF1-4CA5-910C-4448436E846E}" type="pres">
      <dgm:prSet presAssocID="{2686C464-489E-40D6-8E07-AC28EF86BD68}" presName="Accent" presStyleLbl="bgShp" presStyleIdx="0" presStyleCnt="6"/>
      <dgm:spPr/>
    </dgm:pt>
    <dgm:pt modelId="{7159717E-1B59-441A-B379-BD170E58707E}" type="pres">
      <dgm:prSet presAssocID="{2686C464-489E-40D6-8E07-AC28EF86BD6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DD16B-89AC-4674-9FA6-DE3A25FC21D7}" type="pres">
      <dgm:prSet presAssocID="{AA6DBAF4-47BC-4A61-BF33-AAB15C72495F}" presName="Accent2" presStyleCnt="0"/>
      <dgm:spPr/>
    </dgm:pt>
    <dgm:pt modelId="{DC8C19BA-253E-474F-AE5E-F04F0A0F3599}" type="pres">
      <dgm:prSet presAssocID="{AA6DBAF4-47BC-4A61-BF33-AAB15C72495F}" presName="Accent" presStyleLbl="bgShp" presStyleIdx="1" presStyleCnt="6"/>
      <dgm:spPr>
        <a:noFill/>
      </dgm:spPr>
    </dgm:pt>
    <dgm:pt modelId="{A805839A-1C2E-4EF3-B39A-BD2269F70A58}" type="pres">
      <dgm:prSet presAssocID="{AA6DBAF4-47BC-4A61-BF33-AAB15C72495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FB9B-9258-443C-9BED-5D8F6E8EAD6F}" type="pres">
      <dgm:prSet presAssocID="{8DDC2AB1-2EDD-4661-BFB7-0DA0095783BC}" presName="Accent3" presStyleCnt="0"/>
      <dgm:spPr/>
    </dgm:pt>
    <dgm:pt modelId="{65ECA12E-7235-47AE-A2C0-C41DE71191BC}" type="pres">
      <dgm:prSet presAssocID="{8DDC2AB1-2EDD-4661-BFB7-0DA0095783BC}" presName="Accent" presStyleLbl="bgShp" presStyleIdx="2" presStyleCnt="6"/>
      <dgm:spPr>
        <a:solidFill>
          <a:schemeClr val="bg1"/>
        </a:solidFill>
      </dgm:spPr>
    </dgm:pt>
    <dgm:pt modelId="{1924F459-EC7D-488D-AD87-1D0BF8D0C54D}" type="pres">
      <dgm:prSet presAssocID="{8DDC2AB1-2EDD-4661-BFB7-0DA0095783B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C83CB-B080-41B3-A67A-296B6D066484}" type="pres">
      <dgm:prSet presAssocID="{DEC4B343-EC18-49CE-94AC-D9BD4828BA92}" presName="Accent4" presStyleCnt="0"/>
      <dgm:spPr/>
    </dgm:pt>
    <dgm:pt modelId="{41DFDB94-F974-41D6-9EE5-DF40BC4F227D}" type="pres">
      <dgm:prSet presAssocID="{DEC4B343-EC18-49CE-94AC-D9BD4828BA92}" presName="Accent" presStyleLbl="bgShp" presStyleIdx="3" presStyleCnt="6"/>
      <dgm:spPr>
        <a:solidFill>
          <a:schemeClr val="bg1"/>
        </a:solidFill>
      </dgm:spPr>
    </dgm:pt>
    <dgm:pt modelId="{16DD8C05-B67B-47DE-8510-2E6696921F0C}" type="pres">
      <dgm:prSet presAssocID="{DEC4B343-EC18-49CE-94AC-D9BD4828BA9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F62E-D6A3-4546-9F32-050CEC2A7420}" type="pres">
      <dgm:prSet presAssocID="{277A9FEB-EABA-488D-8DC3-4F8DAF6E3EA9}" presName="Accent5" presStyleCnt="0"/>
      <dgm:spPr/>
    </dgm:pt>
    <dgm:pt modelId="{64760A5D-00C2-4FD6-928B-E1293EC8FCCD}" type="pres">
      <dgm:prSet presAssocID="{277A9FEB-EABA-488D-8DC3-4F8DAF6E3EA9}" presName="Accent" presStyleLbl="bgShp" presStyleIdx="4" presStyleCnt="6"/>
      <dgm:spPr>
        <a:solidFill>
          <a:schemeClr val="bg1"/>
        </a:solidFill>
      </dgm:spPr>
    </dgm:pt>
    <dgm:pt modelId="{EE934B7F-8A09-4FCE-8281-8129EB43982B}" type="pres">
      <dgm:prSet presAssocID="{277A9FEB-EABA-488D-8DC3-4F8DAF6E3EA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9618-1F23-4855-A1D3-7FA7CE729A04}" type="pres">
      <dgm:prSet presAssocID="{B9381C1F-6EBD-4333-AB47-69FD4A6D7D23}" presName="Accent6" presStyleCnt="0"/>
      <dgm:spPr/>
    </dgm:pt>
    <dgm:pt modelId="{EF01A4CF-C1BC-4CC1-A567-E38B7CB93CC4}" type="pres">
      <dgm:prSet presAssocID="{B9381C1F-6EBD-4333-AB47-69FD4A6D7D23}" presName="Accent" presStyleLbl="bgShp" presStyleIdx="5" presStyleCnt="6"/>
      <dgm:spPr>
        <a:solidFill>
          <a:schemeClr val="bg1"/>
        </a:solidFill>
      </dgm:spPr>
    </dgm:pt>
    <dgm:pt modelId="{21CFF1AF-CDF0-4D98-9A4C-DC0EEF7F7025}" type="pres">
      <dgm:prSet presAssocID="{B9381C1F-6EBD-4333-AB47-69FD4A6D7D2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7D769-F5BC-4004-AE60-703DD9CB6CA6}" type="presOf" srcId="{C472F048-CCC8-4B89-ADA3-1D88F94EF7EB}" destId="{19836C0C-0AAD-4CD6-987E-AB62BF562B0C}" srcOrd="0" destOrd="0" presId="urn:microsoft.com/office/officeart/2011/layout/HexagonRadial"/>
    <dgm:cxn modelId="{5B8D8F17-AF39-4EAC-9840-5093FEEDEDC4}" srcId="{875F38EB-4BDD-4FCA-BF10-E2638DB75FD0}" destId="{277A9FEB-EABA-488D-8DC3-4F8DAF6E3EA9}" srcOrd="4" destOrd="0" parTransId="{72D9E53B-8BF1-46FA-9B44-C84F3B245DEC}" sibTransId="{9FA5B46C-00DF-40BF-A939-6EAEFF3FA498}"/>
    <dgm:cxn modelId="{43DE40D5-6307-4897-92C5-9D90418DA586}" type="presOf" srcId="{B9381C1F-6EBD-4333-AB47-69FD4A6D7D23}" destId="{21CFF1AF-CDF0-4D98-9A4C-DC0EEF7F7025}" srcOrd="0" destOrd="0" presId="urn:microsoft.com/office/officeart/2011/layout/HexagonRadial"/>
    <dgm:cxn modelId="{E43A8D77-2FE9-4873-A96D-5FAB7FAB1D95}" type="presOf" srcId="{DEC4B343-EC18-49CE-94AC-D9BD4828BA92}" destId="{16DD8C05-B67B-47DE-8510-2E6696921F0C}" srcOrd="0" destOrd="0" presId="urn:microsoft.com/office/officeart/2011/layout/HexagonRadial"/>
    <dgm:cxn modelId="{4B2CCB41-F146-4D39-B88C-CA592BEF6E3F}" type="presOf" srcId="{2686C464-489E-40D6-8E07-AC28EF86BD68}" destId="{7159717E-1B59-441A-B379-BD170E58707E}" srcOrd="0" destOrd="0" presId="urn:microsoft.com/office/officeart/2011/layout/HexagonRadial"/>
    <dgm:cxn modelId="{7CDA0C1B-4EBF-475E-9436-6366C308830B}" type="presOf" srcId="{8DDC2AB1-2EDD-4661-BFB7-0DA0095783BC}" destId="{1924F459-EC7D-488D-AD87-1D0BF8D0C54D}" srcOrd="0" destOrd="0" presId="urn:microsoft.com/office/officeart/2011/layout/HexagonRadial"/>
    <dgm:cxn modelId="{5CC4B9CD-6B8F-4415-81F2-90D6B2042CAD}" srcId="{875F38EB-4BDD-4FCA-BF10-E2638DB75FD0}" destId="{AA6DBAF4-47BC-4A61-BF33-AAB15C72495F}" srcOrd="1" destOrd="0" parTransId="{532E1540-C422-4E2A-A0C4-4E3C38B25B7C}" sibTransId="{E62E7733-8279-4E89-A028-E52482B59F7E}"/>
    <dgm:cxn modelId="{4948B720-175E-4F46-8C6D-A9AC255CC867}" srcId="{875F38EB-4BDD-4FCA-BF10-E2638DB75FD0}" destId="{B9381C1F-6EBD-4333-AB47-69FD4A6D7D23}" srcOrd="5" destOrd="0" parTransId="{49352912-A7DE-4E65-B3C5-1699606AB649}" sibTransId="{EA5AFE62-5821-4B9D-9118-E1AFA6411118}"/>
    <dgm:cxn modelId="{B8E4533A-19D9-412E-AD78-0798B554EC6B}" srcId="{875F38EB-4BDD-4FCA-BF10-E2638DB75FD0}" destId="{DEC4B343-EC18-49CE-94AC-D9BD4828BA92}" srcOrd="3" destOrd="0" parTransId="{83483BB8-7821-464E-B96D-E60F1A49D47D}" sibTransId="{99C863E2-E47E-4009-B08A-7F991C42E18F}"/>
    <dgm:cxn modelId="{A736BAB5-7215-499E-9036-53C367BDCDD0}" type="presOf" srcId="{277A9FEB-EABA-488D-8DC3-4F8DAF6E3EA9}" destId="{EE934B7F-8A09-4FCE-8281-8129EB43982B}" srcOrd="0" destOrd="0" presId="urn:microsoft.com/office/officeart/2011/layout/HexagonRadial"/>
    <dgm:cxn modelId="{41B13B05-B511-4BA4-9B98-2C4982DCD585}" type="presOf" srcId="{875F38EB-4BDD-4FCA-BF10-E2638DB75FD0}" destId="{DAE495E9-5D09-426F-BBA5-E86614F4D4D0}" srcOrd="0" destOrd="0" presId="urn:microsoft.com/office/officeart/2011/layout/HexagonRadial"/>
    <dgm:cxn modelId="{82AF76B3-7880-4B00-826A-9A0940775B53}" type="presOf" srcId="{AA6DBAF4-47BC-4A61-BF33-AAB15C72495F}" destId="{A805839A-1C2E-4EF3-B39A-BD2269F70A58}" srcOrd="0" destOrd="0" presId="urn:microsoft.com/office/officeart/2011/layout/HexagonRadial"/>
    <dgm:cxn modelId="{8FC24921-B61B-4285-AA2B-97429F65DAE6}" srcId="{875F38EB-4BDD-4FCA-BF10-E2638DB75FD0}" destId="{8DDC2AB1-2EDD-4661-BFB7-0DA0095783BC}" srcOrd="2" destOrd="0" parTransId="{BD5F103D-C147-4D4B-ACE4-3D6AC69E7163}" sibTransId="{0E02C4E7-9651-4F0E-86DA-D5CD0F8F8E1A}"/>
    <dgm:cxn modelId="{5AC1C29E-68AC-4086-A48D-52127B76BFF1}" srcId="{875F38EB-4BDD-4FCA-BF10-E2638DB75FD0}" destId="{2686C464-489E-40D6-8E07-AC28EF86BD68}" srcOrd="0" destOrd="0" parTransId="{A03B05D1-73CE-44CE-9F79-54043A1C45E4}" sibTransId="{7849782D-06AA-4D1A-B1AD-20B8445E2409}"/>
    <dgm:cxn modelId="{2F85F06B-A131-4672-B648-6850B2CB08B0}" srcId="{C472F048-CCC8-4B89-ADA3-1D88F94EF7EB}" destId="{875F38EB-4BDD-4FCA-BF10-E2638DB75FD0}" srcOrd="0" destOrd="0" parTransId="{D5848C09-8703-4A5F-B8CE-A3D714C2BBC0}" sibTransId="{C452415D-22B5-40DB-A0BE-13AA3F593972}"/>
    <dgm:cxn modelId="{A750D47F-A270-4861-A1A4-433D1FF2436D}" type="presParOf" srcId="{19836C0C-0AAD-4CD6-987E-AB62BF562B0C}" destId="{DAE495E9-5D09-426F-BBA5-E86614F4D4D0}" srcOrd="0" destOrd="0" presId="urn:microsoft.com/office/officeart/2011/layout/HexagonRadial"/>
    <dgm:cxn modelId="{2F161236-592C-4E0C-A597-6EC78D776E7C}" type="presParOf" srcId="{19836C0C-0AAD-4CD6-987E-AB62BF562B0C}" destId="{9BDE1C43-C788-4D91-B56D-3EBD73887861}" srcOrd="1" destOrd="0" presId="urn:microsoft.com/office/officeart/2011/layout/HexagonRadial"/>
    <dgm:cxn modelId="{91C9531F-DB01-4130-A0BB-DC137376A942}" type="presParOf" srcId="{9BDE1C43-C788-4D91-B56D-3EBD73887861}" destId="{25E8FC3E-6EF1-4CA5-910C-4448436E846E}" srcOrd="0" destOrd="0" presId="urn:microsoft.com/office/officeart/2011/layout/HexagonRadial"/>
    <dgm:cxn modelId="{C202529D-AEF1-4127-8D0E-6623BE519D84}" type="presParOf" srcId="{19836C0C-0AAD-4CD6-987E-AB62BF562B0C}" destId="{7159717E-1B59-441A-B379-BD170E58707E}" srcOrd="2" destOrd="0" presId="urn:microsoft.com/office/officeart/2011/layout/HexagonRadial"/>
    <dgm:cxn modelId="{902B593B-EE50-41D9-AF35-D3F8FB11684C}" type="presParOf" srcId="{19836C0C-0AAD-4CD6-987E-AB62BF562B0C}" destId="{E18DD16B-89AC-4674-9FA6-DE3A25FC21D7}" srcOrd="3" destOrd="0" presId="urn:microsoft.com/office/officeart/2011/layout/HexagonRadial"/>
    <dgm:cxn modelId="{2A52C214-B4AE-4BDF-9023-E0AD13D2FD87}" type="presParOf" srcId="{E18DD16B-89AC-4674-9FA6-DE3A25FC21D7}" destId="{DC8C19BA-253E-474F-AE5E-F04F0A0F3599}" srcOrd="0" destOrd="0" presId="urn:microsoft.com/office/officeart/2011/layout/HexagonRadial"/>
    <dgm:cxn modelId="{3A6D9539-83B2-4144-A423-41DB4EC1F808}" type="presParOf" srcId="{19836C0C-0AAD-4CD6-987E-AB62BF562B0C}" destId="{A805839A-1C2E-4EF3-B39A-BD2269F70A58}" srcOrd="4" destOrd="0" presId="urn:microsoft.com/office/officeart/2011/layout/HexagonRadial"/>
    <dgm:cxn modelId="{24A0FD42-22CC-4BF3-B0E7-4CD01C9A4D44}" type="presParOf" srcId="{19836C0C-0AAD-4CD6-987E-AB62BF562B0C}" destId="{F0D7FB9B-9258-443C-9BED-5D8F6E8EAD6F}" srcOrd="5" destOrd="0" presId="urn:microsoft.com/office/officeart/2011/layout/HexagonRadial"/>
    <dgm:cxn modelId="{6EA9A2AC-2E2A-4788-BEDB-CE5E24F05EA9}" type="presParOf" srcId="{F0D7FB9B-9258-443C-9BED-5D8F6E8EAD6F}" destId="{65ECA12E-7235-47AE-A2C0-C41DE71191BC}" srcOrd="0" destOrd="0" presId="urn:microsoft.com/office/officeart/2011/layout/HexagonRadial"/>
    <dgm:cxn modelId="{B981C899-733B-43E0-9959-6B2852DB6B51}" type="presParOf" srcId="{19836C0C-0AAD-4CD6-987E-AB62BF562B0C}" destId="{1924F459-EC7D-488D-AD87-1D0BF8D0C54D}" srcOrd="6" destOrd="0" presId="urn:microsoft.com/office/officeart/2011/layout/HexagonRadial"/>
    <dgm:cxn modelId="{BBB6252E-325B-449F-824D-61381244A23D}" type="presParOf" srcId="{19836C0C-0AAD-4CD6-987E-AB62BF562B0C}" destId="{092C83CB-B080-41B3-A67A-296B6D066484}" srcOrd="7" destOrd="0" presId="urn:microsoft.com/office/officeart/2011/layout/HexagonRadial"/>
    <dgm:cxn modelId="{4C68F0E8-F3D2-445E-AE13-348FFB181479}" type="presParOf" srcId="{092C83CB-B080-41B3-A67A-296B6D066484}" destId="{41DFDB94-F974-41D6-9EE5-DF40BC4F227D}" srcOrd="0" destOrd="0" presId="urn:microsoft.com/office/officeart/2011/layout/HexagonRadial"/>
    <dgm:cxn modelId="{91BD14A8-7E64-463F-A1FF-E7B2A3D81551}" type="presParOf" srcId="{19836C0C-0AAD-4CD6-987E-AB62BF562B0C}" destId="{16DD8C05-B67B-47DE-8510-2E6696921F0C}" srcOrd="8" destOrd="0" presId="urn:microsoft.com/office/officeart/2011/layout/HexagonRadial"/>
    <dgm:cxn modelId="{F700F78F-7659-4929-A207-8C81EAD387CB}" type="presParOf" srcId="{19836C0C-0AAD-4CD6-987E-AB62BF562B0C}" destId="{304CF62E-D6A3-4546-9F32-050CEC2A7420}" srcOrd="9" destOrd="0" presId="urn:microsoft.com/office/officeart/2011/layout/HexagonRadial"/>
    <dgm:cxn modelId="{A24FB2F1-7C60-4512-B877-5EA8CB97DE40}" type="presParOf" srcId="{304CF62E-D6A3-4546-9F32-050CEC2A7420}" destId="{64760A5D-00C2-4FD6-928B-E1293EC8FCCD}" srcOrd="0" destOrd="0" presId="urn:microsoft.com/office/officeart/2011/layout/HexagonRadial"/>
    <dgm:cxn modelId="{30A6207B-E733-4A03-B2DF-42D49D78FA71}" type="presParOf" srcId="{19836C0C-0AAD-4CD6-987E-AB62BF562B0C}" destId="{EE934B7F-8A09-4FCE-8281-8129EB43982B}" srcOrd="10" destOrd="0" presId="urn:microsoft.com/office/officeart/2011/layout/HexagonRadial"/>
    <dgm:cxn modelId="{6E2421B2-3A7C-4C0A-AD7C-C052BA007F1E}" type="presParOf" srcId="{19836C0C-0AAD-4CD6-987E-AB62BF562B0C}" destId="{41A49618-1F23-4855-A1D3-7FA7CE729A04}" srcOrd="11" destOrd="0" presId="urn:microsoft.com/office/officeart/2011/layout/HexagonRadial"/>
    <dgm:cxn modelId="{CF602B50-9BC5-40D1-BC04-BF5B9ED5FFCF}" type="presParOf" srcId="{41A49618-1F23-4855-A1D3-7FA7CE729A04}" destId="{EF01A4CF-C1BC-4CC1-A567-E38B7CB93CC4}" srcOrd="0" destOrd="0" presId="urn:microsoft.com/office/officeart/2011/layout/HexagonRadial"/>
    <dgm:cxn modelId="{B51CE6F7-438E-4F49-8A8D-D79607251BEB}" type="presParOf" srcId="{19836C0C-0AAD-4CD6-987E-AB62BF562B0C}" destId="{21CFF1AF-CDF0-4D98-9A4C-DC0EEF7F702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CEC35-C65D-4CA6-B371-B284345357C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D9DEA-C90B-4466-AC32-49740FDF652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START</a:t>
          </a:r>
        </a:p>
      </dgm:t>
    </dgm:pt>
    <dgm:pt modelId="{96B180D1-6AB1-4542-9E85-803347C5F66E}" type="parTrans" cxnId="{8C024B99-0C8A-4F39-8229-722B3C2DECA2}">
      <dgm:prSet/>
      <dgm:spPr/>
      <dgm:t>
        <a:bodyPr/>
        <a:lstStyle/>
        <a:p>
          <a:endParaRPr lang="en-US"/>
        </a:p>
      </dgm:t>
    </dgm:pt>
    <dgm:pt modelId="{D2B5C9C2-66EE-4FC2-9057-4FE9569567B0}" type="sibTrans" cxnId="{8C024B99-0C8A-4F39-8229-722B3C2DECA2}">
      <dgm:prSet/>
      <dgm:spPr/>
      <dgm:t>
        <a:bodyPr/>
        <a:lstStyle/>
        <a:p>
          <a:endParaRPr lang="en-US"/>
        </a:p>
      </dgm:t>
    </dgm:pt>
    <dgm:pt modelId="{38FC9D17-23D4-47D3-8611-B4A308D603F1}">
      <dgm:prSet phldrT="[Text]"/>
      <dgm:spPr/>
      <dgm:t>
        <a:bodyPr/>
        <a:lstStyle/>
        <a:p>
          <a:r>
            <a:rPr lang="en-US" dirty="0"/>
            <a:t>What to start doing in order to grow or complete objectives and goals</a:t>
          </a:r>
        </a:p>
      </dgm:t>
    </dgm:pt>
    <dgm:pt modelId="{488C3743-F703-4AA7-8280-AC091871EAF1}" type="parTrans" cxnId="{18070652-DA61-4B4B-BE3C-B20638863331}">
      <dgm:prSet/>
      <dgm:spPr/>
      <dgm:t>
        <a:bodyPr/>
        <a:lstStyle/>
        <a:p>
          <a:endParaRPr lang="en-US"/>
        </a:p>
      </dgm:t>
    </dgm:pt>
    <dgm:pt modelId="{A4D12B37-FA3D-4E7B-A9DC-01F2CF3D042B}" type="sibTrans" cxnId="{18070652-DA61-4B4B-BE3C-B20638863331}">
      <dgm:prSet/>
      <dgm:spPr/>
      <dgm:t>
        <a:bodyPr/>
        <a:lstStyle/>
        <a:p>
          <a:endParaRPr lang="en-US"/>
        </a:p>
      </dgm:t>
    </dgm:pt>
    <dgm:pt modelId="{C47C1C0F-5293-4376-991A-9D1A14DD4BC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STOP</a:t>
          </a:r>
        </a:p>
      </dgm:t>
    </dgm:pt>
    <dgm:pt modelId="{5CCAABEF-A6F4-43B2-88BF-74BF8739F253}" type="parTrans" cxnId="{F00A35A1-12C1-434B-8261-2BABC7882F7F}">
      <dgm:prSet/>
      <dgm:spPr/>
      <dgm:t>
        <a:bodyPr/>
        <a:lstStyle/>
        <a:p>
          <a:endParaRPr lang="en-US"/>
        </a:p>
      </dgm:t>
    </dgm:pt>
    <dgm:pt modelId="{00833659-7082-4B98-9BEB-9D43A97BDAE5}" type="sibTrans" cxnId="{F00A35A1-12C1-434B-8261-2BABC7882F7F}">
      <dgm:prSet/>
      <dgm:spPr/>
      <dgm:t>
        <a:bodyPr/>
        <a:lstStyle/>
        <a:p>
          <a:endParaRPr lang="en-US"/>
        </a:p>
      </dgm:t>
    </dgm:pt>
    <dgm:pt modelId="{7B247297-E6E8-483E-8654-226504BD12D2}">
      <dgm:prSet phldrT="[Text]"/>
      <dgm:spPr/>
      <dgm:t>
        <a:bodyPr/>
        <a:lstStyle/>
        <a:p>
          <a:pPr algn="ctr"/>
          <a:r>
            <a:rPr lang="en-US" dirty="0"/>
            <a:t>Practices or behaviors to stop doing</a:t>
          </a:r>
        </a:p>
      </dgm:t>
    </dgm:pt>
    <dgm:pt modelId="{59E84028-11DE-420E-B974-346F0F0624E9}" type="parTrans" cxnId="{F0877B9A-C777-457C-AB34-74318927AC94}">
      <dgm:prSet/>
      <dgm:spPr/>
      <dgm:t>
        <a:bodyPr/>
        <a:lstStyle/>
        <a:p>
          <a:endParaRPr lang="en-US"/>
        </a:p>
      </dgm:t>
    </dgm:pt>
    <dgm:pt modelId="{9F28AD13-03D2-4643-BAFA-4149BD7B987C}" type="sibTrans" cxnId="{F0877B9A-C777-457C-AB34-74318927AC94}">
      <dgm:prSet/>
      <dgm:spPr/>
      <dgm:t>
        <a:bodyPr/>
        <a:lstStyle/>
        <a:p>
          <a:endParaRPr lang="en-US"/>
        </a:p>
      </dgm:t>
    </dgm:pt>
    <dgm:pt modelId="{6D5BBD9F-02EB-4C96-A530-A959B397F50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CONTINUE</a:t>
          </a:r>
        </a:p>
      </dgm:t>
    </dgm:pt>
    <dgm:pt modelId="{6337A180-DD91-49A4-96EB-B3075E9B3960}" type="parTrans" cxnId="{4018BF9F-0EA0-422D-B6B8-4FB648B657A1}">
      <dgm:prSet/>
      <dgm:spPr/>
      <dgm:t>
        <a:bodyPr/>
        <a:lstStyle/>
        <a:p>
          <a:endParaRPr lang="en-US"/>
        </a:p>
      </dgm:t>
    </dgm:pt>
    <dgm:pt modelId="{633402D6-DCBE-457A-9052-735E2613006F}" type="sibTrans" cxnId="{4018BF9F-0EA0-422D-B6B8-4FB648B657A1}">
      <dgm:prSet/>
      <dgm:spPr/>
      <dgm:t>
        <a:bodyPr/>
        <a:lstStyle/>
        <a:p>
          <a:endParaRPr lang="en-US"/>
        </a:p>
      </dgm:t>
    </dgm:pt>
    <dgm:pt modelId="{6080E4F6-7BAD-4CAE-B19E-1DBFCFB1E05A}">
      <dgm:prSet phldrT="[Text]"/>
      <dgm:spPr/>
      <dgm:t>
        <a:bodyPr/>
        <a:lstStyle/>
        <a:p>
          <a:r>
            <a:rPr lang="en-US" dirty="0"/>
            <a:t>Behaviors or things done well that should be continued in practice</a:t>
          </a:r>
        </a:p>
      </dgm:t>
    </dgm:pt>
    <dgm:pt modelId="{40FDB52F-35CB-4548-8841-F39A10EE4F12}" type="parTrans" cxnId="{C6DF031D-0AE6-44C9-B94F-CB84071D12F8}">
      <dgm:prSet/>
      <dgm:spPr/>
      <dgm:t>
        <a:bodyPr/>
        <a:lstStyle/>
        <a:p>
          <a:endParaRPr lang="en-US"/>
        </a:p>
      </dgm:t>
    </dgm:pt>
    <dgm:pt modelId="{3CE95FDA-58A8-4F18-8E3B-F59C85D3E1D4}" type="sibTrans" cxnId="{C6DF031D-0AE6-44C9-B94F-CB84071D12F8}">
      <dgm:prSet/>
      <dgm:spPr/>
      <dgm:t>
        <a:bodyPr/>
        <a:lstStyle/>
        <a:p>
          <a:endParaRPr lang="en-US"/>
        </a:p>
      </dgm:t>
    </dgm:pt>
    <dgm:pt modelId="{78E008E1-41F9-479B-B763-8D23807DF4F3}">
      <dgm:prSet phldrT="[Text]"/>
      <dgm:spPr/>
      <dgm:t>
        <a:bodyPr/>
        <a:lstStyle/>
        <a:p>
          <a:r>
            <a:rPr lang="en-US" dirty="0"/>
            <a:t>“Start utilizing time management techniques discussed to keep you on track.”</a:t>
          </a:r>
        </a:p>
      </dgm:t>
    </dgm:pt>
    <dgm:pt modelId="{2C76C926-F40B-4ACC-8A4E-896E88C4D33E}" type="parTrans" cxnId="{A547F349-23E6-4584-8AAE-366B1FD5D067}">
      <dgm:prSet/>
      <dgm:spPr/>
      <dgm:t>
        <a:bodyPr/>
        <a:lstStyle/>
        <a:p>
          <a:endParaRPr lang="en-US"/>
        </a:p>
      </dgm:t>
    </dgm:pt>
    <dgm:pt modelId="{2342A7E4-D8F9-4826-BB6F-1230F0126AFA}" type="sibTrans" cxnId="{A547F349-23E6-4584-8AAE-366B1FD5D067}">
      <dgm:prSet/>
      <dgm:spPr/>
      <dgm:t>
        <a:bodyPr/>
        <a:lstStyle/>
        <a:p>
          <a:endParaRPr lang="en-US"/>
        </a:p>
      </dgm:t>
    </dgm:pt>
    <dgm:pt modelId="{0C637CCC-DD2A-4B44-8C09-0CCCE0FD0526}">
      <dgm:prSet phldrT="[Text]"/>
      <dgm:spPr/>
      <dgm:t>
        <a:bodyPr/>
        <a:lstStyle/>
        <a:p>
          <a:r>
            <a:rPr lang="en-US" dirty="0"/>
            <a:t>“Stop being so detail-oriented when you present a topic. Don’t get bogged down by details. Provide a summary instead for the future.”</a:t>
          </a:r>
        </a:p>
      </dgm:t>
    </dgm:pt>
    <dgm:pt modelId="{07E8D084-9606-44BF-AD30-F0277D89AB2F}" type="parTrans" cxnId="{CB6AF5C8-6EC3-40B3-8B01-9DB83C39EE43}">
      <dgm:prSet/>
      <dgm:spPr/>
      <dgm:t>
        <a:bodyPr/>
        <a:lstStyle/>
        <a:p>
          <a:endParaRPr lang="en-US"/>
        </a:p>
      </dgm:t>
    </dgm:pt>
    <dgm:pt modelId="{216DA1AA-7641-4DD2-8A9D-45191B7DCCA6}" type="sibTrans" cxnId="{CB6AF5C8-6EC3-40B3-8B01-9DB83C39EE43}">
      <dgm:prSet/>
      <dgm:spPr/>
      <dgm:t>
        <a:bodyPr/>
        <a:lstStyle/>
        <a:p>
          <a:endParaRPr lang="en-US"/>
        </a:p>
      </dgm:t>
    </dgm:pt>
    <dgm:pt modelId="{0087D1CE-8D91-43A4-AFE9-9E4E15063625}">
      <dgm:prSet phldrT="[Text]"/>
      <dgm:spPr/>
      <dgm:t>
        <a:bodyPr/>
        <a:lstStyle/>
        <a:p>
          <a:r>
            <a:rPr lang="en-US" dirty="0"/>
            <a:t>“Continue reviewing patients on anticoagulation therapy to help you independently manage consults.”</a:t>
          </a:r>
        </a:p>
      </dgm:t>
    </dgm:pt>
    <dgm:pt modelId="{607315A9-E53F-4F96-8B50-7CA19E5BCA04}" type="parTrans" cxnId="{9BD16004-9EFD-48B6-BE63-9597421AD412}">
      <dgm:prSet/>
      <dgm:spPr/>
      <dgm:t>
        <a:bodyPr/>
        <a:lstStyle/>
        <a:p>
          <a:endParaRPr lang="en-US"/>
        </a:p>
      </dgm:t>
    </dgm:pt>
    <dgm:pt modelId="{3B0DF2E9-2F80-44F0-A73E-9C36FAB46C58}" type="sibTrans" cxnId="{9BD16004-9EFD-48B6-BE63-9597421AD412}">
      <dgm:prSet/>
      <dgm:spPr/>
      <dgm:t>
        <a:bodyPr/>
        <a:lstStyle/>
        <a:p>
          <a:endParaRPr lang="en-US"/>
        </a:p>
      </dgm:t>
    </dgm:pt>
    <dgm:pt modelId="{7D22C357-78A6-4257-AB68-B87DDFADD134}" type="pres">
      <dgm:prSet presAssocID="{49BCEC35-C65D-4CA6-B371-B284345357C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0CA474-B204-4805-B2CE-98A996034B5E}" type="pres">
      <dgm:prSet presAssocID="{7CAD9DEA-C90B-4466-AC32-49740FDF652D}" presName="horFlow" presStyleCnt="0"/>
      <dgm:spPr/>
    </dgm:pt>
    <dgm:pt modelId="{B19052BF-6109-45F4-96D1-2721F581A88B}" type="pres">
      <dgm:prSet presAssocID="{7CAD9DEA-C90B-4466-AC32-49740FDF652D}" presName="bigChev" presStyleLbl="node1" presStyleIdx="0" presStyleCnt="3" custScaleY="123660"/>
      <dgm:spPr/>
      <dgm:t>
        <a:bodyPr/>
        <a:lstStyle/>
        <a:p>
          <a:endParaRPr lang="en-US"/>
        </a:p>
      </dgm:t>
    </dgm:pt>
    <dgm:pt modelId="{5DF2F76D-599F-4DAB-8924-5D057FA096A3}" type="pres">
      <dgm:prSet presAssocID="{488C3743-F703-4AA7-8280-AC091871EAF1}" presName="parTrans" presStyleCnt="0"/>
      <dgm:spPr/>
    </dgm:pt>
    <dgm:pt modelId="{00B912B7-D076-4CB4-90B9-A6CA44B4E617}" type="pres">
      <dgm:prSet presAssocID="{38FC9D17-23D4-47D3-8611-B4A308D603F1}" presName="node" presStyleLbl="alignAccFollowNode1" presStyleIdx="0" presStyleCnt="6" custScaleX="191667" custScaleY="128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D882C-4B6E-4B7F-BF82-550EB7D0BFD8}" type="pres">
      <dgm:prSet presAssocID="{A4D12B37-FA3D-4E7B-A9DC-01F2CF3D042B}" presName="sibTrans" presStyleCnt="0"/>
      <dgm:spPr/>
    </dgm:pt>
    <dgm:pt modelId="{B9555D1A-82AB-4B87-8F4E-EA9CFC447C1F}" type="pres">
      <dgm:prSet presAssocID="{78E008E1-41F9-479B-B763-8D23807DF4F3}" presName="node" presStyleLbl="alignAccFollowNode1" presStyleIdx="1" presStyleCnt="6" custScaleX="191667" custScaleY="128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CC275-9706-4B92-BDDE-578E5E6F351B}" type="pres">
      <dgm:prSet presAssocID="{7CAD9DEA-C90B-4466-AC32-49740FDF652D}" presName="vSp" presStyleCnt="0"/>
      <dgm:spPr/>
    </dgm:pt>
    <dgm:pt modelId="{3A405213-A391-4783-A793-B72B2C24664E}" type="pres">
      <dgm:prSet presAssocID="{C47C1C0F-5293-4376-991A-9D1A14DD4BC8}" presName="horFlow" presStyleCnt="0"/>
      <dgm:spPr/>
    </dgm:pt>
    <dgm:pt modelId="{B37FA9F8-10ED-4C44-A28B-AF45550D0CE0}" type="pres">
      <dgm:prSet presAssocID="{C47C1C0F-5293-4376-991A-9D1A14DD4BC8}" presName="bigChev" presStyleLbl="node1" presStyleIdx="1" presStyleCnt="3" custScaleY="110602"/>
      <dgm:spPr/>
      <dgm:t>
        <a:bodyPr/>
        <a:lstStyle/>
        <a:p>
          <a:endParaRPr lang="en-US"/>
        </a:p>
      </dgm:t>
    </dgm:pt>
    <dgm:pt modelId="{CF95F373-FD43-42C1-8FA1-E3D45CE1AD07}" type="pres">
      <dgm:prSet presAssocID="{59E84028-11DE-420E-B974-346F0F0624E9}" presName="parTrans" presStyleCnt="0"/>
      <dgm:spPr/>
    </dgm:pt>
    <dgm:pt modelId="{8E597439-8C92-4FD8-9BAE-EC36B5016063}" type="pres">
      <dgm:prSet presAssocID="{7B247297-E6E8-483E-8654-226504BD12D2}" presName="node" presStyleLbl="alignAccFollowNode1" presStyleIdx="2" presStyleCnt="6" custScaleX="190246" custScaleY="118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D40BB-F63A-4F91-A46B-2849FDA85520}" type="pres">
      <dgm:prSet presAssocID="{9F28AD13-03D2-4643-BAFA-4149BD7B987C}" presName="sibTrans" presStyleCnt="0"/>
      <dgm:spPr/>
    </dgm:pt>
    <dgm:pt modelId="{2C755C71-6FA8-44B4-BFB7-B45EDD2EB31A}" type="pres">
      <dgm:prSet presAssocID="{0C637CCC-DD2A-4B44-8C09-0CCCE0FD0526}" presName="node" presStyleLbl="alignAccFollowNode1" presStyleIdx="3" presStyleCnt="6" custScaleX="190246" custScaleY="12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F9BE9-205C-4483-9B95-3639566B7E2D}" type="pres">
      <dgm:prSet presAssocID="{C47C1C0F-5293-4376-991A-9D1A14DD4BC8}" presName="vSp" presStyleCnt="0"/>
      <dgm:spPr/>
    </dgm:pt>
    <dgm:pt modelId="{38BC242F-BE10-4FE4-8686-F1E36B86DD6C}" type="pres">
      <dgm:prSet presAssocID="{6D5BBD9F-02EB-4C96-A530-A959B397F500}" presName="horFlow" presStyleCnt="0"/>
      <dgm:spPr/>
    </dgm:pt>
    <dgm:pt modelId="{0A5773FC-2D03-401A-A540-A15DB331A891}" type="pres">
      <dgm:prSet presAssocID="{6D5BBD9F-02EB-4C96-A530-A959B397F500}" presName="bigChev" presStyleLbl="node1" presStyleIdx="2" presStyleCnt="3" custScaleY="110602"/>
      <dgm:spPr/>
      <dgm:t>
        <a:bodyPr/>
        <a:lstStyle/>
        <a:p>
          <a:endParaRPr lang="en-US"/>
        </a:p>
      </dgm:t>
    </dgm:pt>
    <dgm:pt modelId="{1177D734-A7A3-46F8-9911-5EF27566DCCA}" type="pres">
      <dgm:prSet presAssocID="{40FDB52F-35CB-4548-8841-F39A10EE4F12}" presName="parTrans" presStyleCnt="0"/>
      <dgm:spPr/>
    </dgm:pt>
    <dgm:pt modelId="{D7E0E124-5E46-449F-958B-9119F2920D02}" type="pres">
      <dgm:prSet presAssocID="{6080E4F6-7BAD-4CAE-B19E-1DBFCFB1E05A}" presName="node" presStyleLbl="alignAccFollowNode1" presStyleIdx="4" presStyleCnt="6" custScaleX="188115" custScaleY="12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1C8B7-D9ED-4B1C-96A2-9966D3C0DA5E}" type="pres">
      <dgm:prSet presAssocID="{3CE95FDA-58A8-4F18-8E3B-F59C85D3E1D4}" presName="sibTrans" presStyleCnt="0"/>
      <dgm:spPr/>
    </dgm:pt>
    <dgm:pt modelId="{101B788A-34A5-43A8-A4D5-2403326BCD1E}" type="pres">
      <dgm:prSet presAssocID="{0087D1CE-8D91-43A4-AFE9-9E4E15063625}" presName="node" presStyleLbl="alignAccFollowNode1" presStyleIdx="5" presStyleCnt="6" custScaleX="188115" custScaleY="12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D8A6E-1E1A-4DA1-B6C4-D602CCF7D30E}" type="presOf" srcId="{49BCEC35-C65D-4CA6-B371-B284345357C7}" destId="{7D22C357-78A6-4257-AB68-B87DDFADD134}" srcOrd="0" destOrd="0" presId="urn:microsoft.com/office/officeart/2005/8/layout/lProcess3"/>
    <dgm:cxn modelId="{3C13576A-A446-467D-B0AD-3B9B18C05451}" type="presOf" srcId="{0C637CCC-DD2A-4B44-8C09-0CCCE0FD0526}" destId="{2C755C71-6FA8-44B4-BFB7-B45EDD2EB31A}" srcOrd="0" destOrd="0" presId="urn:microsoft.com/office/officeart/2005/8/layout/lProcess3"/>
    <dgm:cxn modelId="{4018BF9F-0EA0-422D-B6B8-4FB648B657A1}" srcId="{49BCEC35-C65D-4CA6-B371-B284345357C7}" destId="{6D5BBD9F-02EB-4C96-A530-A959B397F500}" srcOrd="2" destOrd="0" parTransId="{6337A180-DD91-49A4-96EB-B3075E9B3960}" sibTransId="{633402D6-DCBE-457A-9052-735E2613006F}"/>
    <dgm:cxn modelId="{8C024B99-0C8A-4F39-8229-722B3C2DECA2}" srcId="{49BCEC35-C65D-4CA6-B371-B284345357C7}" destId="{7CAD9DEA-C90B-4466-AC32-49740FDF652D}" srcOrd="0" destOrd="0" parTransId="{96B180D1-6AB1-4542-9E85-803347C5F66E}" sibTransId="{D2B5C9C2-66EE-4FC2-9057-4FE9569567B0}"/>
    <dgm:cxn modelId="{9BD16004-9EFD-48B6-BE63-9597421AD412}" srcId="{6D5BBD9F-02EB-4C96-A530-A959B397F500}" destId="{0087D1CE-8D91-43A4-AFE9-9E4E15063625}" srcOrd="1" destOrd="0" parTransId="{607315A9-E53F-4F96-8B50-7CA19E5BCA04}" sibTransId="{3B0DF2E9-2F80-44F0-A73E-9C36FAB46C58}"/>
    <dgm:cxn modelId="{A547F349-23E6-4584-8AAE-366B1FD5D067}" srcId="{7CAD9DEA-C90B-4466-AC32-49740FDF652D}" destId="{78E008E1-41F9-479B-B763-8D23807DF4F3}" srcOrd="1" destOrd="0" parTransId="{2C76C926-F40B-4ACC-8A4E-896E88C4D33E}" sibTransId="{2342A7E4-D8F9-4826-BB6F-1230F0126AFA}"/>
    <dgm:cxn modelId="{EE513BCF-E5EE-46C0-8C3A-A08C4A0105ED}" type="presOf" srcId="{78E008E1-41F9-479B-B763-8D23807DF4F3}" destId="{B9555D1A-82AB-4B87-8F4E-EA9CFC447C1F}" srcOrd="0" destOrd="0" presId="urn:microsoft.com/office/officeart/2005/8/layout/lProcess3"/>
    <dgm:cxn modelId="{CB6AF5C8-6EC3-40B3-8B01-9DB83C39EE43}" srcId="{C47C1C0F-5293-4376-991A-9D1A14DD4BC8}" destId="{0C637CCC-DD2A-4B44-8C09-0CCCE0FD0526}" srcOrd="1" destOrd="0" parTransId="{07E8D084-9606-44BF-AD30-F0277D89AB2F}" sibTransId="{216DA1AA-7641-4DD2-8A9D-45191B7DCCA6}"/>
    <dgm:cxn modelId="{C6DF031D-0AE6-44C9-B94F-CB84071D12F8}" srcId="{6D5BBD9F-02EB-4C96-A530-A959B397F500}" destId="{6080E4F6-7BAD-4CAE-B19E-1DBFCFB1E05A}" srcOrd="0" destOrd="0" parTransId="{40FDB52F-35CB-4548-8841-F39A10EE4F12}" sibTransId="{3CE95FDA-58A8-4F18-8E3B-F59C85D3E1D4}"/>
    <dgm:cxn modelId="{F00A35A1-12C1-434B-8261-2BABC7882F7F}" srcId="{49BCEC35-C65D-4CA6-B371-B284345357C7}" destId="{C47C1C0F-5293-4376-991A-9D1A14DD4BC8}" srcOrd="1" destOrd="0" parTransId="{5CCAABEF-A6F4-43B2-88BF-74BF8739F253}" sibTransId="{00833659-7082-4B98-9BEB-9D43A97BDAE5}"/>
    <dgm:cxn modelId="{4342E71C-C45F-45B4-AD58-9F9235384C1F}" type="presOf" srcId="{38FC9D17-23D4-47D3-8611-B4A308D603F1}" destId="{00B912B7-D076-4CB4-90B9-A6CA44B4E617}" srcOrd="0" destOrd="0" presId="urn:microsoft.com/office/officeart/2005/8/layout/lProcess3"/>
    <dgm:cxn modelId="{80EAECCA-6BB8-4D91-A2AD-91B73A046EA2}" type="presOf" srcId="{7B247297-E6E8-483E-8654-226504BD12D2}" destId="{8E597439-8C92-4FD8-9BAE-EC36B5016063}" srcOrd="0" destOrd="0" presId="urn:microsoft.com/office/officeart/2005/8/layout/lProcess3"/>
    <dgm:cxn modelId="{B36DE23A-30F1-4472-8C4A-E761CFC0860A}" type="presOf" srcId="{6080E4F6-7BAD-4CAE-B19E-1DBFCFB1E05A}" destId="{D7E0E124-5E46-449F-958B-9119F2920D02}" srcOrd="0" destOrd="0" presId="urn:microsoft.com/office/officeart/2005/8/layout/lProcess3"/>
    <dgm:cxn modelId="{B30B3A1F-EA2E-4280-A564-1E4B23C16B39}" type="presOf" srcId="{7CAD9DEA-C90B-4466-AC32-49740FDF652D}" destId="{B19052BF-6109-45F4-96D1-2721F581A88B}" srcOrd="0" destOrd="0" presId="urn:microsoft.com/office/officeart/2005/8/layout/lProcess3"/>
    <dgm:cxn modelId="{97F3DF9B-5982-4D58-B5A9-077AF41E1225}" type="presOf" srcId="{6D5BBD9F-02EB-4C96-A530-A959B397F500}" destId="{0A5773FC-2D03-401A-A540-A15DB331A891}" srcOrd="0" destOrd="0" presId="urn:microsoft.com/office/officeart/2005/8/layout/lProcess3"/>
    <dgm:cxn modelId="{F0877B9A-C777-457C-AB34-74318927AC94}" srcId="{C47C1C0F-5293-4376-991A-9D1A14DD4BC8}" destId="{7B247297-E6E8-483E-8654-226504BD12D2}" srcOrd="0" destOrd="0" parTransId="{59E84028-11DE-420E-B974-346F0F0624E9}" sibTransId="{9F28AD13-03D2-4643-BAFA-4149BD7B987C}"/>
    <dgm:cxn modelId="{18070652-DA61-4B4B-BE3C-B20638863331}" srcId="{7CAD9DEA-C90B-4466-AC32-49740FDF652D}" destId="{38FC9D17-23D4-47D3-8611-B4A308D603F1}" srcOrd="0" destOrd="0" parTransId="{488C3743-F703-4AA7-8280-AC091871EAF1}" sibTransId="{A4D12B37-FA3D-4E7B-A9DC-01F2CF3D042B}"/>
    <dgm:cxn modelId="{A3A806CE-844F-41CF-9F17-AB22FA3B9728}" type="presOf" srcId="{0087D1CE-8D91-43A4-AFE9-9E4E15063625}" destId="{101B788A-34A5-43A8-A4D5-2403326BCD1E}" srcOrd="0" destOrd="0" presId="urn:microsoft.com/office/officeart/2005/8/layout/lProcess3"/>
    <dgm:cxn modelId="{D6743232-2BBE-49F2-BFCE-9EFE48372FC7}" type="presOf" srcId="{C47C1C0F-5293-4376-991A-9D1A14DD4BC8}" destId="{B37FA9F8-10ED-4C44-A28B-AF45550D0CE0}" srcOrd="0" destOrd="0" presId="urn:microsoft.com/office/officeart/2005/8/layout/lProcess3"/>
    <dgm:cxn modelId="{7509284E-7CFB-4796-A0D8-250AD01F1353}" type="presParOf" srcId="{7D22C357-78A6-4257-AB68-B87DDFADD134}" destId="{B90CA474-B204-4805-B2CE-98A996034B5E}" srcOrd="0" destOrd="0" presId="urn:microsoft.com/office/officeart/2005/8/layout/lProcess3"/>
    <dgm:cxn modelId="{22E445F0-A276-4D8F-A2DA-B2FDDBC420BE}" type="presParOf" srcId="{B90CA474-B204-4805-B2CE-98A996034B5E}" destId="{B19052BF-6109-45F4-96D1-2721F581A88B}" srcOrd="0" destOrd="0" presId="urn:microsoft.com/office/officeart/2005/8/layout/lProcess3"/>
    <dgm:cxn modelId="{FF4D3B61-EE47-442C-A61E-D7B9AB0B3F9B}" type="presParOf" srcId="{B90CA474-B204-4805-B2CE-98A996034B5E}" destId="{5DF2F76D-599F-4DAB-8924-5D057FA096A3}" srcOrd="1" destOrd="0" presId="urn:microsoft.com/office/officeart/2005/8/layout/lProcess3"/>
    <dgm:cxn modelId="{2A99CF09-FEB4-4D93-B967-738D03386077}" type="presParOf" srcId="{B90CA474-B204-4805-B2CE-98A996034B5E}" destId="{00B912B7-D076-4CB4-90B9-A6CA44B4E617}" srcOrd="2" destOrd="0" presId="urn:microsoft.com/office/officeart/2005/8/layout/lProcess3"/>
    <dgm:cxn modelId="{9D5C146F-386B-4D47-866D-5B5B5A52FEA4}" type="presParOf" srcId="{B90CA474-B204-4805-B2CE-98A996034B5E}" destId="{5D8D882C-4B6E-4B7F-BF82-550EB7D0BFD8}" srcOrd="3" destOrd="0" presId="urn:microsoft.com/office/officeart/2005/8/layout/lProcess3"/>
    <dgm:cxn modelId="{D41F8309-560F-4175-8322-1B18705273E9}" type="presParOf" srcId="{B90CA474-B204-4805-B2CE-98A996034B5E}" destId="{B9555D1A-82AB-4B87-8F4E-EA9CFC447C1F}" srcOrd="4" destOrd="0" presId="urn:microsoft.com/office/officeart/2005/8/layout/lProcess3"/>
    <dgm:cxn modelId="{42F26334-0A66-485D-BBAD-D2394800253F}" type="presParOf" srcId="{7D22C357-78A6-4257-AB68-B87DDFADD134}" destId="{307CC275-9706-4B92-BDDE-578E5E6F351B}" srcOrd="1" destOrd="0" presId="urn:microsoft.com/office/officeart/2005/8/layout/lProcess3"/>
    <dgm:cxn modelId="{5B1293F7-3093-4E80-A195-2E568DDDC04D}" type="presParOf" srcId="{7D22C357-78A6-4257-AB68-B87DDFADD134}" destId="{3A405213-A391-4783-A793-B72B2C24664E}" srcOrd="2" destOrd="0" presId="urn:microsoft.com/office/officeart/2005/8/layout/lProcess3"/>
    <dgm:cxn modelId="{5CDE4055-927B-4B9A-9EA5-251F8FFEAD23}" type="presParOf" srcId="{3A405213-A391-4783-A793-B72B2C24664E}" destId="{B37FA9F8-10ED-4C44-A28B-AF45550D0CE0}" srcOrd="0" destOrd="0" presId="urn:microsoft.com/office/officeart/2005/8/layout/lProcess3"/>
    <dgm:cxn modelId="{D58FA3DF-F89A-4216-A70A-0072654C60CD}" type="presParOf" srcId="{3A405213-A391-4783-A793-B72B2C24664E}" destId="{CF95F373-FD43-42C1-8FA1-E3D45CE1AD07}" srcOrd="1" destOrd="0" presId="urn:microsoft.com/office/officeart/2005/8/layout/lProcess3"/>
    <dgm:cxn modelId="{0416CFB3-B1AC-4C0F-9430-704BE3137CA3}" type="presParOf" srcId="{3A405213-A391-4783-A793-B72B2C24664E}" destId="{8E597439-8C92-4FD8-9BAE-EC36B5016063}" srcOrd="2" destOrd="0" presId="urn:microsoft.com/office/officeart/2005/8/layout/lProcess3"/>
    <dgm:cxn modelId="{97593199-D348-4CDE-9442-EC319695A713}" type="presParOf" srcId="{3A405213-A391-4783-A793-B72B2C24664E}" destId="{E81D40BB-F63A-4F91-A46B-2849FDA85520}" srcOrd="3" destOrd="0" presId="urn:microsoft.com/office/officeart/2005/8/layout/lProcess3"/>
    <dgm:cxn modelId="{63A8346A-5A73-4DB1-89B4-03FDF792E1DB}" type="presParOf" srcId="{3A405213-A391-4783-A793-B72B2C24664E}" destId="{2C755C71-6FA8-44B4-BFB7-B45EDD2EB31A}" srcOrd="4" destOrd="0" presId="urn:microsoft.com/office/officeart/2005/8/layout/lProcess3"/>
    <dgm:cxn modelId="{170E8B10-E145-45D0-8D37-6E3E0CBD4D3C}" type="presParOf" srcId="{7D22C357-78A6-4257-AB68-B87DDFADD134}" destId="{1E7F9BE9-205C-4483-9B95-3639566B7E2D}" srcOrd="3" destOrd="0" presId="urn:microsoft.com/office/officeart/2005/8/layout/lProcess3"/>
    <dgm:cxn modelId="{14725874-53C7-49B0-B009-5E74D3C3DD0B}" type="presParOf" srcId="{7D22C357-78A6-4257-AB68-B87DDFADD134}" destId="{38BC242F-BE10-4FE4-8686-F1E36B86DD6C}" srcOrd="4" destOrd="0" presId="urn:microsoft.com/office/officeart/2005/8/layout/lProcess3"/>
    <dgm:cxn modelId="{B11FB116-6FA4-41F3-9E91-23B07E7FE8D4}" type="presParOf" srcId="{38BC242F-BE10-4FE4-8686-F1E36B86DD6C}" destId="{0A5773FC-2D03-401A-A540-A15DB331A891}" srcOrd="0" destOrd="0" presId="urn:microsoft.com/office/officeart/2005/8/layout/lProcess3"/>
    <dgm:cxn modelId="{F942FB7B-13D8-4B22-B605-AA6E00B50BA8}" type="presParOf" srcId="{38BC242F-BE10-4FE4-8686-F1E36B86DD6C}" destId="{1177D734-A7A3-46F8-9911-5EF27566DCCA}" srcOrd="1" destOrd="0" presId="urn:microsoft.com/office/officeart/2005/8/layout/lProcess3"/>
    <dgm:cxn modelId="{3AA1306D-A471-49F9-ABDD-DE4A38A1FF25}" type="presParOf" srcId="{38BC242F-BE10-4FE4-8686-F1E36B86DD6C}" destId="{D7E0E124-5E46-449F-958B-9119F2920D02}" srcOrd="2" destOrd="0" presId="urn:microsoft.com/office/officeart/2005/8/layout/lProcess3"/>
    <dgm:cxn modelId="{AFDD402D-9E27-4E40-9C53-D9BAB01C87E0}" type="presParOf" srcId="{38BC242F-BE10-4FE4-8686-F1E36B86DD6C}" destId="{4841C8B7-D9ED-4B1C-96A2-9966D3C0DA5E}" srcOrd="3" destOrd="0" presId="urn:microsoft.com/office/officeart/2005/8/layout/lProcess3"/>
    <dgm:cxn modelId="{4579CC82-9759-4977-B1B6-AE1D5F7ACE62}" type="presParOf" srcId="{38BC242F-BE10-4FE4-8686-F1E36B86DD6C}" destId="{101B788A-34A5-43A8-A4D5-2403326BCD1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7BCCD-5E7B-4BF8-947C-09EAA7B8A055}">
      <dsp:nvSpPr>
        <dsp:cNvPr id="0" name=""/>
        <dsp:cNvSpPr/>
      </dsp:nvSpPr>
      <dsp:spPr>
        <a:xfrm>
          <a:off x="0" y="588046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Learning Styles</a:t>
          </a:r>
          <a:endParaRPr lang="en-US" sz="1900" b="1" kern="1200" dirty="0"/>
        </a:p>
      </dsp:txBody>
      <dsp:txXfrm>
        <a:off x="295876" y="883927"/>
        <a:ext cx="1428614" cy="1428638"/>
      </dsp:txXfrm>
    </dsp:sp>
    <dsp:sp modelId="{C770C842-97FF-40C5-9858-29B1DA2B4946}">
      <dsp:nvSpPr>
        <dsp:cNvPr id="0" name=""/>
        <dsp:cNvSpPr/>
      </dsp:nvSpPr>
      <dsp:spPr>
        <a:xfrm>
          <a:off x="1034460" y="2074677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Learner &amp; Teacher Personalities</a:t>
          </a:r>
          <a:endParaRPr lang="en-US" sz="1900" b="1" kern="1200" dirty="0"/>
        </a:p>
      </dsp:txBody>
      <dsp:txXfrm>
        <a:off x="1330336" y="2370558"/>
        <a:ext cx="1428614" cy="1428638"/>
      </dsp:txXfrm>
    </dsp:sp>
    <dsp:sp modelId="{A185EB0F-402F-49D1-B7A5-C18E9608E3E4}">
      <dsp:nvSpPr>
        <dsp:cNvPr id="0" name=""/>
        <dsp:cNvSpPr/>
      </dsp:nvSpPr>
      <dsp:spPr>
        <a:xfrm>
          <a:off x="2072855" y="520747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Prior knowledge</a:t>
          </a:r>
          <a:endParaRPr lang="en-US" sz="1900" kern="1200" dirty="0"/>
        </a:p>
      </dsp:txBody>
      <dsp:txXfrm>
        <a:off x="2368731" y="816628"/>
        <a:ext cx="1428614" cy="1428638"/>
      </dsp:txXfrm>
    </dsp:sp>
    <dsp:sp modelId="{0E4FABA9-6480-462B-B643-795E26618975}">
      <dsp:nvSpPr>
        <dsp:cNvPr id="0" name=""/>
        <dsp:cNvSpPr/>
      </dsp:nvSpPr>
      <dsp:spPr>
        <a:xfrm>
          <a:off x="3104609" y="2091608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Learning Objectives</a:t>
          </a:r>
          <a:endParaRPr lang="en-US" sz="1900" kern="1200" dirty="0"/>
        </a:p>
      </dsp:txBody>
      <dsp:txXfrm>
        <a:off x="3400485" y="2387489"/>
        <a:ext cx="1428614" cy="1428638"/>
      </dsp:txXfrm>
    </dsp:sp>
    <dsp:sp modelId="{73019FA6-608F-4666-A0D7-A3E19B8C72C5}">
      <dsp:nvSpPr>
        <dsp:cNvPr id="0" name=""/>
        <dsp:cNvSpPr/>
      </dsp:nvSpPr>
      <dsp:spPr>
        <a:xfrm>
          <a:off x="4139488" y="588046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Learning Activities</a:t>
          </a:r>
          <a:endParaRPr lang="en-US" sz="1900" kern="1200" dirty="0"/>
        </a:p>
      </dsp:txBody>
      <dsp:txXfrm>
        <a:off x="4435364" y="883927"/>
        <a:ext cx="1428614" cy="1428638"/>
      </dsp:txXfrm>
    </dsp:sp>
    <dsp:sp modelId="{1943DC62-8B89-4153-A8A2-6A19D8C3C7AF}">
      <dsp:nvSpPr>
        <dsp:cNvPr id="0" name=""/>
        <dsp:cNvSpPr/>
      </dsp:nvSpPr>
      <dsp:spPr>
        <a:xfrm>
          <a:off x="5173949" y="2074677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Assessments &amp;  Evaluations</a:t>
          </a:r>
          <a:endParaRPr lang="en-US" sz="1900" b="1" kern="1200" dirty="0"/>
        </a:p>
      </dsp:txBody>
      <dsp:txXfrm>
        <a:off x="5469825" y="2370558"/>
        <a:ext cx="1428614" cy="1428638"/>
      </dsp:txXfrm>
    </dsp:sp>
    <dsp:sp modelId="{B636A28F-3F62-4492-AA3C-58EDC74090F2}">
      <dsp:nvSpPr>
        <dsp:cNvPr id="0" name=""/>
        <dsp:cNvSpPr/>
      </dsp:nvSpPr>
      <dsp:spPr>
        <a:xfrm>
          <a:off x="6209233" y="588046"/>
          <a:ext cx="2020366" cy="2020400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Feedback</a:t>
          </a:r>
          <a:endParaRPr lang="en-US" sz="1900" b="1" kern="1200" dirty="0"/>
        </a:p>
      </dsp:txBody>
      <dsp:txXfrm>
        <a:off x="6505109" y="883927"/>
        <a:ext cx="1428614" cy="1428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02EE-B4F6-4645-99E1-C84D2C8915F4}">
      <dsp:nvSpPr>
        <dsp:cNvPr id="0" name=""/>
        <dsp:cNvSpPr/>
      </dsp:nvSpPr>
      <dsp:spPr>
        <a:xfrm>
          <a:off x="0" y="695642"/>
          <a:ext cx="8229600" cy="3291840"/>
        </a:xfrm>
        <a:prstGeom prst="leftRightRibb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406EC-E9EF-41F4-BE3C-5CB8E01D03E3}">
      <dsp:nvSpPr>
        <dsp:cNvPr id="0" name=""/>
        <dsp:cNvSpPr/>
      </dsp:nvSpPr>
      <dsp:spPr>
        <a:xfrm>
          <a:off x="987552" y="1271714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/>
            <a:t>Directive</a:t>
          </a:r>
        </a:p>
      </dsp:txBody>
      <dsp:txXfrm>
        <a:off x="987552" y="1271714"/>
        <a:ext cx="2715768" cy="1613001"/>
      </dsp:txXfrm>
    </dsp:sp>
    <dsp:sp modelId="{22DDBC7D-381F-40E4-8B11-0DF4919CA2DD}">
      <dsp:nvSpPr>
        <dsp:cNvPr id="0" name=""/>
        <dsp:cNvSpPr/>
      </dsp:nvSpPr>
      <dsp:spPr>
        <a:xfrm>
          <a:off x="4114800" y="1798408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/>
            <a:t>Elaborative</a:t>
          </a:r>
        </a:p>
      </dsp:txBody>
      <dsp:txXfrm>
        <a:off x="4114800" y="1798408"/>
        <a:ext cx="3209544" cy="1613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E538-6F50-4403-BC29-F9A37E96B375}">
      <dsp:nvSpPr>
        <dsp:cNvPr id="0" name=""/>
        <dsp:cNvSpPr/>
      </dsp:nvSpPr>
      <dsp:spPr>
        <a:xfrm>
          <a:off x="3094" y="542062"/>
          <a:ext cx="1860500" cy="7442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Environmental</a:t>
          </a:r>
        </a:p>
      </dsp:txBody>
      <dsp:txXfrm>
        <a:off x="3094" y="542062"/>
        <a:ext cx="1860500" cy="744200"/>
      </dsp:txXfrm>
    </dsp:sp>
    <dsp:sp modelId="{201C6925-A74D-42EB-9187-E1F46F5BCBA2}">
      <dsp:nvSpPr>
        <dsp:cNvPr id="0" name=""/>
        <dsp:cNvSpPr/>
      </dsp:nvSpPr>
      <dsp:spPr>
        <a:xfrm>
          <a:off x="3094" y="1286262"/>
          <a:ext cx="186050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Frequency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Place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Timing</a:t>
          </a:r>
        </a:p>
      </dsp:txBody>
      <dsp:txXfrm>
        <a:off x="3094" y="1286262"/>
        <a:ext cx="1860500" cy="2854800"/>
      </dsp:txXfrm>
    </dsp:sp>
    <dsp:sp modelId="{1D44B791-5680-4843-9846-3ADF643F523E}">
      <dsp:nvSpPr>
        <dsp:cNvPr id="0" name=""/>
        <dsp:cNvSpPr/>
      </dsp:nvSpPr>
      <dsp:spPr>
        <a:xfrm>
          <a:off x="2124064" y="542062"/>
          <a:ext cx="1860500" cy="7442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Interpersonal</a:t>
          </a:r>
        </a:p>
      </dsp:txBody>
      <dsp:txXfrm>
        <a:off x="2124064" y="542062"/>
        <a:ext cx="1860500" cy="744200"/>
      </dsp:txXfrm>
    </dsp:sp>
    <dsp:sp modelId="{4022E84A-D65E-45F3-BDDB-05092600ECC4}">
      <dsp:nvSpPr>
        <dsp:cNvPr id="0" name=""/>
        <dsp:cNvSpPr/>
      </dsp:nvSpPr>
      <dsp:spPr>
        <a:xfrm>
          <a:off x="2124064" y="1286262"/>
          <a:ext cx="186050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Personality types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Communication styles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Learning styles</a:t>
          </a:r>
        </a:p>
      </dsp:txBody>
      <dsp:txXfrm>
        <a:off x="2124064" y="1286262"/>
        <a:ext cx="1860500" cy="2854800"/>
      </dsp:txXfrm>
    </dsp:sp>
    <dsp:sp modelId="{B46E799A-E3CE-4F78-A08B-A0F7AC49C623}">
      <dsp:nvSpPr>
        <dsp:cNvPr id="0" name=""/>
        <dsp:cNvSpPr/>
      </dsp:nvSpPr>
      <dsp:spPr>
        <a:xfrm>
          <a:off x="4245035" y="542062"/>
          <a:ext cx="1860500" cy="7442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Situational</a:t>
          </a:r>
        </a:p>
      </dsp:txBody>
      <dsp:txXfrm>
        <a:off x="4245035" y="542062"/>
        <a:ext cx="1860500" cy="744200"/>
      </dsp:txXfrm>
    </dsp:sp>
    <dsp:sp modelId="{6E833898-93EC-4051-A29C-BE77847826AA}">
      <dsp:nvSpPr>
        <dsp:cNvPr id="0" name=""/>
        <dsp:cNvSpPr/>
      </dsp:nvSpPr>
      <dsp:spPr>
        <a:xfrm>
          <a:off x="4245035" y="1286262"/>
          <a:ext cx="186050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Positive vs. negative feedback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Specificity</a:t>
          </a:r>
        </a:p>
      </dsp:txBody>
      <dsp:txXfrm>
        <a:off x="4245035" y="1286262"/>
        <a:ext cx="1860500" cy="2854800"/>
      </dsp:txXfrm>
    </dsp:sp>
    <dsp:sp modelId="{4EFAAACF-BBCD-42B5-8F93-176DC8DDCFF6}">
      <dsp:nvSpPr>
        <dsp:cNvPr id="0" name=""/>
        <dsp:cNvSpPr/>
      </dsp:nvSpPr>
      <dsp:spPr>
        <a:xfrm>
          <a:off x="6366005" y="542062"/>
          <a:ext cx="1860500" cy="7442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Resident Involvement</a:t>
          </a:r>
        </a:p>
      </dsp:txBody>
      <dsp:txXfrm>
        <a:off x="6366005" y="542062"/>
        <a:ext cx="1860500" cy="744200"/>
      </dsp:txXfrm>
    </dsp:sp>
    <dsp:sp modelId="{CCCD23BF-9DE4-48E4-A127-A46454B65AFC}">
      <dsp:nvSpPr>
        <dsp:cNvPr id="0" name=""/>
        <dsp:cNvSpPr/>
      </dsp:nvSpPr>
      <dsp:spPr>
        <a:xfrm>
          <a:off x="6366005" y="1286262"/>
          <a:ext cx="186050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Perception on quantity of feedback </a:t>
          </a:r>
          <a:r>
            <a:rPr lang="en-US" sz="1700" kern="1200" dirty="0" smtClean="0"/>
            <a:t>(learner </a:t>
          </a:r>
          <a:r>
            <a:rPr lang="en-US" sz="1700" kern="1200" dirty="0"/>
            <a:t>vs. preceptor)</a:t>
          </a:r>
        </a:p>
      </dsp:txBody>
      <dsp:txXfrm>
        <a:off x="6366005" y="1286262"/>
        <a:ext cx="1860500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495E9-5D09-426F-BBA5-E86614F4D4D0}">
      <dsp:nvSpPr>
        <dsp:cNvPr id="0" name=""/>
        <dsp:cNvSpPr/>
      </dsp:nvSpPr>
      <dsp:spPr>
        <a:xfrm>
          <a:off x="3154445" y="1510776"/>
          <a:ext cx="1920262" cy="166110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Communicate</a:t>
          </a:r>
          <a:endParaRPr lang="en-US" sz="1600" kern="1200" dirty="0"/>
        </a:p>
      </dsp:txBody>
      <dsp:txXfrm>
        <a:off x="3472659" y="1786044"/>
        <a:ext cx="1283834" cy="1110568"/>
      </dsp:txXfrm>
    </dsp:sp>
    <dsp:sp modelId="{DC8C19BA-253E-474F-AE5E-F04F0A0F3599}">
      <dsp:nvSpPr>
        <dsp:cNvPr id="0" name=""/>
        <dsp:cNvSpPr/>
      </dsp:nvSpPr>
      <dsp:spPr>
        <a:xfrm>
          <a:off x="4356898" y="716049"/>
          <a:ext cx="724509" cy="62426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9717E-1B59-441A-B379-BD170E58707E}">
      <dsp:nvSpPr>
        <dsp:cNvPr id="0" name=""/>
        <dsp:cNvSpPr/>
      </dsp:nvSpPr>
      <dsp:spPr>
        <a:xfrm>
          <a:off x="3331329" y="0"/>
          <a:ext cx="1573641" cy="13613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Respect</a:t>
          </a:r>
          <a:endParaRPr lang="en-US" sz="1600" kern="1200" dirty="0"/>
        </a:p>
      </dsp:txBody>
      <dsp:txXfrm>
        <a:off x="3592115" y="225610"/>
        <a:ext cx="1052069" cy="910164"/>
      </dsp:txXfrm>
    </dsp:sp>
    <dsp:sp modelId="{65ECA12E-7235-47AE-A2C0-C41DE71191BC}">
      <dsp:nvSpPr>
        <dsp:cNvPr id="0" name=""/>
        <dsp:cNvSpPr/>
      </dsp:nvSpPr>
      <dsp:spPr>
        <a:xfrm>
          <a:off x="5202457" y="1883084"/>
          <a:ext cx="724509" cy="624260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5839A-1C2E-4EF3-B39A-BD2269F70A58}">
      <dsp:nvSpPr>
        <dsp:cNvPr id="0" name=""/>
        <dsp:cNvSpPr/>
      </dsp:nvSpPr>
      <dsp:spPr>
        <a:xfrm>
          <a:off x="4774541" y="837342"/>
          <a:ext cx="1573641" cy="13613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Direct Observation</a:t>
          </a:r>
          <a:endParaRPr lang="en-US" sz="1600" kern="1200" dirty="0"/>
        </a:p>
      </dsp:txBody>
      <dsp:txXfrm>
        <a:off x="5035327" y="1062952"/>
        <a:ext cx="1052069" cy="910164"/>
      </dsp:txXfrm>
    </dsp:sp>
    <dsp:sp modelId="{41DFDB94-F974-41D6-9EE5-DF40BC4F227D}">
      <dsp:nvSpPr>
        <dsp:cNvPr id="0" name=""/>
        <dsp:cNvSpPr/>
      </dsp:nvSpPr>
      <dsp:spPr>
        <a:xfrm>
          <a:off x="4615077" y="3200447"/>
          <a:ext cx="724509" cy="624260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4F459-EC7D-488D-AD87-1D0BF8D0C54D}">
      <dsp:nvSpPr>
        <dsp:cNvPr id="0" name=""/>
        <dsp:cNvSpPr/>
      </dsp:nvSpPr>
      <dsp:spPr>
        <a:xfrm>
          <a:off x="4774541" y="2483461"/>
          <a:ext cx="1573641" cy="13613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Timely</a:t>
          </a:r>
          <a:endParaRPr lang="en-US" sz="1600" kern="1200" dirty="0"/>
        </a:p>
      </dsp:txBody>
      <dsp:txXfrm>
        <a:off x="5035327" y="2709071"/>
        <a:ext cx="1052069" cy="910164"/>
      </dsp:txXfrm>
    </dsp:sp>
    <dsp:sp modelId="{64760A5D-00C2-4FD6-928B-E1293EC8FCCD}">
      <dsp:nvSpPr>
        <dsp:cNvPr id="0" name=""/>
        <dsp:cNvSpPr/>
      </dsp:nvSpPr>
      <dsp:spPr>
        <a:xfrm>
          <a:off x="3158019" y="3337194"/>
          <a:ext cx="724509" cy="624260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D8C05-B67B-47DE-8510-2E6696921F0C}">
      <dsp:nvSpPr>
        <dsp:cNvPr id="0" name=""/>
        <dsp:cNvSpPr/>
      </dsp:nvSpPr>
      <dsp:spPr>
        <a:xfrm>
          <a:off x="3331329" y="3321740"/>
          <a:ext cx="1573641" cy="13613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Non-judgmental</a:t>
          </a:r>
          <a:endParaRPr lang="en-US" sz="1600" kern="1200" dirty="0"/>
        </a:p>
      </dsp:txBody>
      <dsp:txXfrm>
        <a:off x="3592115" y="3547350"/>
        <a:ext cx="1052069" cy="910164"/>
      </dsp:txXfrm>
    </dsp:sp>
    <dsp:sp modelId="{EF01A4CF-C1BC-4CC1-A567-E38B7CB93CC4}">
      <dsp:nvSpPr>
        <dsp:cNvPr id="0" name=""/>
        <dsp:cNvSpPr/>
      </dsp:nvSpPr>
      <dsp:spPr>
        <a:xfrm>
          <a:off x="2298613" y="2170628"/>
          <a:ext cx="724509" cy="624260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34B7F-8A09-4FCE-8281-8129EB43982B}">
      <dsp:nvSpPr>
        <dsp:cNvPr id="0" name=""/>
        <dsp:cNvSpPr/>
      </dsp:nvSpPr>
      <dsp:spPr>
        <a:xfrm>
          <a:off x="1881417" y="2484397"/>
          <a:ext cx="1573641" cy="13613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Action Plan</a:t>
          </a:r>
          <a:endParaRPr lang="en-US" sz="1600" kern="1200" dirty="0"/>
        </a:p>
      </dsp:txBody>
      <dsp:txXfrm>
        <a:off x="2142203" y="2710007"/>
        <a:ext cx="1052069" cy="910164"/>
      </dsp:txXfrm>
    </dsp:sp>
    <dsp:sp modelId="{21CFF1AF-CDF0-4D98-9A4C-DC0EEF7F7025}">
      <dsp:nvSpPr>
        <dsp:cNvPr id="0" name=""/>
        <dsp:cNvSpPr/>
      </dsp:nvSpPr>
      <dsp:spPr>
        <a:xfrm>
          <a:off x="1881417" y="835469"/>
          <a:ext cx="1573641" cy="13613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Reflect</a:t>
          </a:r>
          <a:endParaRPr lang="en-US" sz="1600" kern="1200" dirty="0"/>
        </a:p>
      </dsp:txBody>
      <dsp:txXfrm>
        <a:off x="2142203" y="1061079"/>
        <a:ext cx="1052069" cy="910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052BF-6109-45F4-96D1-2721F581A88B}">
      <dsp:nvSpPr>
        <dsp:cNvPr id="0" name=""/>
        <dsp:cNvSpPr/>
      </dsp:nvSpPr>
      <dsp:spPr>
        <a:xfrm>
          <a:off x="3083" y="756899"/>
          <a:ext cx="2063252" cy="102056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START</a:t>
          </a:r>
        </a:p>
      </dsp:txBody>
      <dsp:txXfrm>
        <a:off x="513367" y="756899"/>
        <a:ext cx="1042685" cy="1020567"/>
      </dsp:txXfrm>
    </dsp:sp>
    <dsp:sp modelId="{00B912B7-D076-4CB4-90B9-A6CA44B4E617}">
      <dsp:nvSpPr>
        <dsp:cNvPr id="0" name=""/>
        <dsp:cNvSpPr/>
      </dsp:nvSpPr>
      <dsp:spPr>
        <a:xfrm>
          <a:off x="1798113" y="825392"/>
          <a:ext cx="3282296" cy="8835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What to start doing in order to grow or complete objectives and goals</a:t>
          </a:r>
        </a:p>
      </dsp:txBody>
      <dsp:txXfrm>
        <a:off x="2239904" y="825392"/>
        <a:ext cx="2398715" cy="883581"/>
      </dsp:txXfrm>
    </dsp:sp>
    <dsp:sp modelId="{B9555D1A-82AB-4B87-8F4E-EA9CFC447C1F}">
      <dsp:nvSpPr>
        <dsp:cNvPr id="0" name=""/>
        <dsp:cNvSpPr/>
      </dsp:nvSpPr>
      <dsp:spPr>
        <a:xfrm>
          <a:off x="4840660" y="825392"/>
          <a:ext cx="3282296" cy="8835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“Start utilizing time management techniques discussed to keep you on track.”</a:t>
          </a:r>
        </a:p>
      </dsp:txBody>
      <dsp:txXfrm>
        <a:off x="5282451" y="825392"/>
        <a:ext cx="2398715" cy="883581"/>
      </dsp:txXfrm>
    </dsp:sp>
    <dsp:sp modelId="{B37FA9F8-10ED-4C44-A28B-AF45550D0CE0}">
      <dsp:nvSpPr>
        <dsp:cNvPr id="0" name=""/>
        <dsp:cNvSpPr/>
      </dsp:nvSpPr>
      <dsp:spPr>
        <a:xfrm>
          <a:off x="3083" y="1893009"/>
          <a:ext cx="2063252" cy="912799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STOP</a:t>
          </a:r>
        </a:p>
      </dsp:txBody>
      <dsp:txXfrm>
        <a:off x="459483" y="1893009"/>
        <a:ext cx="1150453" cy="912799"/>
      </dsp:txXfrm>
    </dsp:sp>
    <dsp:sp modelId="{8E597439-8C92-4FD8-9BAE-EC36B5016063}">
      <dsp:nvSpPr>
        <dsp:cNvPr id="0" name=""/>
        <dsp:cNvSpPr/>
      </dsp:nvSpPr>
      <dsp:spPr>
        <a:xfrm>
          <a:off x="1798113" y="1944375"/>
          <a:ext cx="3257962" cy="810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Practices or behaviors to stop doing</a:t>
          </a:r>
        </a:p>
      </dsp:txBody>
      <dsp:txXfrm>
        <a:off x="2203147" y="1944375"/>
        <a:ext cx="2447895" cy="810067"/>
      </dsp:txXfrm>
    </dsp:sp>
    <dsp:sp modelId="{2C755C71-6FA8-44B4-BFB7-B45EDD2EB31A}">
      <dsp:nvSpPr>
        <dsp:cNvPr id="0" name=""/>
        <dsp:cNvSpPr/>
      </dsp:nvSpPr>
      <dsp:spPr>
        <a:xfrm>
          <a:off x="4816325" y="1935816"/>
          <a:ext cx="3257962" cy="8271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“Stop being so detail-oriented when you present a topic. Don’t get bogged down by details. Provide a summary instead for the future.”</a:t>
          </a:r>
        </a:p>
      </dsp:txBody>
      <dsp:txXfrm>
        <a:off x="5229918" y="1935816"/>
        <a:ext cx="2430777" cy="827185"/>
      </dsp:txXfrm>
    </dsp:sp>
    <dsp:sp modelId="{0A5773FC-2D03-401A-A540-A15DB331A891}">
      <dsp:nvSpPr>
        <dsp:cNvPr id="0" name=""/>
        <dsp:cNvSpPr/>
      </dsp:nvSpPr>
      <dsp:spPr>
        <a:xfrm>
          <a:off x="3083" y="2921350"/>
          <a:ext cx="2063252" cy="91279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CONTINUE</a:t>
          </a:r>
        </a:p>
      </dsp:txBody>
      <dsp:txXfrm>
        <a:off x="459483" y="2921350"/>
        <a:ext cx="1150453" cy="912799"/>
      </dsp:txXfrm>
    </dsp:sp>
    <dsp:sp modelId="{D7E0E124-5E46-449F-958B-9119F2920D02}">
      <dsp:nvSpPr>
        <dsp:cNvPr id="0" name=""/>
        <dsp:cNvSpPr/>
      </dsp:nvSpPr>
      <dsp:spPr>
        <a:xfrm>
          <a:off x="1798113" y="2955595"/>
          <a:ext cx="3221468" cy="8443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Behaviors or things done well that should be continued in practice</a:t>
          </a:r>
        </a:p>
      </dsp:txBody>
      <dsp:txXfrm>
        <a:off x="2220268" y="2955595"/>
        <a:ext cx="2377158" cy="844310"/>
      </dsp:txXfrm>
    </dsp:sp>
    <dsp:sp modelId="{101B788A-34A5-43A8-A4D5-2403326BCD1E}">
      <dsp:nvSpPr>
        <dsp:cNvPr id="0" name=""/>
        <dsp:cNvSpPr/>
      </dsp:nvSpPr>
      <dsp:spPr>
        <a:xfrm>
          <a:off x="4779832" y="2947032"/>
          <a:ext cx="3221468" cy="861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“Continue reviewing patients on anticoagulation therapy to help you independently manage consults.”</a:t>
          </a:r>
        </a:p>
      </dsp:txBody>
      <dsp:txXfrm>
        <a:off x="5210550" y="2947032"/>
        <a:ext cx="2360033" cy="86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06A55773-4093-4FF4-9766-37C0968421EE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EED461-D46D-4590-8762-9BAE5DA5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7840" cy="466434"/>
          </a:xfrm>
          <a:prstGeom prst="rect">
            <a:avLst/>
          </a:prstGeom>
        </p:spPr>
        <p:txBody>
          <a:bodyPr vert="horz" lIns="93129" tIns="46565" rIns="93129" bIns="46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6434"/>
          </a:xfrm>
          <a:prstGeom prst="rect">
            <a:avLst/>
          </a:prstGeom>
        </p:spPr>
        <p:txBody>
          <a:bodyPr vert="horz" lIns="93129" tIns="46565" rIns="93129" bIns="46565" rtlCol="0"/>
          <a:lstStyle>
            <a:lvl1pPr algn="r">
              <a:defRPr sz="1200"/>
            </a:lvl1pPr>
          </a:lstStyle>
          <a:p>
            <a:fld id="{CA7D84C6-38BD-4EBD-AF72-1EB7CA3EF258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5" rIns="93129" bIns="465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29" tIns="46565" rIns="93129" bIns="465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9"/>
            <a:ext cx="3037840" cy="466433"/>
          </a:xfrm>
          <a:prstGeom prst="rect">
            <a:avLst/>
          </a:prstGeom>
        </p:spPr>
        <p:txBody>
          <a:bodyPr vert="horz" lIns="93129" tIns="46565" rIns="93129" bIns="46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9"/>
            <a:ext cx="3037840" cy="466433"/>
          </a:xfrm>
          <a:prstGeom prst="rect">
            <a:avLst/>
          </a:prstGeom>
        </p:spPr>
        <p:txBody>
          <a:bodyPr vert="horz" lIns="93129" tIns="46565" rIns="93129" bIns="46565" rtlCol="0" anchor="b"/>
          <a:lstStyle>
            <a:lvl1pPr algn="r">
              <a:defRPr sz="1200"/>
            </a:lvl1pPr>
          </a:lstStyle>
          <a:p>
            <a:fld id="{E3E7573F-C8D6-4D64-BB25-D17815020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gather feedback that can be used by both preceptor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guide improvements in the ongoing teaching and learning context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3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2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3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0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2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7573F-C8D6-4D64-BB25-D178150207A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0% pineappple cmyk-01.png"/>
          <p:cNvPicPr>
            <a:picLocks noChangeAspect="1"/>
          </p:cNvPicPr>
          <p:nvPr userDrawn="1"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992" y="-136525"/>
            <a:ext cx="5299363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937141"/>
            <a:ext cx="9144000" cy="1663313"/>
          </a:xfrm>
          <a:prstGeom prst="rect">
            <a:avLst/>
          </a:prstGeom>
          <a:solidFill>
            <a:srgbClr val="005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23" tIns="44912" rIns="89823" bIns="44912" rtlCol="0" anchor="ctr"/>
          <a:lstStyle/>
          <a:p>
            <a:pPr algn="ctr" defTabSz="449139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433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46"/>
                </a:solidFill>
              </a:defRPr>
            </a:lvl1pPr>
            <a:lvl2pPr marL="44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30B916F3-C6DC-404A-AFC2-5AC3BA83EBB1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193519C5-9B1C-0F4F-AA43-333FD2993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749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9077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9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6228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3868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3868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1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2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0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9318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7324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318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57324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8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"/>
            <a:ext cx="9144000" cy="1331535"/>
          </a:xfrm>
          <a:prstGeom prst="rect">
            <a:avLst/>
          </a:prstGeom>
          <a:solidFill>
            <a:srgbClr val="005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23" tIns="44912" rIns="89823" bIns="44912" rtlCol="0" anchor="ctr"/>
          <a:lstStyle/>
          <a:p>
            <a:pPr algn="ctr" defTabSz="449139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prstClr val="white"/>
              </a:solidFill>
            </a:endParaRPr>
          </a:p>
        </p:txBody>
      </p:sp>
      <p:pic>
        <p:nvPicPr>
          <p:cNvPr id="9" name="Picture 8" descr="White Pineapple.eps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18" y="188544"/>
            <a:ext cx="1650783" cy="2274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682521"/>
          </a:xfrm>
        </p:spPr>
        <p:txBody>
          <a:bodyPr/>
          <a:lstStyle>
            <a:lvl1pPr marL="231775" indent="-231775">
              <a:defRPr sz="2400"/>
            </a:lvl1pPr>
            <a:lvl2pPr marL="463550" indent="-233363">
              <a:defRPr sz="2000"/>
            </a:lvl2pPr>
            <a:lvl3pPr marL="736600" indent="-223838">
              <a:defRPr sz="2000"/>
            </a:lvl3pPr>
            <a:lvl4pPr marL="914400" indent="-223838">
              <a:defRPr sz="1800"/>
            </a:lvl4pPr>
            <a:lvl5pPr marL="1201738" indent="-223838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CA1DB6D6-DD8B-440E-8E9D-613FC6448037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193519C5-9B1C-0F4F-AA43-333FD2993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HSF_Color_H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07" y="6413638"/>
            <a:ext cx="3615347" cy="3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4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98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592796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592796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592796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592796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517636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517636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517636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517636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05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59279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59279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59279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517636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517636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517636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5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6288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6288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52123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52123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4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5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"/>
            <a:ext cx="9144000" cy="1506661"/>
          </a:xfrm>
          <a:prstGeom prst="rect">
            <a:avLst/>
          </a:prstGeom>
          <a:solidFill>
            <a:srgbClr val="005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23" tIns="44912" rIns="89823" bIns="44912" rtlCol="0" anchor="ctr"/>
          <a:lstStyle/>
          <a:p>
            <a:pPr algn="ctr" defTabSz="449139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prstClr val="white"/>
              </a:solidFill>
            </a:endParaRPr>
          </a:p>
        </p:txBody>
      </p:sp>
      <p:pic>
        <p:nvPicPr>
          <p:cNvPr id="9" name="Picture 8" descr="White Pineapple.eps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18" y="188544"/>
            <a:ext cx="1650783" cy="2274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682521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682521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7799BB41-2D13-4B58-B963-B89C36279C3B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193519C5-9B1C-0F4F-AA43-333FD2993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HSF_Color_H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07" y="6413638"/>
            <a:ext cx="3615347" cy="3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42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592796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592796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592796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592796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251076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251076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251076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251076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1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6288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288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6288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287081"/>
            <a:ext cx="2496312" cy="28422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287081"/>
            <a:ext cx="2496312" cy="28422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287081"/>
            <a:ext cx="2496312" cy="28422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9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626703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626703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284984"/>
            <a:ext cx="3813048" cy="280831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284984"/>
            <a:ext cx="3813048" cy="280831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5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51347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51347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51347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51347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833482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83348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83348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83348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173479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173479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173479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173479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0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0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"/>
            <a:ext cx="9144000" cy="1506661"/>
          </a:xfrm>
          <a:prstGeom prst="rect">
            <a:avLst/>
          </a:prstGeom>
          <a:solidFill>
            <a:srgbClr val="005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23" tIns="44912" rIns="89823" bIns="44912" rtlCol="0" anchor="ctr"/>
          <a:lstStyle/>
          <a:p>
            <a:pPr algn="ctr" defTabSz="449139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prstClr val="white"/>
              </a:solidFill>
            </a:endParaRPr>
          </a:p>
        </p:txBody>
      </p:sp>
      <p:pic>
        <p:nvPicPr>
          <p:cNvPr id="11" name="Picture 10" descr="White Pineapple.eps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18" y="188544"/>
            <a:ext cx="1650783" cy="2274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68785"/>
            <a:ext cx="4040188" cy="639762"/>
          </a:xfrm>
        </p:spPr>
        <p:txBody>
          <a:bodyPr anchor="b"/>
          <a:lstStyle>
            <a:lvl1pPr marL="0" indent="0">
              <a:buNone/>
              <a:defRPr sz="2382" b="1">
                <a:solidFill>
                  <a:srgbClr val="005D46"/>
                </a:solidFill>
              </a:defRPr>
            </a:lvl1pPr>
            <a:lvl2pPr marL="449139" indent="0">
              <a:buNone/>
              <a:defRPr sz="1941" b="1"/>
            </a:lvl2pPr>
            <a:lvl3pPr marL="898274" indent="0">
              <a:buNone/>
              <a:defRPr sz="1765" b="1"/>
            </a:lvl3pPr>
            <a:lvl4pPr marL="1347414" indent="0">
              <a:buNone/>
              <a:defRPr sz="1588" b="1"/>
            </a:lvl4pPr>
            <a:lvl5pPr marL="1796550" indent="0">
              <a:buNone/>
              <a:defRPr sz="1588" b="1"/>
            </a:lvl5pPr>
            <a:lvl6pPr marL="2245689" indent="0">
              <a:buNone/>
              <a:defRPr sz="1588" b="1"/>
            </a:lvl6pPr>
            <a:lvl7pPr marL="2694825" indent="0">
              <a:buNone/>
              <a:defRPr sz="1588" b="1"/>
            </a:lvl7pPr>
            <a:lvl8pPr marL="3143964" indent="0">
              <a:buNone/>
              <a:defRPr sz="1588" b="1"/>
            </a:lvl8pPr>
            <a:lvl9pPr marL="3593099" indent="0">
              <a:buNone/>
              <a:defRPr sz="158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08553"/>
            <a:ext cx="4040188" cy="3974175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68785"/>
            <a:ext cx="4041775" cy="639762"/>
          </a:xfrm>
        </p:spPr>
        <p:txBody>
          <a:bodyPr anchor="b"/>
          <a:lstStyle>
            <a:lvl1pPr marL="0" indent="0">
              <a:buNone/>
              <a:defRPr sz="2382" b="1">
                <a:solidFill>
                  <a:srgbClr val="005D46"/>
                </a:solidFill>
              </a:defRPr>
            </a:lvl1pPr>
            <a:lvl2pPr marL="449139" indent="0">
              <a:buNone/>
              <a:defRPr sz="1941" b="1"/>
            </a:lvl2pPr>
            <a:lvl3pPr marL="898274" indent="0">
              <a:buNone/>
              <a:defRPr sz="1765" b="1"/>
            </a:lvl3pPr>
            <a:lvl4pPr marL="1347414" indent="0">
              <a:buNone/>
              <a:defRPr sz="1588" b="1"/>
            </a:lvl4pPr>
            <a:lvl5pPr marL="1796550" indent="0">
              <a:buNone/>
              <a:defRPr sz="1588" b="1"/>
            </a:lvl5pPr>
            <a:lvl6pPr marL="2245689" indent="0">
              <a:buNone/>
              <a:defRPr sz="1588" b="1"/>
            </a:lvl6pPr>
            <a:lvl7pPr marL="2694825" indent="0">
              <a:buNone/>
              <a:defRPr sz="1588" b="1"/>
            </a:lvl7pPr>
            <a:lvl8pPr marL="3143964" indent="0">
              <a:buNone/>
              <a:defRPr sz="1588" b="1"/>
            </a:lvl8pPr>
            <a:lvl9pPr marL="3593099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308547"/>
            <a:ext cx="4041775" cy="397417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7B207A57-61BA-44FF-891A-9C846A6F773E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193519C5-9B1C-0F4F-AA43-333FD2993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HSF_Color_H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07" y="6413638"/>
            <a:ext cx="3615347" cy="3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03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0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2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8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4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9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1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3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9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% pineappple cmyk-01.png"/>
          <p:cNvPicPr>
            <a:picLocks noChangeAspect="1"/>
          </p:cNvPicPr>
          <p:nvPr userDrawn="1"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61" y="3052679"/>
            <a:ext cx="3712980" cy="4805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D62AA286-536E-43C5-B24B-A3FC67A6F66F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193519C5-9B1C-0F4F-AA43-333FD2993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14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8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7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3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9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7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23" tIns="44912" rIns="89823" bIns="44912" rtlCol="0" anchor="ctr"/>
          <a:lstStyle/>
          <a:p>
            <a:pPr algn="ctr" defTabSz="449139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prstClr val="white"/>
              </a:solidFill>
            </a:endParaRPr>
          </a:p>
        </p:txBody>
      </p:sp>
      <p:pic>
        <p:nvPicPr>
          <p:cNvPr id="6" name="Picture 5" descr="White Pineapple.eps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60" y="3338957"/>
            <a:ext cx="2870298" cy="39554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7D8584-B853-4264-A14A-D5F5E70C8FAF}" type="datetime1">
              <a:rPr lang="en-US" smtClean="0">
                <a:solidFill>
                  <a:prstClr val="white"/>
                </a:solidFill>
              </a:rPr>
              <a:t>2/21/2020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9C5-9B1C-0F4F-AA43-333FD2993E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54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7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1097257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58968" y="30857"/>
            <a:ext cx="7699231" cy="733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06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64369"/>
          </a:xfrm>
          <a:prstGeom prst="rect">
            <a:avLst/>
          </a:prstGeom>
          <a:solidFill>
            <a:srgbClr val="005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23" tIns="44912" rIns="89823" bIns="44912" rtlCol="0" anchor="ctr"/>
          <a:lstStyle/>
          <a:p>
            <a:pPr algn="ctr" defTabSz="449139" fontAlgn="auto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prstClr val="white"/>
              </a:solidFill>
            </a:endParaRPr>
          </a:p>
        </p:txBody>
      </p:sp>
      <p:pic>
        <p:nvPicPr>
          <p:cNvPr id="11" name="Picture 10" descr="White Pineapple.eps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16" y="188551"/>
            <a:ext cx="1117189" cy="1539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537" y="1107592"/>
            <a:ext cx="4065267" cy="993014"/>
          </a:xfrm>
        </p:spPr>
        <p:txBody>
          <a:bodyPr anchor="b">
            <a:normAutofit/>
          </a:bodyPr>
          <a:lstStyle>
            <a:lvl1pPr algn="l">
              <a:defRPr sz="2471" b="1">
                <a:solidFill>
                  <a:srgbClr val="005D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07592"/>
            <a:ext cx="3858778" cy="5146484"/>
          </a:xfrm>
        </p:spPr>
        <p:txBody>
          <a:bodyPr/>
          <a:lstStyle>
            <a:lvl1pPr marL="0" indent="0">
              <a:buNone/>
              <a:defRPr sz="3177"/>
            </a:lvl1pPr>
            <a:lvl2pPr marL="449139" indent="0">
              <a:buNone/>
              <a:defRPr sz="2735"/>
            </a:lvl2pPr>
            <a:lvl3pPr marL="898274" indent="0">
              <a:buNone/>
              <a:defRPr sz="2382"/>
            </a:lvl3pPr>
            <a:lvl4pPr marL="1347414" indent="0">
              <a:buNone/>
              <a:defRPr sz="1941"/>
            </a:lvl4pPr>
            <a:lvl5pPr marL="1796550" indent="0">
              <a:buNone/>
              <a:defRPr sz="1941"/>
            </a:lvl5pPr>
            <a:lvl6pPr marL="2245689" indent="0">
              <a:buNone/>
              <a:defRPr sz="1941"/>
            </a:lvl6pPr>
            <a:lvl7pPr marL="2694825" indent="0">
              <a:buNone/>
              <a:defRPr sz="1941"/>
            </a:lvl7pPr>
            <a:lvl8pPr marL="3143964" indent="0">
              <a:buNone/>
              <a:defRPr sz="1941"/>
            </a:lvl8pPr>
            <a:lvl9pPr marL="3593099" indent="0">
              <a:buNone/>
              <a:defRPr sz="1941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537" y="2253381"/>
            <a:ext cx="4065267" cy="4000699"/>
          </a:xfrm>
        </p:spPr>
        <p:txBody>
          <a:bodyPr/>
          <a:lstStyle>
            <a:lvl1pPr marL="0" indent="0">
              <a:buNone/>
              <a:defRPr sz="1412"/>
            </a:lvl1pPr>
            <a:lvl2pPr marL="449139" indent="0">
              <a:buNone/>
              <a:defRPr sz="1147"/>
            </a:lvl2pPr>
            <a:lvl3pPr marL="898274" indent="0">
              <a:buNone/>
              <a:defRPr sz="971"/>
            </a:lvl3pPr>
            <a:lvl4pPr marL="1347414" indent="0">
              <a:buNone/>
              <a:defRPr sz="882"/>
            </a:lvl4pPr>
            <a:lvl5pPr marL="1796550" indent="0">
              <a:buNone/>
              <a:defRPr sz="882"/>
            </a:lvl5pPr>
            <a:lvl6pPr marL="2245689" indent="0">
              <a:buNone/>
              <a:defRPr sz="882"/>
            </a:lvl6pPr>
            <a:lvl7pPr marL="2694825" indent="0">
              <a:buNone/>
              <a:defRPr sz="882"/>
            </a:lvl7pPr>
            <a:lvl8pPr marL="3143964" indent="0">
              <a:buNone/>
              <a:defRPr sz="882"/>
            </a:lvl8pPr>
            <a:lvl9pPr marL="3593099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FF91AB82-EAA7-4855-9DEA-1AE00D2A2F5C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46"/>
                </a:solidFill>
              </a:defRPr>
            </a:lvl1pPr>
          </a:lstStyle>
          <a:p>
            <a:fld id="{193519C5-9B1C-0F4F-AA43-333FD2993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HSF_Color_H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07" y="6413638"/>
            <a:ext cx="3615347" cy="3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45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1432" cy="19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3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2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63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543"/>
            <a:ext cx="8229600" cy="1143000"/>
          </a:xfrm>
          <a:prstGeom prst="rect">
            <a:avLst/>
          </a:prstGeom>
        </p:spPr>
        <p:txBody>
          <a:bodyPr vert="horz" lIns="101799" tIns="50900" rIns="101799" bIns="509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4779"/>
          </a:xfrm>
          <a:prstGeom prst="rect">
            <a:avLst/>
          </a:prstGeom>
        </p:spPr>
        <p:txBody>
          <a:bodyPr vert="horz" lIns="101799" tIns="50900" rIns="101799" bIns="509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l" defTabSz="449139" fontAlgn="auto">
              <a:spcBef>
                <a:spcPts val="0"/>
              </a:spcBef>
              <a:spcAft>
                <a:spcPts val="0"/>
              </a:spcAft>
              <a:defRPr sz="1147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8092C149-873D-4F48-A084-09C32F6F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ctr" defTabSz="449139" fontAlgn="auto">
              <a:spcBef>
                <a:spcPts val="0"/>
              </a:spcBef>
              <a:spcAft>
                <a:spcPts val="0"/>
              </a:spcAft>
              <a:defRPr sz="1147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r" defTabSz="449139" fontAlgn="auto">
              <a:spcBef>
                <a:spcPts val="0"/>
              </a:spcBef>
              <a:spcAft>
                <a:spcPts val="0"/>
              </a:spcAft>
              <a:defRPr sz="1147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193519C5-9B1C-0F4F-AA43-333FD2993E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ftr="0" dt="0"/>
  <p:txStyles>
    <p:titleStyle>
      <a:lvl1pPr algn="ctr" defTabSz="449139" rtl="0" eaLnBrk="1" latinLnBrk="0" hangingPunct="1">
        <a:spcBef>
          <a:spcPct val="0"/>
        </a:spcBef>
        <a:buNone/>
        <a:defRPr sz="4324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36853" indent="-336853" algn="l" defTabSz="449139" rtl="0" eaLnBrk="1" latinLnBrk="0" hangingPunct="1">
        <a:spcBef>
          <a:spcPct val="20000"/>
        </a:spcBef>
        <a:buClr>
          <a:srgbClr val="005D46"/>
        </a:buClr>
        <a:buFont typeface="Arial"/>
        <a:buChar char="•"/>
        <a:defRPr sz="3177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29847" indent="-280710" algn="l" defTabSz="449139" rtl="0" eaLnBrk="1" latinLnBrk="0" hangingPunct="1">
        <a:spcBef>
          <a:spcPct val="20000"/>
        </a:spcBef>
        <a:buClr>
          <a:srgbClr val="005D46"/>
        </a:buClr>
        <a:buFont typeface="Arial"/>
        <a:buChar char="–"/>
        <a:defRPr sz="2735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22844" indent="-224569" algn="l" defTabSz="449139" rtl="0" eaLnBrk="1" latinLnBrk="0" hangingPunct="1">
        <a:spcBef>
          <a:spcPct val="20000"/>
        </a:spcBef>
        <a:buClr>
          <a:srgbClr val="005D46"/>
        </a:buClr>
        <a:buFont typeface="Arial"/>
        <a:buChar char="•"/>
        <a:defRPr sz="2382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71981" indent="-224569" algn="l" defTabSz="449139" rtl="0" eaLnBrk="1" latinLnBrk="0" hangingPunct="1">
        <a:spcBef>
          <a:spcPct val="20000"/>
        </a:spcBef>
        <a:buClr>
          <a:srgbClr val="005D46"/>
        </a:buClr>
        <a:buFont typeface="Arial"/>
        <a:buChar char="–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21119" indent="-224569" algn="l" defTabSz="449139" rtl="0" eaLnBrk="1" latinLnBrk="0" hangingPunct="1">
        <a:spcBef>
          <a:spcPct val="20000"/>
        </a:spcBef>
        <a:buClr>
          <a:srgbClr val="005D46"/>
        </a:buClr>
        <a:buFont typeface="Arial"/>
        <a:buChar char="»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470256" indent="-224569" algn="l" defTabSz="44913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19395" indent="-224569" algn="l" defTabSz="44913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68531" indent="-224569" algn="l" defTabSz="44913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17667" indent="-224569" algn="l" defTabSz="44913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139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274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7414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6550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5689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4825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3964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3099" algn="l" defTabSz="44913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sp>
        <p:nvSpPr>
          <p:cNvPr id="10" name="Freeform 114"/>
          <p:cNvSpPr>
            <a:spLocks noEditPoints="1"/>
          </p:cNvSpPr>
          <p:nvPr userDrawn="1"/>
        </p:nvSpPr>
        <p:spPr bwMode="auto">
          <a:xfrm>
            <a:off x="163451" y="198435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68" y="30857"/>
            <a:ext cx="7699231" cy="73384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4608004" y="6459535"/>
            <a:ext cx="4321261" cy="26161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rgbClr val="57565A"/>
                </a:solidFill>
              </a:rPr>
              <a:t>© 2018 PROPRIETARY &amp; CONFIDENTIAL  |    </a:t>
            </a:r>
            <a:fld id="{C754B5F5-B730-8F43-9704-ACF970095462}" type="slidenum">
              <a:rPr lang="en-US" sz="900" b="1" smtClean="0">
                <a:solidFill>
                  <a:srgbClr val="57565A"/>
                </a:solidFill>
              </a:rPr>
              <a:pPr/>
              <a:t>‹#›</a:t>
            </a:fld>
            <a:endParaRPr lang="en-US" sz="900" b="1" dirty="0" smtClean="0">
              <a:solidFill>
                <a:srgbClr val="57565A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14736" y="6331301"/>
            <a:ext cx="87145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63451" y="6459535"/>
            <a:ext cx="4321261" cy="26161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>
                <a:solidFill>
                  <a:srgbClr val="57565A"/>
                </a:solidFill>
              </a:rPr>
              <a:t>TRANSFORMING HEALTHCARE TOGETHER</a:t>
            </a:r>
            <a:r>
              <a:rPr lang="en-US" sz="800" b="1" baseline="30000" dirty="0" smtClean="0">
                <a:solidFill>
                  <a:srgbClr val="57565A"/>
                </a:solidFill>
              </a:rPr>
              <a:t>®</a:t>
            </a:r>
            <a:r>
              <a:rPr lang="en-US" sz="900" b="1" dirty="0" smtClean="0">
                <a:solidFill>
                  <a:srgbClr val="5756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2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  <p:sldLayoutId id="2147483800" r:id="rId35"/>
    <p:sldLayoutId id="2147483801" r:id="rId36"/>
    <p:sldLayoutId id="2147483802" r:id="rId37"/>
    <p:sldLayoutId id="2147483803" r:id="rId38"/>
    <p:sldLayoutId id="2147483804" r:id="rId39"/>
    <p:sldLayoutId id="2147483805" r:id="rId40"/>
    <p:sldLayoutId id="2147483806" r:id="rId41"/>
    <p:sldLayoutId id="2147483807" r:id="rId42"/>
    <p:sldLayoutId id="2147483808" r:id="rId43"/>
    <p:sldLayoutId id="2147483809" r:id="rId44"/>
    <p:sldLayoutId id="2147483810" r:id="rId45"/>
    <p:sldLayoutId id="2147483811" r:id="rId46"/>
    <p:sldLayoutId id="2147483812" r:id="rId47"/>
    <p:sldLayoutId id="2147483813" r:id="rId48"/>
    <p:sldLayoutId id="2147483814" r:id="rId49"/>
    <p:sldLayoutId id="2147483815" r:id="rId50"/>
    <p:sldLayoutId id="2147483816" r:id="rId51"/>
    <p:sldLayoutId id="2147483817" r:id="rId52"/>
    <p:sldLayoutId id="2147483818" r:id="rId53"/>
    <p:sldLayoutId id="2147483819" r:id="rId54"/>
    <p:sldLayoutId id="2147483820" r:id="rId55"/>
    <p:sldLayoutId id="2147483821" r:id="rId56"/>
    <p:sldLayoutId id="2147483822" r:id="rId57"/>
  </p:sldLayoutIdLst>
  <p:timing>
    <p:tnLst>
      <p:par>
        <p:cTn id="1" dur="indefinite" restart="never" nodeType="tmRoot"/>
      </p:par>
    </p:tnLst>
  </p:timing>
  <p:txStyles>
    <p:titleStyle>
      <a:lvl1pPr algn="l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hsqd.org/" TargetMode="External"/><Relationship Id="rId2" Type="http://schemas.openxmlformats.org/officeDocument/2006/relationships/hyperlink" Target="http://www.ashp.org/menu/Accreditation/Resource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uecolorsintl.com/the-four-color-personalities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%3A%2F%2Fteamue.com%2Ftrue-colors-personality-test%2F&amp;psig=AOvVaw01aenPvDcPIc5ZDg1V5xlh&amp;ust=1582237132952000&amp;source=images&amp;cd=vfe&amp;ved=0CAIQjRxqFwoTCICD3uTS3ucCFQAAAAAdAAAAAB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Preceptor </a:t>
            </a:r>
            <a:r>
              <a:rPr lang="en-US" sz="4000" dirty="0" smtClean="0"/>
              <a:t>Pearls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Objective </a:t>
            </a:r>
            <a:r>
              <a:rPr lang="en-US" sz="3200" dirty="0"/>
              <a:t>Assessment and Constructive Feedback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20422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Faaria Quadri, Pharm.D., BCPS</a:t>
            </a:r>
          </a:p>
          <a:p>
            <a:r>
              <a:rPr lang="en-US" dirty="0" smtClean="0"/>
              <a:t>Radhan Gopalani, Pharm.D., </a:t>
            </a:r>
            <a:r>
              <a:rPr lang="en-US" dirty="0" smtClean="0"/>
              <a:t>BCPS</a:t>
            </a:r>
          </a:p>
          <a:p>
            <a:endParaRPr lang="en-US" dirty="0"/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Annual Preceptor Conference </a:t>
            </a:r>
          </a:p>
          <a:p>
            <a:r>
              <a:rPr lang="en-US" dirty="0" smtClean="0"/>
              <a:t>2/25/2020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and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systematic collection and analysis of information to improve </a:t>
            </a:r>
            <a:r>
              <a:rPr lang="en-US" sz="2000" dirty="0" smtClean="0"/>
              <a:t>teaching and learning</a:t>
            </a:r>
          </a:p>
          <a:p>
            <a:endParaRPr lang="en-US" sz="2000" dirty="0"/>
          </a:p>
          <a:p>
            <a:r>
              <a:rPr lang="en-US" sz="2000" dirty="0" smtClean="0"/>
              <a:t>Must differentiate between assessment and evaluation</a:t>
            </a:r>
          </a:p>
          <a:p>
            <a:pPr lvl="1"/>
            <a:r>
              <a:rPr lang="en-US" dirty="0" smtClean="0"/>
              <a:t>Assessment: Activities undertaken to </a:t>
            </a:r>
            <a:r>
              <a:rPr lang="en-US" dirty="0"/>
              <a:t>provide information used as feedback to modify future teaching and learning activities</a:t>
            </a:r>
          </a:p>
          <a:p>
            <a:pPr lvl="1"/>
            <a:r>
              <a:rPr lang="en-US" dirty="0" smtClean="0"/>
              <a:t>Evaluation: Activities </a:t>
            </a:r>
            <a:r>
              <a:rPr lang="en-US" dirty="0"/>
              <a:t>used to audit </a:t>
            </a:r>
            <a:r>
              <a:rPr lang="en-US" dirty="0" smtClean="0"/>
              <a:t>learners</a:t>
            </a:r>
            <a:r>
              <a:rPr lang="en-US" dirty="0" smtClean="0"/>
              <a:t>’ or preceptors’ </a:t>
            </a:r>
            <a:r>
              <a:rPr lang="en-US" dirty="0"/>
              <a:t>performance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Assessments </a:t>
            </a:r>
            <a:r>
              <a:rPr lang="en-US" sz="2000" dirty="0"/>
              <a:t>should be learner-centered, preceptor-directed, mutually beneficial, formative, context-specific, ongoing, </a:t>
            </a:r>
            <a:r>
              <a:rPr lang="en-US" sz="2000" dirty="0" smtClean="0"/>
              <a:t>firmly rooted and structured</a:t>
            </a:r>
            <a:endParaRPr lang="en-US" sz="20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Enables </a:t>
            </a:r>
            <a:r>
              <a:rPr lang="en-US" sz="2000" dirty="0"/>
              <a:t>preceptors to measure the effectiveness of their teaching by linking performance to specific learning </a:t>
            </a:r>
            <a:r>
              <a:rPr lang="en-US" sz="2000" dirty="0" smtClean="0"/>
              <a:t>objectives</a:t>
            </a:r>
          </a:p>
          <a:p>
            <a:endParaRPr lang="en-US" sz="2000" dirty="0"/>
          </a:p>
          <a:p>
            <a:r>
              <a:rPr lang="en-US" sz="2000" dirty="0" smtClean="0"/>
              <a:t>Enables </a:t>
            </a:r>
            <a:r>
              <a:rPr lang="en-US" sz="2000" dirty="0"/>
              <a:t>preceptors to institutionalize effective teaching choices and revise ineffective </a:t>
            </a:r>
            <a:r>
              <a:rPr lang="en-US" sz="2000" dirty="0" smtClean="0"/>
              <a:t>ones</a:t>
            </a:r>
          </a:p>
          <a:p>
            <a:endParaRPr lang="en-US" sz="2000" dirty="0" smtClean="0"/>
          </a:p>
          <a:p>
            <a:r>
              <a:rPr lang="en-US" sz="2000" dirty="0" smtClean="0"/>
              <a:t>Helps </a:t>
            </a:r>
            <a:r>
              <a:rPr lang="en-US" sz="2000" dirty="0"/>
              <a:t>preceptor obtain useful feedback on what, how much, and how well their </a:t>
            </a:r>
            <a:r>
              <a:rPr lang="en-US" sz="2000" dirty="0" smtClean="0"/>
              <a:t>learners </a:t>
            </a:r>
            <a:r>
              <a:rPr lang="en-US" sz="2000" dirty="0"/>
              <a:t>are learning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Helps </a:t>
            </a:r>
            <a:r>
              <a:rPr lang="en-US" sz="2000" dirty="0"/>
              <a:t>preceptor refocus their teaching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9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assume teaching </a:t>
            </a:r>
            <a:r>
              <a:rPr lang="en-US" dirty="0"/>
              <a:t>and learning are the same </a:t>
            </a:r>
          </a:p>
          <a:p>
            <a:endParaRPr lang="en-US" dirty="0" smtClean="0"/>
          </a:p>
          <a:p>
            <a:r>
              <a:rPr lang="en-US" dirty="0" smtClean="0"/>
              <a:t>Only through assessments and examinations, preceptors can discover gaps in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prevent </a:t>
            </a:r>
            <a:r>
              <a:rPr lang="en-US" dirty="0" smtClean="0"/>
              <a:t>gaps </a:t>
            </a:r>
            <a:r>
              <a:rPr lang="en-US" dirty="0"/>
              <a:t>in understanding, </a:t>
            </a:r>
            <a:r>
              <a:rPr lang="en-US" dirty="0" smtClean="0"/>
              <a:t>preceptors must monitor learning </a:t>
            </a:r>
            <a:r>
              <a:rPr lang="en-US" dirty="0"/>
              <a:t>throughout the </a:t>
            </a:r>
            <a:r>
              <a:rPr lang="en-US" dirty="0" smtClean="0"/>
              <a:t>rotation via continued assessments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Formative vs. </a:t>
            </a:r>
            <a:r>
              <a:rPr lang="en-US" dirty="0" smtClean="0"/>
              <a:t>Summative</a:t>
            </a:r>
          </a:p>
          <a:p>
            <a:pPr marL="230187" lvl="1" indent="0">
              <a:buNone/>
            </a:pPr>
            <a:endParaRPr lang="en-US" dirty="0"/>
          </a:p>
          <a:p>
            <a:r>
              <a:rPr lang="en-US" dirty="0" smtClean="0"/>
              <a:t>Direct </a:t>
            </a:r>
            <a:r>
              <a:rPr lang="en-US" dirty="0"/>
              <a:t>vs. </a:t>
            </a:r>
            <a:r>
              <a:rPr lang="en-US" dirty="0" smtClean="0"/>
              <a:t>Indirect</a:t>
            </a:r>
          </a:p>
          <a:p>
            <a:endParaRPr lang="en-US" dirty="0"/>
          </a:p>
          <a:p>
            <a:r>
              <a:rPr lang="en-US" dirty="0" smtClean="0"/>
              <a:t>Norm-referenced </a:t>
            </a:r>
            <a:r>
              <a:rPr lang="en-US" dirty="0"/>
              <a:t>vs. Criterion-referenced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6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Formative vs. Summative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12" y="1577129"/>
            <a:ext cx="4040188" cy="437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 smtClean="0"/>
              <a:t>Formative Assessments:</a:t>
            </a:r>
          </a:p>
          <a:p>
            <a:r>
              <a:rPr lang="en-US" sz="1500" dirty="0" smtClean="0"/>
              <a:t>Purpose: Evaluate (during </a:t>
            </a:r>
            <a:r>
              <a:rPr lang="en-US" sz="1500" dirty="0"/>
              <a:t>the </a:t>
            </a:r>
            <a:r>
              <a:rPr lang="en-US" sz="1500" dirty="0" smtClean="0"/>
              <a:t>course) </a:t>
            </a:r>
            <a:r>
              <a:rPr lang="en-US" sz="1500" b="1" u="sng" dirty="0" smtClean="0"/>
              <a:t>how effectively</a:t>
            </a:r>
            <a:r>
              <a:rPr lang="en-US" sz="1500" b="1" dirty="0" smtClean="0"/>
              <a:t> </a:t>
            </a:r>
            <a:r>
              <a:rPr lang="en-US" sz="1500" dirty="0" smtClean="0"/>
              <a:t>your </a:t>
            </a:r>
            <a:r>
              <a:rPr lang="en-US" sz="1500" dirty="0" smtClean="0"/>
              <a:t>learner </a:t>
            </a:r>
            <a:r>
              <a:rPr lang="en-US" sz="1500" dirty="0"/>
              <a:t>is learning throughout the </a:t>
            </a:r>
            <a:r>
              <a:rPr lang="en-US" sz="1500" dirty="0" smtClean="0"/>
              <a:t>rotation</a:t>
            </a:r>
          </a:p>
          <a:p>
            <a:r>
              <a:rPr lang="en-US" sz="1500" dirty="0" smtClean="0"/>
              <a:t>Goal: To </a:t>
            </a:r>
            <a:r>
              <a:rPr lang="en-US" sz="1500" dirty="0"/>
              <a:t>guide improvements in the ongoing teaching and learning context 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------------------------------------------------------------</a:t>
            </a:r>
            <a:endParaRPr lang="en-US" sz="1500" dirty="0"/>
          </a:p>
          <a:p>
            <a:r>
              <a:rPr lang="en-US" sz="1500" dirty="0" smtClean="0"/>
              <a:t>Verbal questions (Quizzes)</a:t>
            </a:r>
            <a:endParaRPr lang="en-US" sz="1500" dirty="0" smtClean="0"/>
          </a:p>
          <a:p>
            <a:r>
              <a:rPr lang="en-US" sz="1500" dirty="0" smtClean="0"/>
              <a:t>Individual assignments &amp; projects</a:t>
            </a:r>
          </a:p>
          <a:p>
            <a:r>
              <a:rPr lang="en-US" sz="1500" dirty="0"/>
              <a:t>Presentations</a:t>
            </a:r>
          </a:p>
          <a:p>
            <a:r>
              <a:rPr lang="en-US" sz="1500" dirty="0" smtClean="0"/>
              <a:t>Group activities</a:t>
            </a:r>
          </a:p>
          <a:p>
            <a:pPr marL="0" indent="0">
              <a:buNone/>
            </a:pPr>
            <a:r>
              <a:rPr lang="en-US" sz="1500" dirty="0" smtClean="0"/>
              <a:t>--------------------------------------------------------</a:t>
            </a:r>
          </a:p>
          <a:p>
            <a:r>
              <a:rPr lang="en-US" sz="1500" dirty="0" smtClean="0"/>
              <a:t>Informal, flexible,  continuous preferably at regular intervals (weekly, bimonthly, etc.)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369" y="1577129"/>
            <a:ext cx="4041775" cy="4706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/>
              <a:t>Summative Assessments:</a:t>
            </a:r>
          </a:p>
          <a:p>
            <a:r>
              <a:rPr lang="en-US" sz="1500" dirty="0" smtClean="0"/>
              <a:t>Purpose: Evaluate (at the end) </a:t>
            </a:r>
            <a:r>
              <a:rPr lang="en-US" sz="1500" b="1" u="sng" dirty="0" smtClean="0"/>
              <a:t>how much </a:t>
            </a:r>
            <a:r>
              <a:rPr lang="en-US" sz="1500" dirty="0" smtClean="0"/>
              <a:t>your </a:t>
            </a:r>
            <a:r>
              <a:rPr lang="en-US" sz="1500" dirty="0" smtClean="0"/>
              <a:t>learner </a:t>
            </a:r>
            <a:r>
              <a:rPr lang="en-US" sz="1500" dirty="0" smtClean="0"/>
              <a:t>has learned throughout the rotation and if they can progress to the next rotation and/or level of training</a:t>
            </a:r>
          </a:p>
          <a:p>
            <a:r>
              <a:rPr lang="en-US" sz="1500" dirty="0" smtClean="0"/>
              <a:t>Goal: To measure the level of success or proficiency obtained at the end of learning period by comparing it against some standard or benchmark</a:t>
            </a:r>
          </a:p>
          <a:p>
            <a:pPr marL="0" indent="0">
              <a:buNone/>
            </a:pPr>
            <a:r>
              <a:rPr lang="en-US" sz="1500" dirty="0" smtClean="0"/>
              <a:t>------------------------------------------------------------</a:t>
            </a:r>
          </a:p>
          <a:p>
            <a:r>
              <a:rPr lang="en-US" sz="1500" dirty="0" smtClean="0"/>
              <a:t>Tests</a:t>
            </a:r>
          </a:p>
          <a:p>
            <a:r>
              <a:rPr lang="en-US" sz="1500" dirty="0" smtClean="0"/>
              <a:t>Reports</a:t>
            </a:r>
          </a:p>
          <a:p>
            <a:r>
              <a:rPr lang="en-US" sz="1500" dirty="0" smtClean="0"/>
              <a:t>Papers</a:t>
            </a:r>
          </a:p>
          <a:p>
            <a:r>
              <a:rPr lang="en-US" sz="1500" dirty="0" smtClean="0"/>
              <a:t>Cumulative assignments and projects</a:t>
            </a:r>
          </a:p>
          <a:p>
            <a:pPr marL="0" indent="0">
              <a:buNone/>
            </a:pPr>
            <a:r>
              <a:rPr lang="en-US" sz="1500" dirty="0" smtClean="0"/>
              <a:t>------------------------------------------------------------</a:t>
            </a:r>
          </a:p>
          <a:p>
            <a:r>
              <a:rPr lang="en-US" sz="1500" dirty="0" smtClean="0"/>
              <a:t>Formal, structured, planned, final, at the end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Direct vs. Indirect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12" y="1577129"/>
            <a:ext cx="4040188" cy="437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Direct: </a:t>
            </a:r>
            <a:r>
              <a:rPr lang="en-US" sz="1600" dirty="0" smtClean="0"/>
              <a:t>A</a:t>
            </a:r>
            <a:r>
              <a:rPr lang="en-US" sz="1600" dirty="0" smtClean="0"/>
              <a:t>ssessment looking </a:t>
            </a:r>
            <a:r>
              <a:rPr lang="en-US" sz="1600" dirty="0"/>
              <a:t>at actual samples </a:t>
            </a:r>
            <a:r>
              <a:rPr lang="en-US" sz="1600" dirty="0" smtClean="0"/>
              <a:t>of learners’ work </a:t>
            </a:r>
            <a:r>
              <a:rPr lang="en-US" sz="1600" dirty="0"/>
              <a:t>produced in </a:t>
            </a:r>
            <a:r>
              <a:rPr lang="en-US" sz="1600" dirty="0" smtClean="0"/>
              <a:t>the training programs </a:t>
            </a:r>
          </a:p>
          <a:p>
            <a:r>
              <a:rPr lang="en-US" sz="1600" dirty="0" smtClean="0"/>
              <a:t>Individual scores </a:t>
            </a:r>
            <a:r>
              <a:rPr lang="en-US" sz="1600" dirty="0" smtClean="0"/>
              <a:t>obtained on assignments</a:t>
            </a:r>
          </a:p>
          <a:p>
            <a:r>
              <a:rPr lang="en-US" sz="1600" dirty="0" smtClean="0"/>
              <a:t>Number of written or oral assignments </a:t>
            </a:r>
            <a:r>
              <a:rPr lang="en-US" sz="1600" dirty="0" smtClean="0"/>
              <a:t>completed</a:t>
            </a:r>
          </a:p>
          <a:p>
            <a:r>
              <a:rPr lang="en-US" sz="1600" dirty="0"/>
              <a:t>Number of patient charts reviewed and assessed</a:t>
            </a:r>
          </a:p>
          <a:p>
            <a:endParaRPr lang="en-US" sz="1700" dirty="0" smtClean="0"/>
          </a:p>
          <a:p>
            <a:endParaRPr lang="en-US" sz="17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369" y="1577129"/>
            <a:ext cx="4041775" cy="437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Indirect</a:t>
            </a:r>
            <a:r>
              <a:rPr lang="en-US" sz="1600" b="1" dirty="0" smtClean="0"/>
              <a:t>: </a:t>
            </a:r>
            <a:r>
              <a:rPr lang="en-US" sz="1600" dirty="0" smtClean="0"/>
              <a:t>A</a:t>
            </a:r>
            <a:r>
              <a:rPr lang="en-US" sz="1600" dirty="0" smtClean="0"/>
              <a:t>ssessments that gather  </a:t>
            </a:r>
            <a:r>
              <a:rPr lang="en-US" sz="1600" dirty="0"/>
              <a:t>information through means other than looking at </a:t>
            </a:r>
            <a:r>
              <a:rPr lang="en-US" sz="1600" dirty="0" smtClean="0"/>
              <a:t>learners’ actual work</a:t>
            </a:r>
            <a:endParaRPr lang="en-US" sz="1600" b="1" dirty="0" smtClean="0"/>
          </a:p>
          <a:p>
            <a:r>
              <a:rPr lang="en-US" sz="1600" dirty="0" smtClean="0"/>
              <a:t>Time spent to complete given assignments or activities </a:t>
            </a:r>
          </a:p>
          <a:p>
            <a:r>
              <a:rPr lang="en-US" sz="1600" dirty="0" smtClean="0"/>
              <a:t>% time </a:t>
            </a:r>
            <a:r>
              <a:rPr lang="en-US" sz="1600" dirty="0" smtClean="0"/>
              <a:t>spent on active learning (performing activities)</a:t>
            </a:r>
          </a:p>
          <a:p>
            <a:r>
              <a:rPr lang="en-US" sz="1600" dirty="0" smtClean="0"/>
              <a:t>% time </a:t>
            </a:r>
            <a:r>
              <a:rPr lang="en-US" sz="1600" dirty="0" smtClean="0"/>
              <a:t>spent on passive learning (observing activities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Passing rate of board examination of graduates from a given residency program, university, etc.</a:t>
            </a:r>
          </a:p>
          <a:p>
            <a:r>
              <a:rPr lang="en-US" sz="1600" dirty="0" smtClean="0"/>
              <a:t>Retention rates, </a:t>
            </a:r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8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Norm-referenced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5" y="1382973"/>
            <a:ext cx="8229600" cy="468252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Assessment </a:t>
            </a:r>
            <a:r>
              <a:rPr lang="en-US" sz="1600" dirty="0"/>
              <a:t>which </a:t>
            </a:r>
            <a:r>
              <a:rPr lang="en-US" sz="1600" dirty="0" smtClean="0"/>
              <a:t>indicates the </a:t>
            </a:r>
            <a:r>
              <a:rPr lang="en-US" sz="1600" dirty="0"/>
              <a:t>position of the tested individual in </a:t>
            </a:r>
            <a:r>
              <a:rPr lang="en-US" sz="1600" dirty="0" smtClean="0"/>
              <a:t>comparison to a predefined population for a given skill/trait </a:t>
            </a:r>
            <a:r>
              <a:rPr lang="en-US" sz="1600" dirty="0"/>
              <a:t>being measured (e.g., percentile </a:t>
            </a:r>
            <a:r>
              <a:rPr lang="en-US" sz="1600" dirty="0" smtClean="0"/>
              <a:t>rank, distribution curve)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information on how the performance of an individual compares with that of others 	</a:t>
            </a:r>
          </a:p>
          <a:p>
            <a:pPr lvl="1"/>
            <a:r>
              <a:rPr lang="en-US" sz="1600" dirty="0" smtClean="0"/>
              <a:t>Emphasizes differences among individuals </a:t>
            </a:r>
          </a:p>
          <a:p>
            <a:pPr lvl="1"/>
            <a:r>
              <a:rPr lang="en-US" sz="1600" dirty="0"/>
              <a:t>Generally appropriate </a:t>
            </a:r>
            <a:r>
              <a:rPr lang="en-US" sz="1600" dirty="0" smtClean="0"/>
              <a:t>in standardized testing (certification, licensing, etc</a:t>
            </a:r>
            <a:r>
              <a:rPr lang="en-US" sz="1600" dirty="0" smtClean="0"/>
              <a:t>.)</a:t>
            </a:r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8" t="44024" r="9006" b="8783"/>
          <a:stretch/>
        </p:blipFill>
        <p:spPr>
          <a:xfrm>
            <a:off x="4572000" y="3650692"/>
            <a:ext cx="4396410" cy="2046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51" r="11269" b="56435"/>
          <a:stretch/>
        </p:blipFill>
        <p:spPr>
          <a:xfrm>
            <a:off x="99650" y="3720954"/>
            <a:ext cx="4551606" cy="19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Criteria-based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1" y="1331543"/>
            <a:ext cx="8229600" cy="4682521"/>
          </a:xfrm>
        </p:spPr>
        <p:txBody>
          <a:bodyPr/>
          <a:lstStyle/>
          <a:p>
            <a:r>
              <a:rPr lang="en-US" sz="1600" dirty="0" smtClean="0"/>
              <a:t>Assessment </a:t>
            </a:r>
            <a:r>
              <a:rPr lang="en-US" sz="1600" dirty="0"/>
              <a:t>that provides information on how the individual performed on a predetermined </a:t>
            </a:r>
            <a:r>
              <a:rPr lang="en-US" sz="1600" dirty="0" smtClean="0"/>
              <a:t>standard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Advantages: learners are not competing against each other; theoretically all learners can achieve success; performance of others does not impact the individual </a:t>
            </a:r>
            <a:r>
              <a:rPr lang="en-US" sz="1600" dirty="0" smtClean="0"/>
              <a:t>learner</a:t>
            </a:r>
          </a:p>
          <a:p>
            <a:r>
              <a:rPr lang="en-US" sz="1600" dirty="0" smtClean="0"/>
              <a:t> Disadvantages</a:t>
            </a:r>
            <a:r>
              <a:rPr lang="en-US" sz="1600" dirty="0"/>
              <a:t>: Difficult to set a reasonable standard; no clear picture of rank order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48" r="2695"/>
          <a:stretch/>
        </p:blipFill>
        <p:spPr>
          <a:xfrm>
            <a:off x="72473" y="3577343"/>
            <a:ext cx="4638675" cy="2331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661"/>
          <a:stretch/>
        </p:blipFill>
        <p:spPr>
          <a:xfrm>
            <a:off x="4711148" y="3647219"/>
            <a:ext cx="4415581" cy="22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Criteria-based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418"/>
            <a:ext cx="8229600" cy="474131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Types </a:t>
            </a:r>
            <a:r>
              <a:rPr lang="en-US" sz="1800" dirty="0"/>
              <a:t>of performance </a:t>
            </a:r>
            <a:r>
              <a:rPr lang="en-US" sz="1800" dirty="0" smtClean="0"/>
              <a:t>standards: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Percentage-based </a:t>
            </a:r>
            <a:r>
              <a:rPr lang="en-US" sz="1800" dirty="0"/>
              <a:t>criteria </a:t>
            </a:r>
          </a:p>
          <a:p>
            <a:pPr lvl="1"/>
            <a:r>
              <a:rPr lang="en-US" sz="1800" dirty="0" smtClean="0"/>
              <a:t>Based </a:t>
            </a:r>
            <a:r>
              <a:rPr lang="en-US" sz="1800" dirty="0"/>
              <a:t>on total points earned out of </a:t>
            </a:r>
            <a:r>
              <a:rPr lang="en-US" sz="1800" dirty="0" smtClean="0"/>
              <a:t>total points </a:t>
            </a:r>
            <a:r>
              <a:rPr lang="en-US" sz="1800" dirty="0"/>
              <a:t>possible </a:t>
            </a:r>
            <a:endParaRPr lang="en-US" sz="1800" dirty="0" smtClean="0"/>
          </a:p>
          <a:p>
            <a:pPr lvl="1"/>
            <a:r>
              <a:rPr lang="en-US" sz="1800" dirty="0" smtClean="0"/>
              <a:t>Best suited for assessing didactic knowledge  (e.g., quizzes, tests, etc.) </a:t>
            </a:r>
          </a:p>
          <a:p>
            <a:pPr lvl="1"/>
            <a:endParaRPr lang="en-US" sz="1800" dirty="0" smtClean="0"/>
          </a:p>
          <a:p>
            <a:r>
              <a:rPr lang="en-US" sz="1800" dirty="0"/>
              <a:t>Performance-based criteria </a:t>
            </a:r>
          </a:p>
          <a:p>
            <a:pPr lvl="1"/>
            <a:r>
              <a:rPr lang="en-US" sz="1800" dirty="0"/>
              <a:t>Scoring rubric </a:t>
            </a:r>
            <a:endParaRPr lang="en-US" sz="1800" dirty="0" smtClean="0"/>
          </a:p>
          <a:p>
            <a:pPr lvl="1"/>
            <a:r>
              <a:rPr lang="en-US" sz="1800" dirty="0" smtClean="0"/>
              <a:t>Best suited for assessing clinical skills (e.g., demonstration of performance)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519C5-9B1C-0F4F-AA43-333FD2993EBA}" type="slidenum">
              <a:rPr kumimoji="0" lang="en-US" sz="1147" b="0" i="0" u="none" strike="noStrike" kern="1200" cap="none" spc="0" normalizeH="0" baseline="0" noProof="0" smtClean="0">
                <a:ln>
                  <a:noFill/>
                </a:ln>
                <a:solidFill>
                  <a:srgbClr val="005D4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4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47" b="0" i="0" u="none" strike="noStrike" kern="1200" cap="none" spc="0" normalizeH="0" baseline="0" noProof="0" dirty="0">
              <a:ln>
                <a:noFill/>
              </a:ln>
              <a:solidFill>
                <a:srgbClr val="005D4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9940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04" y="2044330"/>
            <a:ext cx="8279296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Standardized </a:t>
            </a:r>
            <a:r>
              <a:rPr lang="en-US" sz="3600" dirty="0" smtClean="0"/>
              <a:t>Metrics/Rubrics </a:t>
            </a:r>
            <a:r>
              <a:rPr lang="en-US" sz="3600" dirty="0"/>
              <a:t>for </a:t>
            </a:r>
            <a:r>
              <a:rPr lang="en-US" sz="3600" dirty="0" smtClean="0"/>
              <a:t>Objective Assessment 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2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 &amp;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prevent bias, we acknowledge: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 commercial support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No conflicts </a:t>
            </a:r>
            <a:r>
              <a:rPr lang="en-US" dirty="0"/>
              <a:t>of interest that influence content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To </a:t>
            </a:r>
            <a:r>
              <a:rPr lang="en-US" dirty="0" smtClean="0"/>
              <a:t>confirm participation, </a:t>
            </a:r>
            <a:r>
              <a:rPr lang="en-US" dirty="0"/>
              <a:t>attendance is: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Verified via sign-in </a:t>
            </a:r>
            <a:r>
              <a:rPr lang="en-US" dirty="0" smtClean="0"/>
              <a:t>sheet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To earn credit, you must: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Attend  the entire presentation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Submit an evaluation form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11"/>
          <a:stretch/>
        </p:blipFill>
        <p:spPr>
          <a:xfrm>
            <a:off x="6716857" y="3401696"/>
            <a:ext cx="1491962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Precepting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Defined as assessment of individual activities</a:t>
            </a:r>
          </a:p>
          <a:p>
            <a:pPr lvl="1"/>
            <a:r>
              <a:rPr lang="en-US" sz="1900" dirty="0" smtClean="0"/>
              <a:t>Taking a snap-shot of </a:t>
            </a:r>
            <a:r>
              <a:rPr lang="en-US" sz="1900" dirty="0" smtClean="0"/>
              <a:t>learners</a:t>
            </a:r>
            <a:r>
              <a:rPr lang="en-US" sz="1900" dirty="0" smtClean="0"/>
              <a:t>’ performance</a:t>
            </a:r>
          </a:p>
          <a:p>
            <a:r>
              <a:rPr lang="en-US" sz="1900" dirty="0" smtClean="0"/>
              <a:t>Learning objectives&gt;&gt;learning activities&gt;&gt;taught, observed, measured and evaluated</a:t>
            </a:r>
          </a:p>
          <a:p>
            <a:pPr lvl="1"/>
            <a:r>
              <a:rPr lang="en-US" sz="1900" dirty="0" smtClean="0"/>
              <a:t>Self assessment: </a:t>
            </a:r>
          </a:p>
          <a:p>
            <a:pPr lvl="2"/>
            <a:r>
              <a:rPr lang="en-US" sz="1900" dirty="0" smtClean="0"/>
              <a:t>AKA the </a:t>
            </a:r>
            <a:r>
              <a:rPr lang="en-US" sz="1900" dirty="0"/>
              <a:t>development </a:t>
            </a:r>
            <a:r>
              <a:rPr lang="en-US" sz="1900" dirty="0" smtClean="0"/>
              <a:t>of a </a:t>
            </a:r>
            <a:r>
              <a:rPr lang="en-US" sz="1900" dirty="0"/>
              <a:t>professional “</a:t>
            </a:r>
            <a:r>
              <a:rPr lang="en-US" sz="1900" dirty="0" smtClean="0"/>
              <a:t>conscience”</a:t>
            </a:r>
          </a:p>
          <a:p>
            <a:pPr lvl="2"/>
            <a:r>
              <a:rPr lang="en-US" sz="1900" dirty="0" smtClean="0"/>
              <a:t>preceptors to provide effective </a:t>
            </a:r>
            <a:r>
              <a:rPr lang="en-US" sz="1900" dirty="0"/>
              <a:t>role-modeling and coaching for </a:t>
            </a:r>
            <a:r>
              <a:rPr lang="en-US" sz="1900" dirty="0" smtClean="0"/>
              <a:t>effective self-assessment</a:t>
            </a:r>
            <a:endParaRPr lang="en-US" sz="1900" dirty="0"/>
          </a:p>
          <a:p>
            <a:pPr lvl="1"/>
            <a:r>
              <a:rPr lang="en-US" sz="1900" dirty="0" smtClean="0"/>
              <a:t>Preceptor assessment</a:t>
            </a:r>
          </a:p>
          <a:p>
            <a:pPr lvl="2"/>
            <a:r>
              <a:rPr lang="en-US" sz="1900" dirty="0" smtClean="0"/>
              <a:t>Interpretations of </a:t>
            </a:r>
            <a:r>
              <a:rPr lang="en-US" sz="1900" dirty="0"/>
              <a:t>the rating scale may vary among </a:t>
            </a:r>
            <a:r>
              <a:rPr lang="en-US" sz="1900" dirty="0" smtClean="0"/>
              <a:t>preceptors; at </a:t>
            </a:r>
            <a:r>
              <a:rPr lang="en-US" sz="1900" dirty="0"/>
              <a:t>a minimum, it may be helpful for </a:t>
            </a:r>
            <a:r>
              <a:rPr lang="en-US" sz="1900" dirty="0" smtClean="0"/>
              <a:t>preceptor groups </a:t>
            </a:r>
            <a:r>
              <a:rPr lang="en-US" sz="1900" dirty="0"/>
              <a:t>to agree on the rating system to achieve </a:t>
            </a:r>
            <a:r>
              <a:rPr lang="en-US" sz="1900" dirty="0" smtClean="0"/>
              <a:t>greater consistency </a:t>
            </a:r>
            <a:r>
              <a:rPr lang="en-US" sz="1900" dirty="0"/>
              <a:t>in the message being sent to residents </a:t>
            </a:r>
            <a:r>
              <a:rPr lang="en-US" sz="1900" dirty="0" smtClean="0"/>
              <a:t>in regard </a:t>
            </a:r>
            <a:r>
              <a:rPr lang="en-US" sz="1900" dirty="0"/>
              <a:t>to progress</a:t>
            </a:r>
          </a:p>
          <a:p>
            <a:r>
              <a:rPr lang="en-US" sz="1900" dirty="0" smtClean="0"/>
              <a:t>When preceptor’s summative and formative assessment are similar to </a:t>
            </a:r>
            <a:r>
              <a:rPr lang="en-US" sz="1900" dirty="0" smtClean="0"/>
              <a:t>learners</a:t>
            </a:r>
            <a:r>
              <a:rPr lang="en-US" sz="1900" dirty="0" smtClean="0"/>
              <a:t>’ self assessment</a:t>
            </a:r>
          </a:p>
          <a:p>
            <a:pPr lvl="2"/>
            <a:r>
              <a:rPr lang="en-US" sz="1900" dirty="0" smtClean="0"/>
              <a:t>Indicative </a:t>
            </a:r>
            <a:r>
              <a:rPr lang="en-US" sz="1900" dirty="0"/>
              <a:t>of readiness of </a:t>
            </a:r>
            <a:r>
              <a:rPr lang="en-US" sz="1900" dirty="0" smtClean="0"/>
              <a:t>autonomous practice</a:t>
            </a:r>
            <a:endParaRPr lang="en-US" sz="1900" dirty="0"/>
          </a:p>
          <a:p>
            <a:pPr marL="23018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performance measures use standard rating scale (i.e.,, satisfactory progress</a:t>
            </a:r>
            <a:r>
              <a:rPr lang="en-US" dirty="0"/>
              <a:t>, achieved, or needs improvement).</a:t>
            </a:r>
            <a:endParaRPr lang="en-US" dirty="0" smtClean="0"/>
          </a:p>
          <a:p>
            <a:r>
              <a:rPr lang="en-US" dirty="0" smtClean="0"/>
              <a:t>Interpretations </a:t>
            </a:r>
            <a:r>
              <a:rPr lang="en-US" dirty="0"/>
              <a:t>of the rating scale </a:t>
            </a:r>
            <a:r>
              <a:rPr lang="en-US" dirty="0" smtClean="0"/>
              <a:t>likely will vary among </a:t>
            </a:r>
            <a:r>
              <a:rPr lang="en-US" dirty="0"/>
              <a:t>preceptors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Preceptors should agree </a:t>
            </a:r>
            <a:r>
              <a:rPr lang="en-US" dirty="0"/>
              <a:t>on the rating system to achieve greater consistency in the message being sent to </a:t>
            </a:r>
            <a:r>
              <a:rPr lang="en-US" dirty="0" smtClean="0"/>
              <a:t>learners </a:t>
            </a:r>
            <a:r>
              <a:rPr lang="en-US" dirty="0" smtClean="0"/>
              <a:t>in </a:t>
            </a:r>
            <a:r>
              <a:rPr lang="en-US" dirty="0"/>
              <a:t>regard to </a:t>
            </a:r>
            <a:r>
              <a:rPr lang="en-US" dirty="0" smtClean="0"/>
              <a:t>progress</a:t>
            </a:r>
          </a:p>
          <a:p>
            <a:r>
              <a:rPr lang="en-US" dirty="0" smtClean="0"/>
              <a:t>One method is creating a rubric for given learning objective and corresponding learning 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Rubrics for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Provide </a:t>
            </a:r>
            <a:r>
              <a:rPr lang="en-US" sz="1600" dirty="0"/>
              <a:t>as much detail as possible for </a:t>
            </a:r>
            <a:r>
              <a:rPr lang="en-US" sz="1600" dirty="0" smtClean="0"/>
              <a:t>learners</a:t>
            </a:r>
            <a:r>
              <a:rPr lang="en-US" sz="1600" dirty="0"/>
              <a:t>’ self-reflection and for preceptor information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Identify </a:t>
            </a:r>
            <a:r>
              <a:rPr lang="en-US" sz="1600" dirty="0"/>
              <a:t>the difference between good work and weaker </a:t>
            </a:r>
            <a:r>
              <a:rPr lang="en-US" sz="1600" dirty="0" smtClean="0"/>
              <a:t>work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Provide clear </a:t>
            </a:r>
            <a:r>
              <a:rPr lang="en-US" sz="1600" dirty="0"/>
              <a:t>descriptions of the types of work that will be assigned to each level of achievement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Identify skills to be assessed (</a:t>
            </a:r>
            <a:r>
              <a:rPr lang="en-US" sz="1600" dirty="0"/>
              <a:t>Activity description)</a:t>
            </a:r>
          </a:p>
          <a:p>
            <a:pPr lvl="1"/>
            <a:r>
              <a:rPr lang="en-US" sz="1600" dirty="0"/>
              <a:t>e.g., Chart-review, med-pass, handoff report, medication profile review, documentation of patient-care activities, verbal presentation, written assignment</a:t>
            </a:r>
          </a:p>
          <a:p>
            <a:endParaRPr lang="en-US" sz="1800" dirty="0"/>
          </a:p>
          <a:p>
            <a:r>
              <a:rPr lang="en-US" sz="1600" dirty="0"/>
              <a:t>Ensure the effectiveness of the rubric </a:t>
            </a:r>
          </a:p>
          <a:p>
            <a:pPr lvl="1"/>
            <a:r>
              <a:rPr lang="en-US" sz="1600" dirty="0"/>
              <a:t>Consistency, easy of use, covering key areas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3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Rubrics for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3" y="1331543"/>
            <a:ext cx="8360228" cy="4720046"/>
          </a:xfrm>
        </p:spPr>
        <p:txBody>
          <a:bodyPr>
            <a:noAutofit/>
          </a:bodyPr>
          <a:lstStyle/>
          <a:p>
            <a:r>
              <a:rPr lang="en-US" sz="1600" dirty="0" smtClean="0"/>
              <a:t>Performance elements or criteria</a:t>
            </a:r>
          </a:p>
          <a:p>
            <a:pPr lvl="1"/>
            <a:r>
              <a:rPr lang="en-US" sz="1600" dirty="0" smtClean="0"/>
              <a:t>Accuracy, relevancy, completeness, logic, clarity</a:t>
            </a:r>
          </a:p>
          <a:p>
            <a:pPr marL="230187" lvl="1" indent="0">
              <a:buNone/>
            </a:pPr>
            <a:endParaRPr lang="en-US" sz="1600" dirty="0" smtClean="0"/>
          </a:p>
          <a:p>
            <a:r>
              <a:rPr lang="en-US" sz="1600" dirty="0" smtClean="0"/>
              <a:t>Category </a:t>
            </a:r>
            <a:r>
              <a:rPr lang="en-US" sz="1600" dirty="0"/>
              <a:t>s</a:t>
            </a:r>
            <a:r>
              <a:rPr lang="en-US" sz="1600" dirty="0" smtClean="0"/>
              <a:t>cale (lowest to highest)- potential scale options listed below:</a:t>
            </a:r>
          </a:p>
          <a:p>
            <a:pPr lvl="1"/>
            <a:r>
              <a:rPr lang="en-US" sz="1600" dirty="0" smtClean="0"/>
              <a:t>Excellent, satisfactory, developing </a:t>
            </a:r>
          </a:p>
          <a:p>
            <a:pPr lvl="1"/>
            <a:r>
              <a:rPr lang="en-US" sz="1600" dirty="0" smtClean="0"/>
              <a:t>Expert, proficient, novice</a:t>
            </a:r>
          </a:p>
          <a:p>
            <a:pPr lvl="1"/>
            <a:r>
              <a:rPr lang="en-US" sz="1600" dirty="0" smtClean="0"/>
              <a:t>Exemplary, intermediate, novice</a:t>
            </a:r>
          </a:p>
          <a:p>
            <a:pPr lvl="1"/>
            <a:r>
              <a:rPr lang="en-US" sz="1600" dirty="0" smtClean="0"/>
              <a:t>Exceed, meets, below expectation</a:t>
            </a:r>
          </a:p>
          <a:p>
            <a:pPr lvl="1"/>
            <a:r>
              <a:rPr lang="en-US" sz="1600" dirty="0" smtClean="0"/>
              <a:t>Assign a point scale for each level (6, 4, 2, etc.)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Description of general characteristics of work associated with each level of quality</a:t>
            </a:r>
          </a:p>
          <a:p>
            <a:pPr lvl="1"/>
            <a:r>
              <a:rPr lang="en-US" sz="1600" dirty="0" smtClean="0"/>
              <a:t>Specific examples of activities and associated performance scale (e.g., provides accurate information and at patient’s level: </a:t>
            </a:r>
            <a:r>
              <a:rPr lang="en-US" sz="1600" i="1" dirty="0" smtClean="0"/>
              <a:t>Consistently</a:t>
            </a:r>
            <a:r>
              <a:rPr lang="en-US" sz="1600" i="1" dirty="0"/>
              <a:t>, occasionally, or does not </a:t>
            </a:r>
            <a:r>
              <a:rPr 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Rubric Example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46167"/>
              </p:ext>
            </p:extLst>
          </p:nvPr>
        </p:nvGraphicFramePr>
        <p:xfrm>
          <a:off x="457200" y="1868556"/>
          <a:ext cx="8229600" cy="272332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35523706"/>
                    </a:ext>
                  </a:extLst>
                </a:gridCol>
                <a:gridCol w="1891502">
                  <a:extLst>
                    <a:ext uri="{9D8B030D-6E8A-4147-A177-3AD203B41FA5}">
                      <a16:colId xmlns:a16="http://schemas.microsoft.com/office/drawing/2014/main" val="2102558662"/>
                    </a:ext>
                  </a:extLst>
                </a:gridCol>
                <a:gridCol w="1613698">
                  <a:extLst>
                    <a:ext uri="{9D8B030D-6E8A-4147-A177-3AD203B41FA5}">
                      <a16:colId xmlns:a16="http://schemas.microsoft.com/office/drawing/2014/main" val="3049642318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27281776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00002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Activity Description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ACH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ACHR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64937"/>
                  </a:ext>
                </a:extLst>
              </a:tr>
              <a:tr h="2352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Interact effectively with patients, family members, and caregivers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effectLst/>
                        </a:rPr>
                        <a:t>Unable to effectively counsel patients/caregivers regarding medications related changes/new medication during hospital course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Does </a:t>
                      </a:r>
                      <a:r>
                        <a:rPr lang="en-US" sz="1200" dirty="0">
                          <a:effectLst/>
                        </a:rPr>
                        <a:t>not demonstrate empathy or cultural competence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effectLst/>
                        </a:rPr>
                        <a:t>Counsels patient/caregiver but does not provide the education effectively or is missing educational components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effectLst/>
                        </a:rPr>
                        <a:t>Routinely demonstrate empathy or cultural competence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effectLst/>
                        </a:rPr>
                        <a:t>Provides through, effective and accurate medication counseling in a timely fashion and documents patients teaching in Cerner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Always </a:t>
                      </a:r>
                      <a:r>
                        <a:rPr lang="en-US" sz="1200" dirty="0">
                          <a:effectLst/>
                        </a:rPr>
                        <a:t>demonstrate empathy or cultural competence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Consistently demonstrates the same level of skills/performance as listed under ACH or higher on multiple rotations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2186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Rubric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294582"/>
              </p:ext>
            </p:extLst>
          </p:nvPr>
        </p:nvGraphicFramePr>
        <p:xfrm>
          <a:off x="457200" y="1481489"/>
          <a:ext cx="8229600" cy="43533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35523706"/>
                    </a:ext>
                  </a:extLst>
                </a:gridCol>
                <a:gridCol w="1891502">
                  <a:extLst>
                    <a:ext uri="{9D8B030D-6E8A-4147-A177-3AD203B41FA5}">
                      <a16:colId xmlns:a16="http://schemas.microsoft.com/office/drawing/2014/main" val="2102558662"/>
                    </a:ext>
                  </a:extLst>
                </a:gridCol>
                <a:gridCol w="1613698">
                  <a:extLst>
                    <a:ext uri="{9D8B030D-6E8A-4147-A177-3AD203B41FA5}">
                      <a16:colId xmlns:a16="http://schemas.microsoft.com/office/drawing/2014/main" val="3049642318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27281776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00002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Activity Description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ACH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ACHR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64937"/>
                  </a:ext>
                </a:extLst>
              </a:tr>
              <a:tr h="3982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Demonstrate responsibility to patients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Unable to or partially able to prioritize patient care activities and usually does not plan prospectively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assume responsibility for medication therapy outcomes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Partial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 inconsistent follow-up of assigned patients and incomplete or lack of effective hand-off to the incoming pharmacy staff when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given medication therapy concerns are not fully resolved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Prioritizes patient care activities such that pending MTM related concerns are identified and resolved during the assigned shift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Conditionally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assumes responsibility for medication therapy outcomes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Needs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guidance regarding accurate hand-off to the incoming pharmacy staff when given medication therapy concerns are not fully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resolved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Prioritizes patient care activities effectively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Ensures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timely follow-up and/or accurate hand-off to the incoming pharmacy staff when given medication therapy concerns are not fully resolved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Actively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pursues all significant existing and potential medication-related problems until satisfactory resolution is obtained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Consistently demonstrates the same level of skills/performance as listed under ACH or higher on multiple rotations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2186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519C5-9B1C-0F4F-AA43-333FD2993EBA}" type="slidenum">
              <a:rPr kumimoji="0" lang="en-US" sz="1147" b="0" i="0" u="none" strike="noStrike" kern="1200" cap="none" spc="0" normalizeH="0" baseline="0" noProof="0" smtClean="0">
                <a:ln>
                  <a:noFill/>
                </a:ln>
                <a:solidFill>
                  <a:srgbClr val="005D4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4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47" b="0" i="0" u="none" strike="noStrike" kern="1200" cap="none" spc="0" normalizeH="0" baseline="0" noProof="0" dirty="0">
              <a:ln>
                <a:noFill/>
              </a:ln>
              <a:solidFill>
                <a:srgbClr val="005D4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123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Rubric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03931"/>
              </p:ext>
            </p:extLst>
          </p:nvPr>
        </p:nvGraphicFramePr>
        <p:xfrm>
          <a:off x="457200" y="1600200"/>
          <a:ext cx="8229600" cy="36978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35523706"/>
                    </a:ext>
                  </a:extLst>
                </a:gridCol>
                <a:gridCol w="1891502">
                  <a:extLst>
                    <a:ext uri="{9D8B030D-6E8A-4147-A177-3AD203B41FA5}">
                      <a16:colId xmlns:a16="http://schemas.microsoft.com/office/drawing/2014/main" val="2102558662"/>
                    </a:ext>
                  </a:extLst>
                </a:gridCol>
                <a:gridCol w="1613698">
                  <a:extLst>
                    <a:ext uri="{9D8B030D-6E8A-4147-A177-3AD203B41FA5}">
                      <a16:colId xmlns:a16="http://schemas.microsoft.com/office/drawing/2014/main" val="3049642318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272817765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00002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Activity Description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ACH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ACHR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6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 direct patient care activities appropriately in the medical record or where appropriate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 not document all patient care activities and interventions in pharmacy clinical surveillance program and / or electronic medical record (EMR)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 of patient care activities is incomplete, inaccurate, or delayed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 significant patient care activities and interventions in pharmacy clinical surveillance program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/ or electronic medical record (EMR)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 of patient care activities is often complete and accurate but at times may be  delayed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Documents all patient care activities and interventions in pharmacy clinical surveillance program and / or electronic medical record (EMR)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 of patient care activities is always complete and accurate and performed in a timely fashion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Consistently demonstrates the same level of skills/performance as listed under ACH or higher on multiple rotations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2186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519C5-9B1C-0F4F-AA43-333FD2993EBA}" type="slidenum">
              <a:rPr kumimoji="0" lang="en-US" sz="1147" b="0" i="0" u="none" strike="noStrike" kern="1200" cap="none" spc="0" normalizeH="0" baseline="0" noProof="0" smtClean="0">
                <a:ln>
                  <a:noFill/>
                </a:ln>
                <a:solidFill>
                  <a:srgbClr val="005D4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4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47" b="0" i="0" u="none" strike="noStrike" kern="1200" cap="none" spc="0" normalizeH="0" baseline="0" noProof="0" dirty="0">
              <a:ln>
                <a:noFill/>
              </a:ln>
              <a:solidFill>
                <a:srgbClr val="005D4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671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65" y="1502686"/>
            <a:ext cx="8229600" cy="468252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Assessments and evaluations are crucial steps in both didactic and experiential training process</a:t>
            </a:r>
          </a:p>
          <a:p>
            <a:endParaRPr lang="en-US" sz="2000" dirty="0"/>
          </a:p>
          <a:p>
            <a:r>
              <a:rPr lang="en-US" sz="2000" dirty="0" smtClean="0"/>
              <a:t>Before making the choice: What should be assessed (skills), why assess (progress)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Utilize </a:t>
            </a:r>
            <a:r>
              <a:rPr lang="en-US" sz="2000" dirty="0"/>
              <a:t>a variety of assessment techniques  to guide instructional change and adjust future </a:t>
            </a:r>
            <a:r>
              <a:rPr lang="en-US" sz="2000" dirty="0" smtClean="0"/>
              <a:t>learning</a:t>
            </a:r>
          </a:p>
          <a:p>
            <a:pPr lvl="1"/>
            <a:r>
              <a:rPr lang="en-US" sz="1600" dirty="0" smtClean="0"/>
              <a:t>Is the tool feasible, valid and reliable and relevant for the given learning situation</a:t>
            </a:r>
          </a:p>
          <a:p>
            <a:endParaRPr lang="en-US" sz="2000" dirty="0"/>
          </a:p>
          <a:p>
            <a:r>
              <a:rPr lang="en-US" sz="2000" dirty="0" smtClean="0"/>
              <a:t>Each </a:t>
            </a:r>
            <a:r>
              <a:rPr lang="en-US" sz="2000" dirty="0"/>
              <a:t>type of assessment has its place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Choosing the right assessment for a given learning activity helps optimize the evaluation process for learner and preceptor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Rubric </a:t>
            </a:r>
            <a:r>
              <a:rPr lang="en-US" sz="2000" dirty="0"/>
              <a:t>development takes time and </a:t>
            </a:r>
            <a:r>
              <a:rPr lang="en-US" sz="2000" dirty="0" smtClean="0"/>
              <a:t>practice but is very effective and useful in the long-run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3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Characteristics </a:t>
            </a:r>
            <a:r>
              <a:rPr lang="en-US" sz="3600" dirty="0"/>
              <a:t>of Feedback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28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06129"/>
          </a:xfrm>
        </p:spPr>
        <p:txBody>
          <a:bodyPr/>
          <a:lstStyle/>
          <a:p>
            <a:r>
              <a:rPr lang="en-US" i="1" dirty="0" smtClean="0"/>
              <a:t>“Feedback”</a:t>
            </a:r>
            <a:r>
              <a:rPr lang="en-US" dirty="0" smtClean="0"/>
              <a:t> was first coined in the 1860’s during the Industrial Revolution</a:t>
            </a:r>
          </a:p>
          <a:p>
            <a:pPr lvl="1"/>
            <a:r>
              <a:rPr lang="en-US" dirty="0" smtClean="0"/>
              <a:t>To describe information that was returned to machines or processes</a:t>
            </a:r>
          </a:p>
          <a:p>
            <a:r>
              <a:rPr lang="en-US" dirty="0" smtClean="0"/>
              <a:t>Not until WW2 that </a:t>
            </a:r>
            <a:r>
              <a:rPr lang="en-US" i="1" dirty="0" smtClean="0"/>
              <a:t>“feedback” </a:t>
            </a:r>
            <a:r>
              <a:rPr lang="en-US" dirty="0" smtClean="0"/>
              <a:t>was applied to interpersonal landscapes</a:t>
            </a:r>
          </a:p>
          <a:p>
            <a:r>
              <a:rPr lang="en-US" dirty="0" smtClean="0"/>
              <a:t>Introduced to medical education in the 1980’s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E3071E-EA12-684F-AF73-C564E7C0F5E1}"/>
              </a:ext>
            </a:extLst>
          </p:cNvPr>
          <p:cNvSpPr txBox="1">
            <a:spLocks/>
          </p:cNvSpPr>
          <p:nvPr/>
        </p:nvSpPr>
        <p:spPr>
          <a:xfrm>
            <a:off x="942975" y="1680188"/>
            <a:ext cx="7258050" cy="12668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1799" tIns="50900" rIns="101799" bIns="50900" rtlCol="0" anchor="ctr" anchorCtr="0">
            <a:normAutofit/>
          </a:bodyPr>
          <a:lstStyle>
            <a:lvl1pPr marL="231775" indent="-231775" algn="l" defTabSz="449139" rtl="0" eaLnBrk="1" latinLnBrk="0" hangingPunct="1">
              <a:spcBef>
                <a:spcPct val="20000"/>
              </a:spcBef>
              <a:buClr>
                <a:srgbClr val="005D4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63550" indent="-233363" algn="l" defTabSz="449139" rtl="0" eaLnBrk="1" latinLnBrk="0" hangingPunct="1">
              <a:spcBef>
                <a:spcPct val="20000"/>
              </a:spcBef>
              <a:buClr>
                <a:srgbClr val="005D46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736600" indent="-223838" algn="l" defTabSz="449139" rtl="0" eaLnBrk="1" latinLnBrk="0" hangingPunct="1">
              <a:spcBef>
                <a:spcPct val="20000"/>
              </a:spcBef>
              <a:buClr>
                <a:srgbClr val="005D4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914400" indent="-223838" algn="l" defTabSz="449139" rtl="0" eaLnBrk="1" latinLnBrk="0" hangingPunct="1">
              <a:spcBef>
                <a:spcPct val="20000"/>
              </a:spcBef>
              <a:buClr>
                <a:srgbClr val="005D4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201738" indent="-223838" algn="l" defTabSz="449139" rtl="0" eaLnBrk="1" latinLnBrk="0" hangingPunct="1">
              <a:spcBef>
                <a:spcPct val="20000"/>
              </a:spcBef>
              <a:buClr>
                <a:srgbClr val="005D4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470256" indent="-224569" algn="l" defTabSz="449139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9395" indent="-224569" algn="l" defTabSz="449139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8531" indent="-224569" algn="l" defTabSz="449139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7667" indent="-224569" algn="l" defTabSz="449139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Descriptive information regarding a learner’s performance in a given activity that is intended to guide future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various assessment </a:t>
            </a:r>
            <a:r>
              <a:rPr lang="en-US" dirty="0" smtClean="0"/>
              <a:t>techniques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use of standardized metrics/rubrics for objective assessment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characteristic of effective </a:t>
            </a:r>
            <a:r>
              <a:rPr lang="en-US" dirty="0" smtClean="0"/>
              <a:t>feedback</a:t>
            </a:r>
          </a:p>
          <a:p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common tips for delivering meaningful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component of clinical training</a:t>
            </a:r>
          </a:p>
          <a:p>
            <a:r>
              <a:rPr lang="en-US" dirty="0"/>
              <a:t>Allows </a:t>
            </a:r>
            <a:r>
              <a:rPr lang="en-US" dirty="0" smtClean="0"/>
              <a:t>learner </a:t>
            </a:r>
            <a:r>
              <a:rPr lang="en-US" dirty="0"/>
              <a:t>to progress over a time period and work towards a goal</a:t>
            </a:r>
          </a:p>
          <a:p>
            <a:r>
              <a:rPr lang="en-US" dirty="0"/>
              <a:t>Promotes self-assessment</a:t>
            </a:r>
          </a:p>
          <a:p>
            <a:r>
              <a:rPr lang="en-US" dirty="0"/>
              <a:t>Identifies areas of improvement</a:t>
            </a:r>
          </a:p>
          <a:p>
            <a:r>
              <a:rPr lang="en-US" dirty="0"/>
              <a:t>Encourages professional development and continuous improvement</a:t>
            </a:r>
          </a:p>
          <a:p>
            <a:r>
              <a:rPr lang="en-US" dirty="0"/>
              <a:t>Performance-based</a:t>
            </a:r>
          </a:p>
          <a:p>
            <a:pPr lvl="1"/>
            <a:r>
              <a:rPr lang="en-US" dirty="0"/>
              <a:t>Via direct observation</a:t>
            </a:r>
          </a:p>
          <a:p>
            <a:pPr lvl="1"/>
            <a:r>
              <a:rPr lang="en-US" dirty="0"/>
              <a:t>Reinforces good performance and corrects bad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88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vs.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17447"/>
              </p:ext>
            </p:extLst>
          </p:nvPr>
        </p:nvGraphicFramePr>
        <p:xfrm>
          <a:off x="675937" y="2131827"/>
          <a:ext cx="3312589" cy="35724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312589">
                  <a:extLst>
                    <a:ext uri="{9D8B030D-6E8A-4147-A177-3AD203B41FA5}">
                      <a16:colId xmlns:a16="http://schemas.microsoft.com/office/drawing/2014/main" val="1721810599"/>
                    </a:ext>
                  </a:extLst>
                </a:gridCol>
              </a:tblGrid>
              <a:tr h="4160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23430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9004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Spontaneous/planned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96476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Frequent </a:t>
                      </a:r>
                      <a:r>
                        <a:rPr lang="en-US" dirty="0" smtClean="0"/>
                        <a:t>(i.e..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daily-weekly)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37934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Verbal/written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3555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665314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Reflective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43883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marR="0" lvl="0" indent="-285750" algn="l" defTabSz="44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Non-judgmental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624472"/>
                  </a:ext>
                </a:extLst>
              </a:tr>
              <a:tr h="38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Used for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884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76180"/>
              </p:ext>
            </p:extLst>
          </p:nvPr>
        </p:nvGraphicFramePr>
        <p:xfrm>
          <a:off x="4525946" y="2131829"/>
          <a:ext cx="4054507" cy="3568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54507">
                  <a:extLst>
                    <a:ext uri="{9D8B030D-6E8A-4147-A177-3AD203B41FA5}">
                      <a16:colId xmlns:a16="http://schemas.microsoft.com/office/drawing/2014/main" val="1721810599"/>
                    </a:ext>
                  </a:extLst>
                </a:gridCol>
              </a:tblGrid>
              <a:tr h="4192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23430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Summative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9004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96476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Less Frequent </a:t>
                      </a:r>
                      <a:r>
                        <a:rPr lang="en-US" dirty="0" smtClean="0"/>
                        <a:t>(i.e.. </a:t>
                      </a:r>
                      <a:r>
                        <a:rPr lang="en-US" dirty="0"/>
                        <a:t>midpoint/final)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18384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Usually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9587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Cumulative </a:t>
                      </a:r>
                      <a:r>
                        <a:rPr lang="en-US" baseline="0" dirty="0"/>
                        <a:t>performance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665314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Performance compared to a </a:t>
                      </a:r>
                      <a:r>
                        <a:rPr lang="en-US" baseline="0" dirty="0"/>
                        <a:t>standard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43883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marR="0" lvl="0" indent="-285750" algn="l" defTabSz="44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Judged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69097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Used to assess competence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54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017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Feedback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Delivery of information</a:t>
            </a:r>
          </a:p>
          <a:p>
            <a:r>
              <a:rPr lang="en-US" dirty="0"/>
              <a:t>Preceptor relays observations/judgments regarding a clinical encounter</a:t>
            </a:r>
          </a:p>
          <a:p>
            <a:r>
              <a:rPr lang="en-US" dirty="0"/>
              <a:t>Learner is not actively involved in the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6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Elaborative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Self-assessment and reflection</a:t>
            </a:r>
          </a:p>
          <a:p>
            <a:r>
              <a:rPr lang="en-US" dirty="0"/>
              <a:t>Encourages </a:t>
            </a:r>
            <a:r>
              <a:rPr lang="en-US" dirty="0" smtClean="0"/>
              <a:t>learner </a:t>
            </a:r>
            <a:r>
              <a:rPr lang="en-US" dirty="0"/>
              <a:t>to engage and reflect upon their performance</a:t>
            </a:r>
          </a:p>
          <a:p>
            <a:r>
              <a:rPr lang="en-US" dirty="0"/>
              <a:t>More dialogue between preceptor and learner</a:t>
            </a:r>
          </a:p>
          <a:p>
            <a:r>
              <a:rPr lang="en-US" dirty="0"/>
              <a:t>Creates an atmosphere of trust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38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Influence the Quality of Feedback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28725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18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Common </a:t>
            </a:r>
            <a:r>
              <a:rPr lang="en-US" sz="3600" dirty="0"/>
              <a:t>Tips for Delivering Meaningful Feedback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51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Effective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76375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164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#1: Communicate Goals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Preliminary orientation and discussion of responsibilities and goals sets the stage, makes the learner more comfortable and responsible and engages the learner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 smtClean="0"/>
              <a:t>Explain </a:t>
            </a:r>
            <a:r>
              <a:rPr lang="en-US" sz="2200" dirty="0"/>
              <a:t>the goals and objectives of the learning experience (rotation) including expectations, assignments, activities, feedback, evaluations, etc</a:t>
            </a:r>
            <a:r>
              <a:rPr lang="en-US" sz="2200" dirty="0" smtClean="0"/>
              <a:t>.</a:t>
            </a:r>
          </a:p>
          <a:p>
            <a:pPr lvl="1"/>
            <a:r>
              <a:rPr lang="en-US" sz="1800" dirty="0" smtClean="0"/>
              <a:t>Ensure learning goals are SMART (specific, measurable, attainable, relevant and time-bound)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Explicitly </a:t>
            </a:r>
            <a:r>
              <a:rPr lang="en-US" sz="2000" dirty="0"/>
              <a:t>labeling a feedback conversation primes both the giver and receiver and emphasizes the underlying goal of the </a:t>
            </a:r>
            <a:r>
              <a:rPr lang="en-US" sz="2000" dirty="0" smtClean="0"/>
              <a:t>conversation</a:t>
            </a:r>
          </a:p>
          <a:p>
            <a:pPr lvl="1"/>
            <a:r>
              <a:rPr lang="en-US" sz="1800" dirty="0" smtClean="0"/>
              <a:t>Goals and expected outcomes should </a:t>
            </a:r>
            <a:r>
              <a:rPr lang="en-US" sz="1800" dirty="0"/>
              <a:t>be agreed </a:t>
            </a:r>
            <a:r>
              <a:rPr lang="en-US" sz="1800" dirty="0" smtClean="0"/>
              <a:t>upon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19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#2: Respectful Learning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Feedback is effective, if given in</a:t>
            </a:r>
          </a:p>
          <a:p>
            <a:pPr lvl="1"/>
            <a:r>
              <a:rPr lang="en-US" dirty="0"/>
              <a:t>An atmosphere of mutual trust </a:t>
            </a:r>
          </a:p>
          <a:p>
            <a:pPr lvl="1"/>
            <a:r>
              <a:rPr lang="en-US" dirty="0"/>
              <a:t>A private setting </a:t>
            </a:r>
          </a:p>
          <a:p>
            <a:pPr lvl="1"/>
            <a:r>
              <a:rPr lang="en-US" dirty="0"/>
              <a:t>A considerate tone &amp; good interpersonal skills on the part of the teacher</a:t>
            </a:r>
          </a:p>
          <a:p>
            <a:endParaRPr lang="en-US" dirty="0"/>
          </a:p>
          <a:p>
            <a:r>
              <a:rPr lang="en-US" dirty="0" smtClean="0"/>
              <a:t>Learners </a:t>
            </a:r>
            <a:r>
              <a:rPr lang="en-US" dirty="0"/>
              <a:t>find it helpful, if feedback</a:t>
            </a:r>
          </a:p>
          <a:p>
            <a:pPr lvl="1"/>
            <a:r>
              <a:rPr lang="en-US" dirty="0"/>
              <a:t>Addresses both strengths &amp; mistakes</a:t>
            </a:r>
          </a:p>
          <a:p>
            <a:pPr lvl="1"/>
            <a:r>
              <a:rPr lang="en-US" dirty="0"/>
              <a:t>Is provided gently, supportively, caringly and with concern for their situation</a:t>
            </a:r>
          </a:p>
          <a:p>
            <a:endParaRPr lang="en-US" dirty="0"/>
          </a:p>
          <a:p>
            <a:r>
              <a:rPr lang="en-US" dirty="0"/>
              <a:t>Trust &amp; respect for the teacher makes </a:t>
            </a:r>
            <a:r>
              <a:rPr lang="en-US" dirty="0" smtClean="0"/>
              <a:t>the learner </a:t>
            </a:r>
            <a:r>
              <a:rPr lang="en-US" dirty="0"/>
              <a:t>more receptive to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62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#3: Base Feedback on Direct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Principle role of a preceptor is to ensure that </a:t>
            </a:r>
            <a:r>
              <a:rPr lang="en-US" sz="2000" dirty="0" smtClean="0"/>
              <a:t>learner </a:t>
            </a:r>
            <a:r>
              <a:rPr lang="en-US" sz="2000" dirty="0"/>
              <a:t>is progressing on to the next level &amp; ultimately becoming an independent practice clinician</a:t>
            </a:r>
          </a:p>
          <a:p>
            <a:pPr marL="230187" lvl="1" indent="0">
              <a:buNone/>
            </a:pPr>
            <a:endParaRPr lang="en-US" sz="1800" dirty="0"/>
          </a:p>
          <a:p>
            <a:r>
              <a:rPr lang="en-US" sz="2000" dirty="0"/>
              <a:t>A more experienced practitioner should observe the performance and note important areas of success or </a:t>
            </a:r>
            <a:r>
              <a:rPr lang="en-US" sz="2000" dirty="0" smtClean="0"/>
              <a:t>remediation</a:t>
            </a:r>
          </a:p>
          <a:p>
            <a:pPr lvl="1"/>
            <a:r>
              <a:rPr lang="en-US" sz="1800" dirty="0" smtClean="0"/>
              <a:t>Compared against an established level of competency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Feedback on behaviors based on direct observation by the teacher has been reported to be more acceptable and instructive to </a:t>
            </a:r>
            <a:r>
              <a:rPr lang="en-US" sz="2000" dirty="0" smtClean="0"/>
              <a:t>learner </a:t>
            </a:r>
            <a:r>
              <a:rPr lang="en-US" sz="2000" dirty="0"/>
              <a:t>than feedback based on second-hand </a:t>
            </a:r>
            <a:r>
              <a:rPr lang="en-US" sz="2000" dirty="0" smtClean="0"/>
              <a:t>reporting</a:t>
            </a:r>
          </a:p>
          <a:p>
            <a:endParaRPr lang="en-US" sz="2000" dirty="0"/>
          </a:p>
          <a:p>
            <a:r>
              <a:rPr lang="en-US" sz="2000" dirty="0"/>
              <a:t>Descriptive in nature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23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76D9-297E-4649-A271-E931DFFE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#4: Make Feedback Timely &amp; Regular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DEF1-AA73-EB46-A401-40B089F6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provided immediately after the encounter </a:t>
            </a:r>
          </a:p>
          <a:p>
            <a:pPr lvl="1"/>
            <a:r>
              <a:rPr lang="en-US" dirty="0"/>
              <a:t>Allows the learner has sufficient time to remediate</a:t>
            </a:r>
          </a:p>
          <a:p>
            <a:pPr lvl="1"/>
            <a:r>
              <a:rPr lang="en-US" dirty="0"/>
              <a:t>Both preceptor and learner can recall the events accurately</a:t>
            </a:r>
          </a:p>
          <a:p>
            <a:pPr lvl="1"/>
            <a:endParaRPr lang="en-US" dirty="0"/>
          </a:p>
          <a:p>
            <a:r>
              <a:rPr lang="en-US" dirty="0"/>
              <a:t>Formative feedback is important in order to enable to learner to make changes before the end of the rotation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D2200-65D7-3047-9FA7-5AB0C2C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31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5D40-0C80-464B-8203-47A56D0A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#5: Use Specific, Neutral Language to Focus 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9E0D-3DF8-7243-BBF6-871C154A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Positive communication strategies are essential</a:t>
            </a:r>
          </a:p>
          <a:p>
            <a:pPr lvl="1"/>
            <a:r>
              <a:rPr lang="en-US" dirty="0"/>
              <a:t>Facial expressions, body language, tone, eye contact</a:t>
            </a:r>
          </a:p>
          <a:p>
            <a:endParaRPr lang="en-US" dirty="0"/>
          </a:p>
          <a:p>
            <a:r>
              <a:rPr lang="en-US" dirty="0"/>
              <a:t>Feedback should be non-judgmental</a:t>
            </a:r>
          </a:p>
          <a:p>
            <a:pPr lvl="1"/>
            <a:r>
              <a:rPr lang="en-US" dirty="0"/>
              <a:t>When delivering reinforcing or corrective feedback, use a respectful, supportive tone and precise, descriptive and neutral wording</a:t>
            </a:r>
          </a:p>
          <a:p>
            <a:endParaRPr lang="en-US" dirty="0"/>
          </a:p>
          <a:p>
            <a:r>
              <a:rPr lang="en-US" dirty="0"/>
              <a:t>Focus on behaviors that can be changed and provide clear examples</a:t>
            </a:r>
          </a:p>
          <a:p>
            <a:pPr lvl="1"/>
            <a:r>
              <a:rPr lang="en-US" dirty="0"/>
              <a:t>Tasks, actions and objective events instead of personality traits</a:t>
            </a:r>
          </a:p>
          <a:p>
            <a:endParaRPr lang="en-US" dirty="0"/>
          </a:p>
          <a:p>
            <a:r>
              <a:rPr lang="en-US" dirty="0"/>
              <a:t>Limit feedback to what the learner can absorb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C3459-7C3B-B243-9DEB-FB1E020E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6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F787-F54A-4646-8C88-668AD4E9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#6: Conclude with an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D3CE-2B7D-1741-8C94-6B111A56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feedback session should end with an action plan for improvement</a:t>
            </a:r>
          </a:p>
          <a:p>
            <a:endParaRPr lang="en-US" dirty="0" smtClean="0"/>
          </a:p>
          <a:p>
            <a:r>
              <a:rPr lang="en-US" dirty="0" smtClean="0"/>
              <a:t>Verify that the message has been accurately received</a:t>
            </a:r>
          </a:p>
          <a:p>
            <a:pPr lvl="1"/>
            <a:r>
              <a:rPr lang="en-US" dirty="0" smtClean="0"/>
              <a:t>Invite discussion and questions to clarify the feedback</a:t>
            </a:r>
          </a:p>
          <a:p>
            <a:endParaRPr lang="en-US" dirty="0"/>
          </a:p>
          <a:p>
            <a:r>
              <a:rPr lang="en-US" dirty="0" smtClean="0"/>
              <a:t>Learner </a:t>
            </a:r>
            <a:r>
              <a:rPr lang="en-US" dirty="0"/>
              <a:t>should generate the plan for improvement</a:t>
            </a:r>
          </a:p>
          <a:p>
            <a:pPr lvl="1"/>
            <a:r>
              <a:rPr lang="en-US" dirty="0"/>
              <a:t>Help develop in </a:t>
            </a:r>
            <a:r>
              <a:rPr lang="en-US" dirty="0" smtClean="0"/>
              <a:t>his/her </a:t>
            </a:r>
            <a:r>
              <a:rPr lang="en-US" dirty="0"/>
              <a:t>skills of reflection and summarize areas of strength and </a:t>
            </a:r>
            <a:r>
              <a:rPr lang="en-US" dirty="0" smtClean="0"/>
              <a:t>deficiencies</a:t>
            </a:r>
          </a:p>
          <a:p>
            <a:pPr lvl="1"/>
            <a:r>
              <a:rPr lang="en-US" dirty="0" smtClean="0"/>
              <a:t>Follow-up on progress throughout learning experience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C1BB5-2E8F-9B45-A756-81089175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9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6200-AC12-CF4B-842B-7915315C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#7: Reflect on Your Feedback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0D8B-E90A-044E-B7EF-8A7A91FC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each session, preceptor should reflect on</a:t>
            </a:r>
          </a:p>
          <a:p>
            <a:pPr lvl="1"/>
            <a:r>
              <a:rPr lang="en-US" dirty="0"/>
              <a:t>What went well</a:t>
            </a:r>
          </a:p>
          <a:p>
            <a:pPr lvl="1"/>
            <a:r>
              <a:rPr lang="en-US" dirty="0"/>
              <a:t>What to change for the next time</a:t>
            </a:r>
          </a:p>
          <a:p>
            <a:pPr lvl="1"/>
            <a:r>
              <a:rPr lang="en-US" dirty="0"/>
              <a:t>New strategies to adapt for future sessions</a:t>
            </a:r>
          </a:p>
          <a:p>
            <a:pPr lvl="1"/>
            <a:endParaRPr lang="en-US" dirty="0"/>
          </a:p>
          <a:p>
            <a:r>
              <a:rPr lang="en-US" dirty="0"/>
              <a:t>Making reflection a part of every feedback encounter will improve the preceptor’s skill at providing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E0286-F381-5D46-A6B7-B4B949D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4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time</a:t>
            </a:r>
          </a:p>
          <a:p>
            <a:endParaRPr lang="en-US" dirty="0"/>
          </a:p>
          <a:p>
            <a:r>
              <a:rPr lang="en-US" dirty="0"/>
              <a:t>Lack of training</a:t>
            </a:r>
          </a:p>
          <a:p>
            <a:endParaRPr lang="en-US" dirty="0"/>
          </a:p>
          <a:p>
            <a:r>
              <a:rPr lang="en-US" dirty="0"/>
              <a:t>Resistance by learner</a:t>
            </a:r>
          </a:p>
          <a:p>
            <a:endParaRPr lang="en-US" dirty="0"/>
          </a:p>
          <a:p>
            <a:r>
              <a:rPr lang="en-US" dirty="0"/>
              <a:t>Preceptor hesitancy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03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43"/>
            <a:ext cx="8343900" cy="1143000"/>
          </a:xfrm>
        </p:spPr>
        <p:txBody>
          <a:bodyPr/>
          <a:lstStyle/>
          <a:p>
            <a:r>
              <a:rPr lang="en-US" dirty="0"/>
              <a:t>Time Saving Hacks – Formative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Planned weekly meetings</a:t>
            </a:r>
          </a:p>
          <a:p>
            <a:pPr lvl="1"/>
            <a:r>
              <a:rPr lang="en-US" sz="1800" dirty="0"/>
              <a:t>“Feedback Fridays”</a:t>
            </a:r>
          </a:p>
          <a:p>
            <a:pPr lvl="1"/>
            <a:r>
              <a:rPr lang="en-US" sz="1800" dirty="0"/>
              <a:t>“Touch-base Thursdays”</a:t>
            </a:r>
          </a:p>
          <a:p>
            <a:endParaRPr lang="en-US" sz="2000" dirty="0" smtClean="0"/>
          </a:p>
          <a:p>
            <a:r>
              <a:rPr lang="en-US" sz="2000" dirty="0" smtClean="0"/>
              <a:t>Coffee </a:t>
            </a:r>
            <a:r>
              <a:rPr lang="en-US" sz="2000" dirty="0"/>
              <a:t>rounds</a:t>
            </a:r>
          </a:p>
          <a:p>
            <a:endParaRPr lang="en-US" sz="2000" dirty="0" smtClean="0"/>
          </a:p>
          <a:p>
            <a:r>
              <a:rPr lang="en-US" sz="2000" dirty="0" smtClean="0"/>
              <a:t>Morning </a:t>
            </a:r>
            <a:r>
              <a:rPr lang="en-US" sz="2000" dirty="0"/>
              <a:t>TNT (Think, Note, Tell)</a:t>
            </a:r>
          </a:p>
          <a:p>
            <a:endParaRPr lang="en-US" sz="2000" dirty="0" smtClean="0"/>
          </a:p>
          <a:p>
            <a:r>
              <a:rPr lang="en-US" sz="2000" dirty="0" smtClean="0"/>
              <a:t>Generator </a:t>
            </a:r>
            <a:r>
              <a:rPr lang="en-US" sz="2000" dirty="0"/>
              <a:t>Approach </a:t>
            </a:r>
          </a:p>
          <a:p>
            <a:pPr lvl="1"/>
            <a:r>
              <a:rPr lang="en-US" sz="1800" dirty="0"/>
              <a:t>“What do you think you did well?”</a:t>
            </a:r>
          </a:p>
          <a:p>
            <a:endParaRPr lang="en-US" sz="2000" dirty="0" smtClean="0"/>
          </a:p>
          <a:p>
            <a:r>
              <a:rPr lang="en-US" sz="2000" dirty="0" smtClean="0"/>
              <a:t>Utilize </a:t>
            </a:r>
            <a:r>
              <a:rPr lang="en-US" sz="2000" dirty="0"/>
              <a:t>objectives of learning experience as talking points</a:t>
            </a:r>
          </a:p>
          <a:p>
            <a:endParaRPr lang="en-US" sz="2000" dirty="0" smtClean="0"/>
          </a:p>
          <a:p>
            <a:r>
              <a:rPr lang="en-US" sz="2000" dirty="0" smtClean="0"/>
              <a:t>Keep </a:t>
            </a:r>
            <a:r>
              <a:rPr lang="en-US" sz="2000" dirty="0"/>
              <a:t>notes for future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1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543"/>
            <a:ext cx="8515351" cy="1143000"/>
          </a:xfrm>
        </p:spPr>
        <p:txBody>
          <a:bodyPr/>
          <a:lstStyle/>
          <a:p>
            <a:r>
              <a:rPr lang="en-US" dirty="0"/>
              <a:t>Time Saving Hacks – Summative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Limit objectives to be evaluated</a:t>
            </a:r>
          </a:p>
          <a:p>
            <a:endParaRPr lang="en-US" sz="2000" dirty="0" smtClean="0"/>
          </a:p>
          <a:p>
            <a:r>
              <a:rPr lang="en-US" sz="2000" dirty="0" smtClean="0"/>
              <a:t>Refer </a:t>
            </a:r>
            <a:r>
              <a:rPr lang="en-US" sz="2000" dirty="0"/>
              <a:t>to formative feedback discussions</a:t>
            </a:r>
          </a:p>
          <a:p>
            <a:endParaRPr lang="en-US" sz="2000" dirty="0" smtClean="0"/>
          </a:p>
          <a:p>
            <a:r>
              <a:rPr lang="en-US" sz="2000" dirty="0" smtClean="0"/>
              <a:t>Incorporate </a:t>
            </a:r>
            <a:r>
              <a:rPr lang="en-US" sz="2000" dirty="0"/>
              <a:t>learner self-assessment</a:t>
            </a:r>
          </a:p>
          <a:p>
            <a:endParaRPr lang="en-US" sz="2000" dirty="0" smtClean="0"/>
          </a:p>
          <a:p>
            <a:r>
              <a:rPr lang="en-US" sz="2000" dirty="0" smtClean="0"/>
              <a:t>Complete </a:t>
            </a:r>
            <a:r>
              <a:rPr lang="en-US" sz="2000" dirty="0"/>
              <a:t>all written evaluations prior to meeting</a:t>
            </a:r>
          </a:p>
          <a:p>
            <a:endParaRPr lang="en-US" sz="2000" dirty="0" smtClean="0"/>
          </a:p>
          <a:p>
            <a:r>
              <a:rPr lang="en-US" sz="2000" dirty="0" smtClean="0"/>
              <a:t>Rotation </a:t>
            </a:r>
            <a:r>
              <a:rPr lang="en-US" sz="2000" dirty="0"/>
              <a:t>transition meeting</a:t>
            </a:r>
          </a:p>
          <a:p>
            <a:endParaRPr lang="en-US" sz="2000" dirty="0" smtClean="0"/>
          </a:p>
          <a:p>
            <a:r>
              <a:rPr lang="en-US" sz="2000" dirty="0" smtClean="0"/>
              <a:t>Stop </a:t>
            </a:r>
            <a:r>
              <a:rPr lang="en-US" sz="2000" dirty="0"/>
              <a:t>light approach: Start, Stop,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80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Light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60758" y="1562100"/>
          <a:ext cx="8126041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305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Productive vs. Non-Productive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Productive Language</a:t>
            </a:r>
          </a:p>
          <a:p>
            <a:pPr lvl="1"/>
            <a:r>
              <a:rPr lang="en-US" dirty="0" smtClean="0"/>
              <a:t>Comments provide information that can be used by the learner to improve future performance (comment is specific and qualitative)</a:t>
            </a:r>
          </a:p>
          <a:p>
            <a:pPr lvl="1"/>
            <a:endParaRPr lang="en-US" dirty="0"/>
          </a:p>
          <a:p>
            <a:r>
              <a:rPr lang="en-US" b="1" dirty="0" smtClean="0"/>
              <a:t>Non-productive Language</a:t>
            </a:r>
          </a:p>
          <a:p>
            <a:pPr lvl="1"/>
            <a:r>
              <a:rPr lang="en-US" dirty="0" smtClean="0"/>
              <a:t>Comments are not specific and do not provide insight on actions and/or future methods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1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Precepting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Teaching students/residents </a:t>
            </a:r>
            <a:r>
              <a:rPr lang="en-US" sz="1800" dirty="0"/>
              <a:t>the art </a:t>
            </a:r>
            <a:r>
              <a:rPr lang="en-US" sz="1800" dirty="0" smtClean="0"/>
              <a:t>and science </a:t>
            </a:r>
            <a:r>
              <a:rPr lang="en-US" sz="1800" dirty="0"/>
              <a:t>of practice in a healthcare </a:t>
            </a:r>
            <a:r>
              <a:rPr lang="en-US" sz="1800" dirty="0" smtClean="0"/>
              <a:t>setting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Sequential in nature, but individualized based </a:t>
            </a:r>
            <a:r>
              <a:rPr lang="en-US" sz="1800" dirty="0" smtClean="0"/>
              <a:t>on the </a:t>
            </a:r>
            <a:r>
              <a:rPr lang="en-US" sz="1800" dirty="0" smtClean="0"/>
              <a:t>learner </a:t>
            </a:r>
            <a:r>
              <a:rPr lang="en-US" sz="1800" dirty="0"/>
              <a:t>and experience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Direct instruction&gt;&gt;modeling&gt;&gt;coaching&gt;&gt;facilitating </a:t>
            </a:r>
          </a:p>
          <a:p>
            <a:pPr marL="230187" lvl="1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Important for professional </a:t>
            </a:r>
            <a:r>
              <a:rPr lang="en-US" sz="1800" dirty="0"/>
              <a:t>growth and development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Mechanisms </a:t>
            </a:r>
            <a:r>
              <a:rPr lang="en-US" sz="1800" dirty="0"/>
              <a:t>to pass down </a:t>
            </a:r>
            <a:r>
              <a:rPr lang="en-US" sz="1800" dirty="0" smtClean="0"/>
              <a:t>knowledge &amp; experience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Involves </a:t>
            </a:r>
            <a:r>
              <a:rPr lang="en-US" sz="1800" dirty="0"/>
              <a:t>partnership and </a:t>
            </a:r>
            <a:r>
              <a:rPr lang="en-US" sz="1800" dirty="0" smtClean="0"/>
              <a:t>individualization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Service </a:t>
            </a:r>
            <a:r>
              <a:rPr lang="en-US" sz="1800" dirty="0"/>
              <a:t>exchanged for education and training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benefits both parties </a:t>
            </a:r>
            <a:r>
              <a:rPr lang="en-US" sz="1800" i="1" dirty="0"/>
              <a:t>(e.g. information, projects</a:t>
            </a:r>
            <a:r>
              <a:rPr lang="en-US" sz="1800" i="1" dirty="0" smtClean="0"/>
              <a:t>, professionally </a:t>
            </a:r>
            <a:r>
              <a:rPr lang="en-US" sz="1800" i="1" dirty="0"/>
              <a:t>rewarding </a:t>
            </a:r>
            <a:r>
              <a:rPr lang="en-US" sz="1800" i="1" dirty="0" smtClean="0"/>
              <a:t>experiences)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Foundation </a:t>
            </a:r>
            <a:r>
              <a:rPr lang="en-US" sz="1800" dirty="0"/>
              <a:t>for future practice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18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vs. Non-Productive Language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560824"/>
              </p:ext>
            </p:extLst>
          </p:nvPr>
        </p:nvGraphicFramePr>
        <p:xfrm>
          <a:off x="457200" y="1847506"/>
          <a:ext cx="8229600" cy="3992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20731957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36648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Instead Of…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Try…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1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Learner</a:t>
                      </a:r>
                      <a:r>
                        <a:rPr lang="en-US" sz="2000" baseline="0" dirty="0" smtClean="0"/>
                        <a:t> needs to assess medication therapy better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Learner identified most medication related issues but often forgot to assess patient compliance.</a:t>
                      </a:r>
                      <a:r>
                        <a:rPr lang="en-US" sz="2000" baseline="0" dirty="0" smtClean="0"/>
                        <a:t> This should be a point of focus in the future.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0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Learner</a:t>
                      </a:r>
                      <a:r>
                        <a:rPr lang="en-US" sz="2000" baseline="0" dirty="0" smtClean="0"/>
                        <a:t> needs to improve on time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 seem to be struggling with multi-tasking. Perhaps</a:t>
                      </a:r>
                      <a:r>
                        <a:rPr lang="en-US" sz="2000" baseline="0" dirty="0" smtClean="0"/>
                        <a:t> you can make a list of your responsibilities, prioritize them and research some time management strategies to help you in the future.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7717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5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Feedback Phrases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411386"/>
          <a:ext cx="822960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20731957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36648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Complimenting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Corrective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1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appreciate the time and effort you spent on…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One area where I would like to see an improvement</a:t>
                      </a:r>
                      <a:r>
                        <a:rPr lang="en-US" sz="2000" baseline="0" dirty="0" smtClean="0"/>
                        <a:t> is…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0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 showed great initiative when you…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This is not yet meeting my expectations.</a:t>
                      </a:r>
                      <a:r>
                        <a:rPr lang="en-US" sz="2000" baseline="0" dirty="0" smtClean="0"/>
                        <a:t> What I would like to see is…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7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 exceeded my expectations when you…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Maybe next time around you could also…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81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19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0AAE-F07A-954A-B272-6A309FE3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62AE-AD0C-AA46-8DDF-4420CD164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Discuss expectations/objectives/goals at the beginning of learning experience</a:t>
            </a:r>
          </a:p>
          <a:p>
            <a:endParaRPr lang="en-US" sz="2000" dirty="0" smtClean="0"/>
          </a:p>
          <a:p>
            <a:r>
              <a:rPr lang="en-US" sz="2000" dirty="0" smtClean="0"/>
              <a:t>Be timely and regular with feedback</a:t>
            </a:r>
          </a:p>
          <a:p>
            <a:endParaRPr lang="en-US" sz="2000" dirty="0" smtClean="0"/>
          </a:p>
          <a:p>
            <a:r>
              <a:rPr lang="en-US" sz="2000" dirty="0" smtClean="0"/>
              <a:t>Be specific and include examples</a:t>
            </a:r>
          </a:p>
          <a:p>
            <a:endParaRPr lang="en-US" sz="2000" dirty="0" smtClean="0"/>
          </a:p>
          <a:p>
            <a:r>
              <a:rPr lang="en-US" sz="2000" dirty="0" smtClean="0"/>
              <a:t>Be firm, but respectful</a:t>
            </a:r>
          </a:p>
          <a:p>
            <a:endParaRPr lang="en-US" sz="2000" dirty="0" smtClean="0"/>
          </a:p>
          <a:p>
            <a:r>
              <a:rPr lang="en-US" sz="2000" dirty="0" smtClean="0"/>
              <a:t>Collaborate with learner to develop action plan</a:t>
            </a:r>
          </a:p>
          <a:p>
            <a:endParaRPr lang="en-US" sz="2000" dirty="0" smtClean="0"/>
          </a:p>
          <a:p>
            <a:r>
              <a:rPr lang="en-US" sz="2000" dirty="0" smtClean="0"/>
              <a:t>Use formative feedback to guide summative evaluation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D9DE2-8621-9442-9450-98D7C324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78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96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/>
              <a:t>American Society of Health‐System Pharmacists. Starring Roles: the Four Preceptor Roles and When to Use Them. Accessed </a:t>
            </a:r>
            <a:r>
              <a:rPr lang="en-US" sz="1400" dirty="0" smtClean="0"/>
              <a:t>2/20/2020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www.ashp.org/menu/Accreditation/Resources.aspx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hsqd.org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hlinkClick r:id="rId4"/>
              </a:rPr>
              <a:t>https://truecolorsintl.com/the-four-color-personalities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  <a:r>
              <a:rPr lang="en-US" sz="1400" dirty="0"/>
              <a:t>Accessed 2/20/2020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Schlesselman</a:t>
            </a:r>
            <a:r>
              <a:rPr lang="en-US" sz="1400" dirty="0"/>
              <a:t> LS. Assessments </a:t>
            </a:r>
            <a:r>
              <a:rPr lang="en-US" sz="1400" dirty="0" smtClean="0"/>
              <a:t>Beyond Examinations; University of Connecticut (UCONN) Teaching Certificate Course, Module II: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Wilkinson </a:t>
            </a:r>
            <a:r>
              <a:rPr lang="en-US" sz="1400" dirty="0"/>
              <a:t>ST, </a:t>
            </a:r>
            <a:r>
              <a:rPr lang="en-US" sz="1400" dirty="0"/>
              <a:t>Couldry</a:t>
            </a:r>
            <a:r>
              <a:rPr lang="en-US" sz="1400" dirty="0"/>
              <a:t> R, Phillips H, Buck B. Preceptor development: providing effective feedback. </a:t>
            </a:r>
            <a:r>
              <a:rPr lang="en-US" sz="1400" dirty="0"/>
              <a:t>Hosp</a:t>
            </a:r>
            <a:r>
              <a:rPr lang="en-US" sz="1400" dirty="0"/>
              <a:t> Pharm. 2013 Jan;48(1):26-32.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Ramani S, </a:t>
            </a:r>
            <a:r>
              <a:rPr lang="en-US" sz="1400" dirty="0"/>
              <a:t>Krackov</a:t>
            </a:r>
            <a:r>
              <a:rPr lang="en-US" sz="1400" dirty="0"/>
              <a:t> S. Twelve tips for giving feedback effectively in the clinical environment. Med Teacher 2012;34:787-791.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Hardavella</a:t>
            </a:r>
            <a:r>
              <a:rPr lang="en-US" sz="1400" dirty="0"/>
              <a:t> G, </a:t>
            </a:r>
            <a:r>
              <a:rPr lang="en-US" sz="1400" dirty="0"/>
              <a:t>Aamli-Gaagnat</a:t>
            </a:r>
            <a:r>
              <a:rPr lang="en-US" sz="1400" dirty="0"/>
              <a:t> A, Saad N, </a:t>
            </a:r>
            <a:r>
              <a:rPr lang="en-US" sz="1400" dirty="0"/>
              <a:t>Rousalova</a:t>
            </a:r>
            <a:r>
              <a:rPr lang="en-US" sz="1400" dirty="0"/>
              <a:t> I et al. How to give and receive feedback effectively. Breathe 2017;13:327-333</a:t>
            </a:r>
            <a:r>
              <a:rPr lang="en-US" sz="1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Jug R, </a:t>
            </a:r>
            <a:r>
              <a:rPr lang="en-US" sz="1400" dirty="0" smtClean="0"/>
              <a:t>Xiaoyin</a:t>
            </a:r>
            <a:r>
              <a:rPr lang="en-US" sz="1400" dirty="0" smtClean="0"/>
              <a:t> J, Bean S. Giving and receiving effective feedback. Arch </a:t>
            </a:r>
            <a:r>
              <a:rPr lang="en-US" sz="1400" dirty="0" smtClean="0"/>
              <a:t>Pathol</a:t>
            </a:r>
            <a:r>
              <a:rPr lang="en-US" sz="1400" dirty="0" smtClean="0"/>
              <a:t> Lab Med. 2019;143:244-250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Haron</a:t>
            </a:r>
            <a:r>
              <a:rPr lang="en-US" sz="1400" dirty="0" smtClean="0"/>
              <a:t> A, Costantino J, Marr K. Unleashing the inner preceptor: hacks to develop quality feedback and evaluation. Presented at ASHP National Pharmacy Preceptor Conference 2019.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551394"/>
            <a:ext cx="2133600" cy="365125"/>
          </a:xfrm>
        </p:spPr>
        <p:txBody>
          <a:bodyPr/>
          <a:lstStyle/>
          <a:p>
            <a:fld id="{193519C5-9B1C-0F4F-AA43-333FD2993EB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4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Personality Test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90" y="1331543"/>
            <a:ext cx="3535680" cy="51137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Learning in 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87483"/>
              </p:ext>
            </p:extLst>
          </p:nvPr>
        </p:nvGraphicFramePr>
        <p:xfrm>
          <a:off x="457200" y="1954395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75128" y="1412136"/>
            <a:ext cx="6878972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Integration </a:t>
            </a:r>
            <a:r>
              <a:rPr lang="en-US" sz="2400" b="1" dirty="0"/>
              <a:t>of the following key </a:t>
            </a:r>
            <a:r>
              <a:rPr lang="en-US" sz="2400" b="1" dirty="0" smtClean="0"/>
              <a:t>factors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Learning Styles</a:t>
            </a:r>
          </a:p>
          <a:p>
            <a:pPr lvl="1"/>
            <a:r>
              <a:rPr lang="en-US" sz="1900" dirty="0" smtClean="0"/>
              <a:t>The Center of Innovative Teaching Experiences (</a:t>
            </a:r>
            <a:r>
              <a:rPr lang="en-US" sz="1900" dirty="0" err="1" smtClean="0"/>
              <a:t>C.I.T.E</a:t>
            </a:r>
            <a:r>
              <a:rPr lang="en-US" sz="1900" dirty="0" smtClean="0"/>
              <a:t>.) learning styles inventory/instrument </a:t>
            </a:r>
          </a:p>
          <a:p>
            <a:pPr lvl="1"/>
            <a:r>
              <a:rPr lang="en-US" sz="1900" dirty="0" smtClean="0"/>
              <a:t>Not everyone learns the same way (e.g., visual, auditory, </a:t>
            </a:r>
            <a:r>
              <a:rPr lang="en-US" sz="1900" dirty="0"/>
              <a:t>oral, </a:t>
            </a:r>
            <a:r>
              <a:rPr lang="en-US" sz="1900" dirty="0" smtClean="0"/>
              <a:t>written, numerical, language, social, individual, or combination of these)</a:t>
            </a:r>
          </a:p>
          <a:p>
            <a:pPr lvl="2"/>
            <a:r>
              <a:rPr lang="en-US" sz="1900" dirty="0" smtClean="0"/>
              <a:t>Learner does not necessarily have only one style – scores fall into </a:t>
            </a:r>
            <a:r>
              <a:rPr lang="en-US" sz="1900" dirty="0" smtClean="0"/>
              <a:t>major and minor categories </a:t>
            </a:r>
          </a:p>
          <a:p>
            <a:pPr marL="512762" lvl="2" indent="0">
              <a:buNone/>
            </a:pPr>
            <a:endParaRPr lang="en-US" sz="1900" dirty="0" smtClean="0"/>
          </a:p>
          <a:p>
            <a:r>
              <a:rPr lang="en-US" sz="1900" dirty="0" smtClean="0"/>
              <a:t>Learner/Preceptor Personality Test: True Colors </a:t>
            </a:r>
          </a:p>
          <a:p>
            <a:pPr lvl="1"/>
            <a:r>
              <a:rPr lang="en-US" sz="1900" dirty="0" smtClean="0"/>
              <a:t>Designed to uncover key social information about learner and preceptor</a:t>
            </a:r>
          </a:p>
          <a:p>
            <a:pPr lvl="1"/>
            <a:r>
              <a:rPr lang="en-US" sz="1900" dirty="0" smtClean="0"/>
              <a:t>Fosters an environment of understanding and collaboration</a:t>
            </a:r>
          </a:p>
          <a:p>
            <a:pPr lvl="1"/>
            <a:r>
              <a:rPr lang="en-US" sz="1900" dirty="0" smtClean="0"/>
              <a:t>Helps </a:t>
            </a:r>
            <a:r>
              <a:rPr lang="en-US" sz="1900" dirty="0"/>
              <a:t>individuals understand how different personality types best interact with each other. </a:t>
            </a:r>
            <a:endParaRPr lang="en-US" sz="19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5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Color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" t="4522" r="6654" b="3376"/>
          <a:stretch/>
        </p:blipFill>
        <p:spPr>
          <a:xfrm>
            <a:off x="2819239" y="1600200"/>
            <a:ext cx="3505522" cy="4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Personality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19C5-9B1C-0F4F-AA43-333FD2993EB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Image result for color personality tes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7" y="1600200"/>
            <a:ext cx="4683125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Custom 10">
      <a:dk1>
        <a:srgbClr val="57565A"/>
      </a:dk1>
      <a:lt1>
        <a:srgbClr val="FFFFFF"/>
      </a:lt1>
      <a:dk2>
        <a:srgbClr val="1F3253"/>
      </a:dk2>
      <a:lt2>
        <a:srgbClr val="DBEDF3"/>
      </a:lt2>
      <a:accent1>
        <a:srgbClr val="50B2E0"/>
      </a:accent1>
      <a:accent2>
        <a:srgbClr val="5FC5C1"/>
      </a:accent2>
      <a:accent3>
        <a:srgbClr val="E9766D"/>
      </a:accent3>
      <a:accent4>
        <a:srgbClr val="F79D25"/>
      </a:accent4>
      <a:accent5>
        <a:srgbClr val="0097D3"/>
      </a:accent5>
      <a:accent6>
        <a:srgbClr val="95C262"/>
      </a:accent6>
      <a:hlink>
        <a:srgbClr val="0096D2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INC-PPT-Template_Standard4x3-Basic_13Apr2017.potx [Read-Only]" id="{DB92065E-4984-4954-AD47-E61D81F2855F}" vid="{C2BD0C28-B6A8-4B0F-A9D1-0C3EB5EC11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A6073F6DC254A9065418EA703E40D" ma:contentTypeVersion="0" ma:contentTypeDescription="Create a new document." ma:contentTypeScope="" ma:versionID="88c9ee31bff44c5df4f253ed10a252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40CCCF-4CA2-4D25-A792-4EB5509A2AAC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B81BA2-C53D-423C-8875-3F0FEB0A8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B0BB8B-34A2-46F6-9770-B515839AAD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NCI Presentation Template with Date.Time Stamps</Template>
  <TotalTime>101613</TotalTime>
  <Words>3202</Words>
  <Application>Microsoft Office PowerPoint</Application>
  <PresentationFormat>On-screen Show (4:3)</PresentationFormat>
  <Paragraphs>542</Paragraphs>
  <Slides>55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Helvetica</vt:lpstr>
      <vt:lpstr>Open Sans</vt:lpstr>
      <vt:lpstr>Open Sans Light</vt:lpstr>
      <vt:lpstr>Symbol</vt:lpstr>
      <vt:lpstr>Times New Roman</vt:lpstr>
      <vt:lpstr>Wingdings</vt:lpstr>
      <vt:lpstr>1_Office Theme</vt:lpstr>
      <vt:lpstr>7_Office Theme</vt:lpstr>
      <vt:lpstr>Preceptor Pearls  Objective Assessment and Constructive Feedback </vt:lpstr>
      <vt:lpstr>Announcement &amp; Disclosure</vt:lpstr>
      <vt:lpstr>Objectives</vt:lpstr>
      <vt:lpstr>Background</vt:lpstr>
      <vt:lpstr>Precepting </vt:lpstr>
      <vt:lpstr>Teaching and Learning in Action</vt:lpstr>
      <vt:lpstr>Teaching and Learning</vt:lpstr>
      <vt:lpstr>Personality Color Test</vt:lpstr>
      <vt:lpstr>Color Personality Test</vt:lpstr>
      <vt:lpstr>Assessments and Evaluations</vt:lpstr>
      <vt:lpstr>Purpose of Assessment</vt:lpstr>
      <vt:lpstr>Importance of Assessments</vt:lpstr>
      <vt:lpstr>Types of Assessment</vt:lpstr>
      <vt:lpstr>Formative vs. Summative</vt:lpstr>
      <vt:lpstr>Direct vs. Indirect</vt:lpstr>
      <vt:lpstr>Norm-referenced Assessment</vt:lpstr>
      <vt:lpstr>Criteria-based Assessment</vt:lpstr>
      <vt:lpstr>Criteria-based Assessments</vt:lpstr>
      <vt:lpstr>Standardized Metrics/Rubrics for Objective Assessment  </vt:lpstr>
      <vt:lpstr>Formative Precepting</vt:lpstr>
      <vt:lpstr>Consistent Assessment</vt:lpstr>
      <vt:lpstr>Creating Rubrics for Assessments</vt:lpstr>
      <vt:lpstr>Creating Rubrics for Assessments</vt:lpstr>
      <vt:lpstr>Assessment Rubric Example</vt:lpstr>
      <vt:lpstr>Assessment Rubric Example</vt:lpstr>
      <vt:lpstr>Assessment Rubric Example</vt:lpstr>
      <vt:lpstr>Summary</vt:lpstr>
      <vt:lpstr> Characteristics of Feedback </vt:lpstr>
      <vt:lpstr>What is Feedback?</vt:lpstr>
      <vt:lpstr>The Importance of Feedback</vt:lpstr>
      <vt:lpstr>Feedback vs. Evaluation</vt:lpstr>
      <vt:lpstr>Approaches to Feedback</vt:lpstr>
      <vt:lpstr>Directive Approach</vt:lpstr>
      <vt:lpstr>Elaborative Approach</vt:lpstr>
      <vt:lpstr>Factors that Influence the Quality of Feedback</vt:lpstr>
      <vt:lpstr> Common Tips for Delivering Meaningful Feedback </vt:lpstr>
      <vt:lpstr>Delivering Effective Feedback</vt:lpstr>
      <vt:lpstr>Tip #1: Communicate Goals &amp; Objectives</vt:lpstr>
      <vt:lpstr>Tip #2: Respectful Learning Environment</vt:lpstr>
      <vt:lpstr>Tip #3: Base Feedback on Direct Observation</vt:lpstr>
      <vt:lpstr>Tip #4: Make Feedback Timely &amp; Regular</vt:lpstr>
      <vt:lpstr>Tip #5: Use Specific, Neutral Language to Focus on Performance</vt:lpstr>
      <vt:lpstr>Tip #6: Conclude with an Action Plan</vt:lpstr>
      <vt:lpstr>Tip #7: Reflect on Your Feedback Skills</vt:lpstr>
      <vt:lpstr>Challenges to Feedback</vt:lpstr>
      <vt:lpstr>Time Saving Hacks – Formative Feedback</vt:lpstr>
      <vt:lpstr>Time Saving Hacks – Summative Feedback</vt:lpstr>
      <vt:lpstr>Stop Light Approach</vt:lpstr>
      <vt:lpstr>Productive vs. Non-Productive Language</vt:lpstr>
      <vt:lpstr>Productive vs. Non-Productive Language</vt:lpstr>
      <vt:lpstr>Effective Feedback Phrases</vt:lpstr>
      <vt:lpstr>Takeaway Points</vt:lpstr>
      <vt:lpstr>Questions????</vt:lpstr>
      <vt:lpstr>References</vt:lpstr>
      <vt:lpstr>Color Personality Test</vt:lpstr>
    </vt:vector>
  </TitlesOfParts>
  <Company>Navigant Consulting,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to Action</dc:title>
  <dc:creator>Lee, Lucy</dc:creator>
  <cp:lastModifiedBy>Radhan Gopalani</cp:lastModifiedBy>
  <cp:revision>2042</cp:revision>
  <cp:lastPrinted>2020-02-12T23:08:15Z</cp:lastPrinted>
  <dcterms:created xsi:type="dcterms:W3CDTF">2016-10-06T11:41:52Z</dcterms:created>
  <dcterms:modified xsi:type="dcterms:W3CDTF">2020-02-21T20:05:33Z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0x010100FCFA6073F6DC254A9065418EA703E40D</vt:lpwstr>
  </property>
  <property fmtid="{D5CDD505-2E9C-101B-9397-08002B2CF9AE}" pid="3" name="_NewReviewCycle">
    <vt:lpwstr/>
  </property>
  <property fmtid="{D5CDD505-2E9C-101B-9397-08002B2CF9AE}" pid="4" name="_AdHocReviewCycleID">
    <vt:i4>-903957798</vt:i4>
  </property>
  <property fmtid="{D5CDD505-2E9C-101B-9397-08002B2CF9AE}" pid="5" name="_EmailSubject">
    <vt:lpwstr>Periprocedural Anticoagulation Management</vt:lpwstr>
  </property>
  <property fmtid="{D5CDD505-2E9C-101B-9397-08002B2CF9AE}" pid="6" name="_AuthorEmail">
    <vt:lpwstr>CarolBon@baptisthealth.net</vt:lpwstr>
  </property>
  <property fmtid="{D5CDD505-2E9C-101B-9397-08002B2CF9AE}" pid="7" name="_AuthorEmailDisplayName">
    <vt:lpwstr>Carol Bonacossa</vt:lpwstr>
  </property>
</Properties>
</file>