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60" r:id="rId2"/>
    <p:sldId id="271" r:id="rId3"/>
    <p:sldId id="261" r:id="rId4"/>
    <p:sldId id="312" r:id="rId5"/>
    <p:sldId id="292" r:id="rId6"/>
    <p:sldId id="291" r:id="rId7"/>
    <p:sldId id="308" r:id="rId8"/>
    <p:sldId id="304" r:id="rId9"/>
    <p:sldId id="286" r:id="rId10"/>
    <p:sldId id="301" r:id="rId11"/>
    <p:sldId id="310" r:id="rId12"/>
    <p:sldId id="302" r:id="rId13"/>
    <p:sldId id="306" r:id="rId14"/>
    <p:sldId id="317" r:id="rId15"/>
    <p:sldId id="272" r:id="rId16"/>
    <p:sldId id="277" r:id="rId17"/>
    <p:sldId id="275" r:id="rId18"/>
    <p:sldId id="274" r:id="rId19"/>
    <p:sldId id="276" r:id="rId20"/>
    <p:sldId id="303" r:id="rId21"/>
    <p:sldId id="268" r:id="rId22"/>
    <p:sldId id="262" r:id="rId23"/>
    <p:sldId id="264" r:id="rId24"/>
    <p:sldId id="267" r:id="rId25"/>
    <p:sldId id="265" r:id="rId26"/>
    <p:sldId id="266" r:id="rId27"/>
    <p:sldId id="283" r:id="rId28"/>
    <p:sldId id="297" r:id="rId29"/>
    <p:sldId id="298" r:id="rId30"/>
    <p:sldId id="282" r:id="rId31"/>
    <p:sldId id="284" r:id="rId32"/>
    <p:sldId id="315" r:id="rId33"/>
    <p:sldId id="316" r:id="rId34"/>
    <p:sldId id="313" r:id="rId35"/>
    <p:sldId id="314" r:id="rId36"/>
    <p:sldId id="318" r:id="rId37"/>
    <p:sldId id="319" r:id="rId38"/>
    <p:sldId id="320" r:id="rId39"/>
    <p:sldId id="273"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116" d="100"/>
          <a:sy n="116" d="100"/>
        </p:scale>
        <p:origin x="390" y="108"/>
      </p:cViewPr>
      <p:guideLst/>
    </p:cSldViewPr>
  </p:slideViewPr>
  <p:notesTextViewPr>
    <p:cViewPr>
      <p:scale>
        <a:sx n="3" d="2"/>
        <a:sy n="3" d="2"/>
      </p:scale>
      <p:origin x="0" y="0"/>
    </p:cViewPr>
  </p:notesTextViewPr>
  <p:sorterViewPr>
    <p:cViewPr>
      <p:scale>
        <a:sx n="100" d="100"/>
        <a:sy n="100" d="100"/>
      </p:scale>
      <p:origin x="0" y="-60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3C1348B-BBAA-46A0-8012-4676298328EE}" type="datetimeFigureOut">
              <a:rPr lang="en-US" smtClean="0"/>
              <a:t>6/8/2019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9ED36E-7ACC-4132-9D6C-B6C96E055DF9}" type="slidenum">
              <a:rPr lang="en-US" smtClean="0"/>
              <a:t>‹#›</a:t>
            </a:fld>
            <a:endParaRPr lang="en-US"/>
          </a:p>
        </p:txBody>
      </p:sp>
    </p:spTree>
    <p:extLst>
      <p:ext uri="{BB962C8B-B14F-4D97-AF65-F5344CB8AC3E}">
        <p14:creationId xmlns:p14="http://schemas.microsoft.com/office/powerpoint/2010/main" val="787907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A07C7F-0135-43EA-8B8D-71B3D07434E6}" type="datetimeFigureOut">
              <a:rPr lang="en-US" smtClean="0"/>
              <a:t>6/8/2019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6C61AC7-5847-4B22-82BD-0DF887A48FAD}" type="slidenum">
              <a:rPr lang="en-US" smtClean="0"/>
              <a:t>‹#›</a:t>
            </a:fld>
            <a:endParaRPr lang="en-US"/>
          </a:p>
        </p:txBody>
      </p:sp>
    </p:spTree>
    <p:extLst>
      <p:ext uri="{BB962C8B-B14F-4D97-AF65-F5344CB8AC3E}">
        <p14:creationId xmlns:p14="http://schemas.microsoft.com/office/powerpoint/2010/main" val="36579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BF00BF7-AE18-D840-AC51-D0BC0255067D}" type="slidenum">
              <a:rPr lang="en-US" smtClean="0"/>
              <a:t>1</a:t>
            </a:fld>
            <a:endParaRPr lang="en-US" dirty="0"/>
          </a:p>
        </p:txBody>
      </p:sp>
    </p:spTree>
    <p:extLst>
      <p:ext uri="{BB962C8B-B14F-4D97-AF65-F5344CB8AC3E}">
        <p14:creationId xmlns:p14="http://schemas.microsoft.com/office/powerpoint/2010/main" val="41689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syllabus serves as the “road map” that shows a student how to get to the “destination”.</a:t>
            </a:r>
            <a:r>
              <a:rPr lang="en-US" baseline="0" dirty="0" smtClean="0"/>
              <a:t> </a:t>
            </a:r>
            <a:r>
              <a:rPr lang="en-US" dirty="0" smtClean="0"/>
              <a:t>Building an effective learning experience often depends on how well you map out the details of the rotation. You will address many important issues when shaping</a:t>
            </a:r>
            <a:r>
              <a:rPr lang="en-US" baseline="0" dirty="0" smtClean="0"/>
              <a:t> the rotation in order to provide the best experience for your student pharmacist. These issues range from establishing the schedule for the rotation to planning activities that will engage the student and facilitate meeting the rotation’s goals and objectives. </a:t>
            </a:r>
            <a:endParaRPr lang="en-US" dirty="0"/>
          </a:p>
        </p:txBody>
      </p:sp>
      <p:sp>
        <p:nvSpPr>
          <p:cNvPr id="4" name="Slide Number Placeholder 3"/>
          <p:cNvSpPr>
            <a:spLocks noGrp="1"/>
          </p:cNvSpPr>
          <p:nvPr>
            <p:ph type="sldNum" sz="quarter" idx="10"/>
          </p:nvPr>
        </p:nvSpPr>
        <p:spPr/>
        <p:txBody>
          <a:bodyPr/>
          <a:lstStyle/>
          <a:p>
            <a:fld id="{0AFBE5AD-BBAF-46B1-8C48-F809DF38E49C}" type="slidenum">
              <a:rPr lang="en-US" smtClean="0"/>
              <a:pPr/>
              <a:t>5</a:t>
            </a:fld>
            <a:endParaRPr lang="en-US"/>
          </a:p>
        </p:txBody>
      </p:sp>
    </p:spTree>
    <p:extLst>
      <p:ext uri="{BB962C8B-B14F-4D97-AF65-F5344CB8AC3E}">
        <p14:creationId xmlns:p14="http://schemas.microsoft.com/office/powerpoint/2010/main" val="293507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9478">
              <a:defRPr/>
            </a:pPr>
            <a:r>
              <a:rPr lang="en-US" baseline="0" dirty="0" smtClean="0"/>
              <a:t>Remember assessment and feedback go both directions, so don’t get so focused on providing them feedback that your forget to ask for your own!  Can relax student and open up communication when they know you’re looking for improvement too. </a:t>
            </a:r>
            <a:endParaRPr lang="en-US" dirty="0" smtClean="0"/>
          </a:p>
          <a:p>
            <a:endParaRPr lang="en-US" dirty="0"/>
          </a:p>
        </p:txBody>
      </p:sp>
      <p:sp>
        <p:nvSpPr>
          <p:cNvPr id="4" name="Slide Number Placeholder 3"/>
          <p:cNvSpPr>
            <a:spLocks noGrp="1"/>
          </p:cNvSpPr>
          <p:nvPr>
            <p:ph type="sldNum" sz="quarter" idx="10"/>
          </p:nvPr>
        </p:nvSpPr>
        <p:spPr/>
        <p:txBody>
          <a:bodyPr/>
          <a:lstStyle/>
          <a:p>
            <a:fld id="{0AFBE5AD-BBAF-46B1-8C48-F809DF38E49C}" type="slidenum">
              <a:rPr lang="en-US" smtClean="0"/>
              <a:pPr/>
              <a:t>29</a:t>
            </a:fld>
            <a:endParaRPr lang="en-US"/>
          </a:p>
        </p:txBody>
      </p:sp>
    </p:spTree>
    <p:extLst>
      <p:ext uri="{BB962C8B-B14F-4D97-AF65-F5344CB8AC3E}">
        <p14:creationId xmlns:p14="http://schemas.microsoft.com/office/powerpoint/2010/main" val="397359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0024B9-0734-4F90-8624-35AD4D9FAA03}"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A5AF2-01C1-498C-9CBD-DBEC5976BE5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89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024B9-0734-4F90-8624-35AD4D9FAA03}"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A5AF2-01C1-498C-9CBD-DBEC5976BE5C}" type="slidenum">
              <a:rPr lang="en-US" smtClean="0"/>
              <a:t>‹#›</a:t>
            </a:fld>
            <a:endParaRPr lang="en-US"/>
          </a:p>
        </p:txBody>
      </p:sp>
    </p:spTree>
    <p:extLst>
      <p:ext uri="{BB962C8B-B14F-4D97-AF65-F5344CB8AC3E}">
        <p14:creationId xmlns:p14="http://schemas.microsoft.com/office/powerpoint/2010/main" val="444008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024B9-0734-4F90-8624-35AD4D9FAA03}"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A5AF2-01C1-498C-9CBD-DBEC5976BE5C}" type="slidenum">
              <a:rPr lang="en-US" smtClean="0"/>
              <a:t>‹#›</a:t>
            </a:fld>
            <a:endParaRPr lang="en-US"/>
          </a:p>
        </p:txBody>
      </p:sp>
    </p:spTree>
    <p:extLst>
      <p:ext uri="{BB962C8B-B14F-4D97-AF65-F5344CB8AC3E}">
        <p14:creationId xmlns:p14="http://schemas.microsoft.com/office/powerpoint/2010/main" val="127519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024B9-0734-4F90-8624-35AD4D9FAA03}"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A5AF2-01C1-498C-9CBD-DBEC5976BE5C}" type="slidenum">
              <a:rPr lang="en-US" smtClean="0"/>
              <a:t>‹#›</a:t>
            </a:fld>
            <a:endParaRPr lang="en-US"/>
          </a:p>
        </p:txBody>
      </p:sp>
    </p:spTree>
    <p:extLst>
      <p:ext uri="{BB962C8B-B14F-4D97-AF65-F5344CB8AC3E}">
        <p14:creationId xmlns:p14="http://schemas.microsoft.com/office/powerpoint/2010/main" val="192202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024B9-0734-4F90-8624-35AD4D9FAA03}"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A5AF2-01C1-498C-9CBD-DBEC5976BE5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27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0024B9-0734-4F90-8624-35AD4D9FAA03}"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A5AF2-01C1-498C-9CBD-DBEC5976BE5C}" type="slidenum">
              <a:rPr lang="en-US" smtClean="0"/>
              <a:t>‹#›</a:t>
            </a:fld>
            <a:endParaRPr lang="en-US"/>
          </a:p>
        </p:txBody>
      </p:sp>
    </p:spTree>
    <p:extLst>
      <p:ext uri="{BB962C8B-B14F-4D97-AF65-F5344CB8AC3E}">
        <p14:creationId xmlns:p14="http://schemas.microsoft.com/office/powerpoint/2010/main" val="372222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0024B9-0734-4F90-8624-35AD4D9FAA03}"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3A5AF2-01C1-498C-9CBD-DBEC5976BE5C}" type="slidenum">
              <a:rPr lang="en-US" smtClean="0"/>
              <a:t>‹#›</a:t>
            </a:fld>
            <a:endParaRPr lang="en-US"/>
          </a:p>
        </p:txBody>
      </p:sp>
    </p:spTree>
    <p:extLst>
      <p:ext uri="{BB962C8B-B14F-4D97-AF65-F5344CB8AC3E}">
        <p14:creationId xmlns:p14="http://schemas.microsoft.com/office/powerpoint/2010/main" val="3441279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0024B9-0734-4F90-8624-35AD4D9FAA03}"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3A5AF2-01C1-498C-9CBD-DBEC5976BE5C}" type="slidenum">
              <a:rPr lang="en-US" smtClean="0"/>
              <a:t>‹#›</a:t>
            </a:fld>
            <a:endParaRPr lang="en-US"/>
          </a:p>
        </p:txBody>
      </p:sp>
    </p:spTree>
    <p:extLst>
      <p:ext uri="{BB962C8B-B14F-4D97-AF65-F5344CB8AC3E}">
        <p14:creationId xmlns:p14="http://schemas.microsoft.com/office/powerpoint/2010/main" val="326968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F0024B9-0734-4F90-8624-35AD4D9FAA03}" type="datetimeFigureOut">
              <a:rPr lang="en-US" smtClean="0"/>
              <a:t>6/8/2019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53A5AF2-01C1-498C-9CBD-DBEC5976BE5C}" type="slidenum">
              <a:rPr lang="en-US" smtClean="0"/>
              <a:t>‹#›</a:t>
            </a:fld>
            <a:endParaRPr lang="en-US"/>
          </a:p>
        </p:txBody>
      </p:sp>
    </p:spTree>
    <p:extLst>
      <p:ext uri="{BB962C8B-B14F-4D97-AF65-F5344CB8AC3E}">
        <p14:creationId xmlns:p14="http://schemas.microsoft.com/office/powerpoint/2010/main" val="373623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F0024B9-0734-4F90-8624-35AD4D9FAA03}" type="datetimeFigureOut">
              <a:rPr lang="en-US" smtClean="0"/>
              <a:t>6/8/2019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53A5AF2-01C1-498C-9CBD-DBEC5976BE5C}" type="slidenum">
              <a:rPr lang="en-US" smtClean="0"/>
              <a:t>‹#›</a:t>
            </a:fld>
            <a:endParaRPr lang="en-US"/>
          </a:p>
        </p:txBody>
      </p:sp>
    </p:spTree>
    <p:extLst>
      <p:ext uri="{BB962C8B-B14F-4D97-AF65-F5344CB8AC3E}">
        <p14:creationId xmlns:p14="http://schemas.microsoft.com/office/powerpoint/2010/main" val="174744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024B9-0734-4F90-8624-35AD4D9FAA03}"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A5AF2-01C1-498C-9CBD-DBEC5976BE5C}" type="slidenum">
              <a:rPr lang="en-US" smtClean="0"/>
              <a:t>‹#›</a:t>
            </a:fld>
            <a:endParaRPr lang="en-US"/>
          </a:p>
        </p:txBody>
      </p:sp>
    </p:spTree>
    <p:extLst>
      <p:ext uri="{BB962C8B-B14F-4D97-AF65-F5344CB8AC3E}">
        <p14:creationId xmlns:p14="http://schemas.microsoft.com/office/powerpoint/2010/main" val="278890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F0024B9-0734-4F90-8624-35AD4D9FAA03}" type="datetimeFigureOut">
              <a:rPr lang="en-US" smtClean="0"/>
              <a:t>6/8/2019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53A5AF2-01C1-498C-9CBD-DBEC5976BE5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060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ashp.org/-/media/assets/professional-development/residencies/docs/pgy1-residency-accreditation-standard-2016.ashx?la=en&amp;hash=9FF7C76962C10562D567F73184FAA45BA7E186CB" TargetMode="External"/><Relationship Id="rId2" Type="http://schemas.openxmlformats.org/officeDocument/2006/relationships/hyperlink" Target="https://www.ashp.org/-/media/store-files/p5549-sample-chapter-3.ashx" TargetMode="External"/><Relationship Id="rId1" Type="http://schemas.openxmlformats.org/officeDocument/2006/relationships/slideLayout" Target="../slideLayouts/slideLayout2.xml"/><Relationship Id="rId5" Type="http://schemas.openxmlformats.org/officeDocument/2006/relationships/hyperlink" Target="https://www.ashp.org/-/media/assets/professional-development/residencies/docs/learning-activity-examples.ashx" TargetMode="External"/><Relationship Id="rId4" Type="http://schemas.openxmlformats.org/officeDocument/2006/relationships/hyperlink" Target="https://www.ashp.org/-/media/assets/professional-development/residencies/docs/required-competency-areas-goals-objectiv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6" y="1992923"/>
            <a:ext cx="12191999" cy="1858030"/>
          </a:xfrm>
        </p:spPr>
        <p:txBody>
          <a:bodyPr>
            <a:noAutofit/>
          </a:bodyPr>
          <a:lstStyle/>
          <a:p>
            <a:pPr algn="ctr">
              <a:lnSpc>
                <a:spcPct val="100000"/>
              </a:lnSpc>
            </a:pPr>
            <a:r>
              <a:rPr lang="en-US" sz="4400" b="1" dirty="0" smtClean="0">
                <a:latin typeface="+mn-lt"/>
              </a:rPr>
              <a:t/>
            </a:r>
            <a:br>
              <a:rPr lang="en-US" sz="4400" b="1" dirty="0" smtClean="0">
                <a:latin typeface="+mn-lt"/>
              </a:rPr>
            </a:br>
            <a:r>
              <a:rPr lang="en-US" sz="4400" b="1" dirty="0">
                <a:latin typeface="+mn-lt"/>
              </a:rPr>
              <a:t/>
            </a:r>
            <a:br>
              <a:rPr lang="en-US" sz="4400" b="1" dirty="0">
                <a:latin typeface="+mn-lt"/>
              </a:rPr>
            </a:br>
            <a:r>
              <a:rPr lang="en-US" sz="4400" b="1" dirty="0" smtClean="0">
                <a:latin typeface="+mn-lt"/>
              </a:rPr>
              <a:t>Building </a:t>
            </a:r>
            <a:r>
              <a:rPr lang="en-US" sz="4400" b="1" dirty="0">
                <a:latin typeface="+mn-lt"/>
              </a:rPr>
              <a:t>a rotation syllabus using </a:t>
            </a:r>
            <a:r>
              <a:rPr lang="en-US" sz="4400" b="1" dirty="0" smtClean="0">
                <a:latin typeface="+mn-lt"/>
              </a:rPr>
              <a:t>LEGOs: </a:t>
            </a:r>
            <a:br>
              <a:rPr lang="en-US" sz="4400" b="1" dirty="0" smtClean="0">
                <a:latin typeface="+mn-lt"/>
              </a:rPr>
            </a:br>
            <a:r>
              <a:rPr lang="en-US" sz="4400" b="1" dirty="0" smtClean="0">
                <a:latin typeface="+mn-lt"/>
              </a:rPr>
              <a:t>Learning </a:t>
            </a:r>
            <a:r>
              <a:rPr lang="en-US" sz="4400" b="1" dirty="0">
                <a:latin typeface="+mn-lt"/>
              </a:rPr>
              <a:t>Experience Goals &amp; </a:t>
            </a:r>
            <a:r>
              <a:rPr lang="en-US" sz="4400" b="1" dirty="0" smtClean="0">
                <a:latin typeface="+mn-lt"/>
              </a:rPr>
              <a:t>Objectives</a:t>
            </a:r>
            <a:br>
              <a:rPr lang="en-US" sz="4400" b="1" dirty="0" smtClean="0">
                <a:latin typeface="+mn-lt"/>
              </a:rPr>
            </a:br>
            <a:r>
              <a:rPr lang="en-US" sz="1800" b="1" dirty="0" smtClean="0">
                <a:latin typeface="+mn-lt"/>
              </a:rPr>
              <a:t/>
            </a:r>
            <a:br>
              <a:rPr lang="en-US" sz="1800" b="1" dirty="0" smtClean="0">
                <a:latin typeface="+mn-lt"/>
              </a:rPr>
            </a:br>
            <a:r>
              <a:rPr lang="en-US" sz="2000" b="1" dirty="0" smtClean="0">
                <a:solidFill>
                  <a:schemeClr val="accent2">
                    <a:lumMod val="90000"/>
                    <a:lumOff val="10000"/>
                  </a:schemeClr>
                </a:solidFill>
                <a:latin typeface="+mn-lt"/>
              </a:rPr>
              <a:t>SFSHP Pharmacy Residency Preceptors Forum </a:t>
            </a:r>
            <a:endParaRPr lang="en-US" sz="2000" b="1" dirty="0">
              <a:solidFill>
                <a:schemeClr val="accent2">
                  <a:lumMod val="90000"/>
                  <a:lumOff val="10000"/>
                </a:schemeClr>
              </a:solidFill>
              <a:latin typeface="+mn-lt"/>
            </a:endParaRPr>
          </a:p>
        </p:txBody>
      </p:sp>
      <p:sp>
        <p:nvSpPr>
          <p:cNvPr id="3" name="Subtitle 2"/>
          <p:cNvSpPr>
            <a:spLocks noGrp="1"/>
          </p:cNvSpPr>
          <p:nvPr>
            <p:ph type="subTitle" idx="1"/>
          </p:nvPr>
        </p:nvSpPr>
        <p:spPr>
          <a:xfrm>
            <a:off x="1121851" y="4542956"/>
            <a:ext cx="9144000" cy="1263875"/>
          </a:xfrm>
        </p:spPr>
        <p:txBody>
          <a:bodyPr>
            <a:noAutofit/>
          </a:bodyPr>
          <a:lstStyle/>
          <a:p>
            <a:pPr algn="ctr">
              <a:lnSpc>
                <a:spcPct val="100000"/>
              </a:lnSpc>
              <a:spcBef>
                <a:spcPts val="0"/>
              </a:spcBef>
              <a:spcAft>
                <a:spcPts val="0"/>
              </a:spcAft>
            </a:pPr>
            <a:r>
              <a:rPr lang="en-US" sz="2000" b="1" cap="none" dirty="0" smtClean="0">
                <a:solidFill>
                  <a:schemeClr val="tx1"/>
                </a:solidFill>
              </a:rPr>
              <a:t>Radhan Gopalani, Pharm.D., BCPS</a:t>
            </a:r>
          </a:p>
          <a:p>
            <a:pPr algn="ctr">
              <a:lnSpc>
                <a:spcPct val="100000"/>
              </a:lnSpc>
              <a:spcBef>
                <a:spcPts val="0"/>
              </a:spcBef>
              <a:spcAft>
                <a:spcPts val="0"/>
              </a:spcAft>
            </a:pPr>
            <a:r>
              <a:rPr lang="en-US" sz="2000" b="1" cap="none" dirty="0" smtClean="0">
                <a:solidFill>
                  <a:schemeClr val="tx1"/>
                </a:solidFill>
              </a:rPr>
              <a:t>Cardiology Clinical Pharmacy Coordinator</a:t>
            </a:r>
          </a:p>
          <a:p>
            <a:pPr algn="ctr">
              <a:lnSpc>
                <a:spcPct val="100000"/>
              </a:lnSpc>
              <a:spcBef>
                <a:spcPts val="0"/>
              </a:spcBef>
              <a:spcAft>
                <a:spcPts val="0"/>
              </a:spcAft>
            </a:pPr>
            <a:r>
              <a:rPr lang="en-US" sz="2000" b="1" u="sng" cap="none" dirty="0" smtClean="0">
                <a:solidFill>
                  <a:schemeClr val="accent2">
                    <a:lumMod val="90000"/>
                    <a:lumOff val="10000"/>
                  </a:schemeClr>
                </a:solidFill>
              </a:rPr>
              <a:t>radhang@baptisthealth.net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2567" y="509150"/>
            <a:ext cx="5187032" cy="1483773"/>
          </a:xfrm>
          <a:prstGeom prst="rect">
            <a:avLst/>
          </a:prstGeom>
        </p:spPr>
      </p:pic>
    </p:spTree>
    <p:extLst>
      <p:ext uri="{BB962C8B-B14F-4D97-AF65-F5344CB8AC3E}">
        <p14:creationId xmlns:p14="http://schemas.microsoft.com/office/powerpoint/2010/main" val="3744717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Expectations of a </a:t>
            </a:r>
            <a:r>
              <a:rPr lang="en-US" b="1" dirty="0" smtClean="0">
                <a:solidFill>
                  <a:schemeClr val="accent2">
                    <a:lumMod val="90000"/>
                    <a:lumOff val="10000"/>
                  </a:schemeClr>
                </a:solidFill>
              </a:rPr>
              <a:t>Learner:</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263534" y="1737359"/>
            <a:ext cx="10058400" cy="4487949"/>
          </a:xfrm>
        </p:spPr>
        <p:txBody>
          <a:bodyPr>
            <a:noAutofit/>
          </a:bodyPr>
          <a:lstStyle/>
          <a:p>
            <a:pPr>
              <a:lnSpc>
                <a:spcPct val="120000"/>
              </a:lnSpc>
              <a:spcBef>
                <a:spcPts val="0"/>
              </a:spcBef>
              <a:spcAft>
                <a:spcPts val="0"/>
              </a:spcAft>
              <a:buFont typeface="Wingdings" panose="05000000000000000000" pitchFamily="2" charset="2"/>
              <a:buChar char="q"/>
            </a:pPr>
            <a:r>
              <a:rPr lang="en-US" sz="1600" dirty="0" smtClean="0"/>
              <a:t>Must be in line with intended outcomes to be achieved upon completion of LE</a:t>
            </a:r>
            <a:endParaRPr lang="en-US" sz="1600" dirty="0"/>
          </a:p>
          <a:p>
            <a:pPr>
              <a:lnSpc>
                <a:spcPct val="120000"/>
              </a:lnSpc>
              <a:spcBef>
                <a:spcPts val="0"/>
              </a:spcBef>
              <a:spcAft>
                <a:spcPts val="0"/>
              </a:spcAft>
              <a:buFont typeface="Wingdings" panose="05000000000000000000" pitchFamily="2" charset="2"/>
              <a:buChar char="q"/>
            </a:pPr>
            <a:r>
              <a:rPr lang="en-US" sz="1600" dirty="0" smtClean="0"/>
              <a:t>Must be specific, measurable, attainable, realistic, and timely (SMART)</a:t>
            </a:r>
          </a:p>
          <a:p>
            <a:pPr>
              <a:lnSpc>
                <a:spcPct val="120000"/>
              </a:lnSpc>
              <a:spcBef>
                <a:spcPts val="0"/>
              </a:spcBef>
              <a:spcAft>
                <a:spcPts val="0"/>
              </a:spcAft>
              <a:buFont typeface="Wingdings" panose="05000000000000000000" pitchFamily="2" charset="2"/>
              <a:buChar char="q"/>
            </a:pPr>
            <a:r>
              <a:rPr lang="en-US" sz="1600" dirty="0" smtClean="0"/>
              <a:t> Should go hand in hand with expected progression of training/rotation</a:t>
            </a:r>
            <a:endParaRPr lang="en-US" sz="1600" dirty="0" smtClean="0"/>
          </a:p>
          <a:p>
            <a:pPr lvl="1">
              <a:lnSpc>
                <a:spcPct val="120000"/>
              </a:lnSpc>
              <a:spcBef>
                <a:spcPts val="0"/>
              </a:spcBef>
              <a:spcAft>
                <a:spcPts val="0"/>
              </a:spcAft>
              <a:buFont typeface="Wingdings" panose="05000000000000000000" pitchFamily="2" charset="2"/>
              <a:buChar char="q"/>
            </a:pPr>
            <a:r>
              <a:rPr lang="en-US" sz="1400" dirty="0" smtClean="0"/>
              <a:t>Shall help </a:t>
            </a:r>
            <a:r>
              <a:rPr lang="en-US" sz="1400" dirty="0"/>
              <a:t>struggling learners to seek out assistance before it is too late to correct the underlying </a:t>
            </a:r>
            <a:r>
              <a:rPr lang="en-US" sz="1400" dirty="0" smtClean="0"/>
              <a:t>issue</a:t>
            </a:r>
          </a:p>
          <a:p>
            <a:pPr marL="201168" lvl="1" indent="0">
              <a:lnSpc>
                <a:spcPct val="120000"/>
              </a:lnSpc>
              <a:spcBef>
                <a:spcPts val="0"/>
              </a:spcBef>
              <a:spcAft>
                <a:spcPts val="0"/>
              </a:spcAft>
              <a:buNone/>
            </a:pPr>
            <a:endParaRPr lang="en-US" sz="1400" dirty="0" smtClean="0"/>
          </a:p>
          <a:p>
            <a:pPr>
              <a:lnSpc>
                <a:spcPct val="120000"/>
              </a:lnSpc>
              <a:spcBef>
                <a:spcPts val="0"/>
              </a:spcBef>
              <a:spcAft>
                <a:spcPts val="0"/>
              </a:spcAft>
              <a:buFont typeface="Wingdings" panose="05000000000000000000" pitchFamily="2" charset="2"/>
              <a:buChar char="q"/>
            </a:pPr>
            <a:r>
              <a:rPr lang="en-US" sz="1600" dirty="0" smtClean="0"/>
              <a:t>Examples:</a:t>
            </a:r>
            <a:endParaRPr lang="en-US" sz="1600" dirty="0" smtClean="0"/>
          </a:p>
          <a:p>
            <a:pPr lvl="1">
              <a:lnSpc>
                <a:spcPct val="120000"/>
              </a:lnSpc>
              <a:spcBef>
                <a:spcPts val="0"/>
              </a:spcBef>
              <a:spcAft>
                <a:spcPts val="0"/>
              </a:spcAft>
              <a:buFont typeface="Wingdings" panose="05000000000000000000" pitchFamily="2" charset="2"/>
              <a:buChar char="q"/>
            </a:pPr>
            <a:r>
              <a:rPr lang="en-US" sz="1400" dirty="0" smtClean="0"/>
              <a:t>Perform </a:t>
            </a:r>
            <a:r>
              <a:rPr lang="en-US" sz="1400" dirty="0"/>
              <a:t>the roles fulfilled by an experienced clinical </a:t>
            </a:r>
            <a:r>
              <a:rPr lang="en-US" sz="1400" dirty="0" smtClean="0"/>
              <a:t>neurology specialist </a:t>
            </a:r>
            <a:r>
              <a:rPr lang="en-US" sz="1400" dirty="0"/>
              <a:t>as detailed </a:t>
            </a:r>
            <a:r>
              <a:rPr lang="en-US" sz="1400" dirty="0" smtClean="0"/>
              <a:t>previously </a:t>
            </a:r>
          </a:p>
          <a:p>
            <a:pPr lvl="1">
              <a:lnSpc>
                <a:spcPct val="120000"/>
              </a:lnSpc>
              <a:spcBef>
                <a:spcPts val="0"/>
              </a:spcBef>
              <a:spcAft>
                <a:spcPts val="0"/>
              </a:spcAft>
              <a:buFont typeface="Wingdings" panose="05000000000000000000" pitchFamily="2" charset="2"/>
              <a:buChar char="q"/>
            </a:pPr>
            <a:r>
              <a:rPr lang="en-US" sz="1400" dirty="0" smtClean="0"/>
              <a:t>Active &amp; </a:t>
            </a:r>
            <a:r>
              <a:rPr lang="en-US" sz="1400" dirty="0"/>
              <a:t>effective participation as modeled by their preceptor </a:t>
            </a:r>
            <a:r>
              <a:rPr lang="en-US" sz="1400" dirty="0" smtClean="0"/>
              <a:t>in multidisciplinary </a:t>
            </a:r>
            <a:r>
              <a:rPr lang="en-US" sz="1400" dirty="0"/>
              <a:t>patient care </a:t>
            </a:r>
            <a:r>
              <a:rPr lang="en-US" sz="1400" dirty="0" smtClean="0"/>
              <a:t>rounds</a:t>
            </a:r>
          </a:p>
          <a:p>
            <a:pPr lvl="1">
              <a:lnSpc>
                <a:spcPct val="100000"/>
              </a:lnSpc>
              <a:spcBef>
                <a:spcPts val="0"/>
              </a:spcBef>
              <a:spcAft>
                <a:spcPts val="0"/>
              </a:spcAft>
              <a:buFont typeface="Wingdings" panose="05000000000000000000" pitchFamily="2" charset="2"/>
              <a:buChar char="q"/>
            </a:pPr>
            <a:r>
              <a:rPr lang="en-US" sz="1400" dirty="0" smtClean="0"/>
              <a:t>Resident </a:t>
            </a:r>
            <a:r>
              <a:rPr lang="en-US" sz="1400" dirty="0"/>
              <a:t>is expected to demonstrate efficiency in prioritizing acute care of Pts. </a:t>
            </a:r>
          </a:p>
          <a:p>
            <a:pPr lvl="1">
              <a:lnSpc>
                <a:spcPct val="100000"/>
              </a:lnSpc>
              <a:spcBef>
                <a:spcPts val="0"/>
              </a:spcBef>
              <a:spcAft>
                <a:spcPts val="0"/>
              </a:spcAft>
              <a:buFont typeface="Wingdings" panose="05000000000000000000" pitchFamily="2" charset="2"/>
              <a:buChar char="q"/>
            </a:pPr>
            <a:r>
              <a:rPr lang="en-US" sz="1400" dirty="0" smtClean="0"/>
              <a:t>Resident </a:t>
            </a:r>
            <a:r>
              <a:rPr lang="en-US" sz="1400" dirty="0"/>
              <a:t>will gradually assume responsibility of all Pts. within assigned units</a:t>
            </a:r>
          </a:p>
          <a:p>
            <a:pPr lvl="1">
              <a:lnSpc>
                <a:spcPct val="120000"/>
              </a:lnSpc>
              <a:spcBef>
                <a:spcPts val="0"/>
              </a:spcBef>
              <a:spcAft>
                <a:spcPts val="0"/>
              </a:spcAft>
              <a:buFont typeface="Wingdings" panose="05000000000000000000" pitchFamily="2" charset="2"/>
              <a:buChar char="q"/>
            </a:pPr>
            <a:r>
              <a:rPr lang="en-US" sz="1400" dirty="0" smtClean="0"/>
              <a:t>Mentor/co-precept </a:t>
            </a:r>
            <a:r>
              <a:rPr lang="en-US" sz="1400" dirty="0"/>
              <a:t>APPE </a:t>
            </a:r>
            <a:r>
              <a:rPr lang="en-US" sz="1400" dirty="0" smtClean="0"/>
              <a:t>students </a:t>
            </a:r>
            <a:r>
              <a:rPr lang="en-US" sz="1400" dirty="0"/>
              <a:t>in training during </a:t>
            </a:r>
            <a:r>
              <a:rPr lang="en-US" sz="1400" dirty="0" smtClean="0"/>
              <a:t>this learning experience, as applicable</a:t>
            </a:r>
          </a:p>
          <a:p>
            <a:pPr lvl="1">
              <a:lnSpc>
                <a:spcPct val="120000"/>
              </a:lnSpc>
              <a:spcBef>
                <a:spcPts val="0"/>
              </a:spcBef>
              <a:spcAft>
                <a:spcPts val="0"/>
              </a:spcAft>
              <a:buFont typeface="Wingdings" panose="05000000000000000000" pitchFamily="2" charset="2"/>
              <a:buChar char="q"/>
            </a:pPr>
            <a:r>
              <a:rPr lang="en-US" sz="1400" dirty="0" smtClean="0"/>
              <a:t>Review pertinent policies </a:t>
            </a:r>
            <a:r>
              <a:rPr lang="en-US" sz="1400" dirty="0" smtClean="0"/>
              <a:t>&amp; </a:t>
            </a:r>
            <a:r>
              <a:rPr lang="en-US" sz="1400" dirty="0" smtClean="0"/>
              <a:t>procedures, protocols </a:t>
            </a:r>
            <a:r>
              <a:rPr lang="en-US" sz="1400" dirty="0" smtClean="0"/>
              <a:t>to </a:t>
            </a:r>
            <a:r>
              <a:rPr lang="en-US" sz="1400" dirty="0"/>
              <a:t>ensure familiarity with common </a:t>
            </a:r>
            <a:r>
              <a:rPr lang="en-US" sz="1400" dirty="0" smtClean="0"/>
              <a:t>interventions</a:t>
            </a:r>
            <a:endParaRPr lang="en-US" sz="1400" dirty="0" smtClean="0"/>
          </a:p>
          <a:p>
            <a:pPr lvl="1">
              <a:lnSpc>
                <a:spcPct val="120000"/>
              </a:lnSpc>
              <a:spcBef>
                <a:spcPts val="0"/>
              </a:spcBef>
              <a:spcAft>
                <a:spcPts val="0"/>
              </a:spcAft>
              <a:buFont typeface="Wingdings" panose="05000000000000000000" pitchFamily="2" charset="2"/>
              <a:buChar char="q"/>
            </a:pPr>
            <a:r>
              <a:rPr lang="en-US" sz="1400" dirty="0" smtClean="0"/>
              <a:t>Assignments &amp; </a:t>
            </a:r>
            <a:r>
              <a:rPr lang="en-US" sz="1400" dirty="0"/>
              <a:t>special projects </a:t>
            </a:r>
            <a:r>
              <a:rPr lang="en-US" sz="1400" dirty="0" smtClean="0"/>
              <a:t>must be completed by </a:t>
            </a:r>
            <a:r>
              <a:rPr lang="en-US" sz="1400" dirty="0"/>
              <a:t>the assigned </a:t>
            </a:r>
            <a:r>
              <a:rPr lang="en-US" sz="1400" dirty="0" smtClean="0"/>
              <a:t>due date</a:t>
            </a:r>
            <a:endParaRPr lang="en-US" sz="1400" dirty="0"/>
          </a:p>
        </p:txBody>
      </p:sp>
      <p:pic>
        <p:nvPicPr>
          <p:cNvPr id="4" name="Picture 3"/>
          <p:cNvPicPr>
            <a:picLocks noChangeAspect="1"/>
          </p:cNvPicPr>
          <p:nvPr/>
        </p:nvPicPr>
        <p:blipFill rotWithShape="1">
          <a:blip r:embed="rId2"/>
          <a:srcRect l="4189" t="11287" r="3008" b="9518"/>
          <a:stretch/>
        </p:blipFill>
        <p:spPr>
          <a:xfrm>
            <a:off x="8706461" y="221170"/>
            <a:ext cx="1688231" cy="1440690"/>
          </a:xfrm>
          <a:prstGeom prst="rect">
            <a:avLst/>
          </a:prstGeom>
        </p:spPr>
      </p:pic>
    </p:spTree>
    <p:extLst>
      <p:ext uri="{BB962C8B-B14F-4D97-AF65-F5344CB8AC3E}">
        <p14:creationId xmlns:p14="http://schemas.microsoft.com/office/powerpoint/2010/main" val="1285745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Learner Progression:</a:t>
            </a:r>
            <a:endParaRPr lang="en-US" b="1" dirty="0">
              <a:solidFill>
                <a:schemeClr val="accent3">
                  <a:lumMod val="50000"/>
                </a:schemeClr>
              </a:solidFill>
            </a:endParaRPr>
          </a:p>
        </p:txBody>
      </p:sp>
      <p:sp>
        <p:nvSpPr>
          <p:cNvPr id="3" name="Content Placeholder 2"/>
          <p:cNvSpPr>
            <a:spLocks noGrp="1"/>
          </p:cNvSpPr>
          <p:nvPr>
            <p:ph idx="1"/>
          </p:nvPr>
        </p:nvSpPr>
        <p:spPr>
          <a:xfrm>
            <a:off x="1097280" y="1960604"/>
            <a:ext cx="10058400" cy="3908489"/>
          </a:xfrm>
        </p:spPr>
        <p:txBody>
          <a:bodyPr>
            <a:normAutofit/>
          </a:bodyPr>
          <a:lstStyle/>
          <a:p>
            <a:pPr>
              <a:buFont typeface="Wingdings" panose="05000000000000000000" pitchFamily="2" charset="2"/>
              <a:buChar char="q"/>
            </a:pPr>
            <a:r>
              <a:rPr lang="en-US" dirty="0" smtClean="0"/>
              <a:t>Describe the </a:t>
            </a:r>
            <a:r>
              <a:rPr lang="en-US" dirty="0"/>
              <a:t>expected </a:t>
            </a:r>
            <a:r>
              <a:rPr lang="en-US" dirty="0" smtClean="0"/>
              <a:t>progression over </a:t>
            </a:r>
            <a:r>
              <a:rPr lang="en-US" dirty="0"/>
              <a:t>the course of the </a:t>
            </a:r>
            <a:r>
              <a:rPr lang="en-US" dirty="0" smtClean="0"/>
              <a:t>rotation</a:t>
            </a:r>
          </a:p>
          <a:p>
            <a:pPr>
              <a:buFont typeface="Wingdings" panose="05000000000000000000" pitchFamily="2" charset="2"/>
              <a:buChar char="q"/>
            </a:pPr>
            <a:r>
              <a:rPr lang="en-US" dirty="0"/>
              <a:t>helps establish milestones for the trainees so that their </a:t>
            </a:r>
            <a:r>
              <a:rPr lang="en-US" dirty="0" smtClean="0"/>
              <a:t>self-evaluations can </a:t>
            </a:r>
            <a:r>
              <a:rPr lang="en-US" dirty="0"/>
              <a:t>be based on your expectations and not on their own </a:t>
            </a:r>
            <a:r>
              <a:rPr lang="en-US" dirty="0" smtClean="0"/>
              <a:t>assumptions</a:t>
            </a:r>
          </a:p>
          <a:p>
            <a:pPr>
              <a:buFont typeface="Wingdings" panose="05000000000000000000" pitchFamily="2" charset="2"/>
              <a:buChar char="q"/>
            </a:pPr>
            <a:r>
              <a:rPr lang="en-US" dirty="0" smtClean="0"/>
              <a:t>Can </a:t>
            </a:r>
            <a:r>
              <a:rPr lang="en-US" dirty="0"/>
              <a:t>be broken down into days </a:t>
            </a:r>
            <a:r>
              <a:rPr lang="en-US" dirty="0" smtClean="0"/>
              <a:t>or weeks</a:t>
            </a:r>
          </a:p>
          <a:p>
            <a:pPr>
              <a:buFont typeface="Wingdings" panose="05000000000000000000" pitchFamily="2" charset="2"/>
              <a:buChar char="q"/>
            </a:pPr>
            <a:r>
              <a:rPr lang="en-US" dirty="0" smtClean="0"/>
              <a:t>Should </a:t>
            </a:r>
            <a:r>
              <a:rPr lang="en-US" dirty="0"/>
              <a:t>specifically </a:t>
            </a:r>
            <a:r>
              <a:rPr lang="en-US" dirty="0" smtClean="0"/>
              <a:t>describe </a:t>
            </a:r>
            <a:r>
              <a:rPr lang="en-US" dirty="0"/>
              <a:t>types of activities </a:t>
            </a:r>
            <a:r>
              <a:rPr lang="en-US" dirty="0" smtClean="0"/>
              <a:t>&amp; level </a:t>
            </a:r>
            <a:r>
              <a:rPr lang="en-US" dirty="0"/>
              <a:t>of </a:t>
            </a:r>
            <a:r>
              <a:rPr lang="en-US" dirty="0" smtClean="0"/>
              <a:t>independence the </a:t>
            </a:r>
            <a:r>
              <a:rPr lang="en-US" dirty="0"/>
              <a:t>learners should be achieving at various points in </a:t>
            </a:r>
            <a:r>
              <a:rPr lang="en-US" dirty="0" smtClean="0"/>
              <a:t>LE</a:t>
            </a:r>
            <a:endParaRPr lang="en-US" dirty="0" smtClean="0"/>
          </a:p>
        </p:txBody>
      </p:sp>
      <p:pic>
        <p:nvPicPr>
          <p:cNvPr id="5" name="Picture 4"/>
          <p:cNvPicPr>
            <a:picLocks noChangeAspect="1"/>
          </p:cNvPicPr>
          <p:nvPr/>
        </p:nvPicPr>
        <p:blipFill>
          <a:blip r:embed="rId2"/>
          <a:stretch>
            <a:fillRect/>
          </a:stretch>
        </p:blipFill>
        <p:spPr>
          <a:xfrm>
            <a:off x="9457940" y="178229"/>
            <a:ext cx="2239995" cy="1493330"/>
          </a:xfrm>
          <a:prstGeom prst="rect">
            <a:avLst/>
          </a:prstGeom>
        </p:spPr>
      </p:pic>
    </p:spTree>
    <p:extLst>
      <p:ext uri="{BB962C8B-B14F-4D97-AF65-F5344CB8AC3E}">
        <p14:creationId xmlns:p14="http://schemas.microsoft.com/office/powerpoint/2010/main" val="1081921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8013" b="15405"/>
          <a:stretch/>
        </p:blipFill>
        <p:spPr>
          <a:xfrm>
            <a:off x="111075" y="71637"/>
            <a:ext cx="1972410" cy="1313270"/>
          </a:xfrm>
          <a:prstGeom prst="rect">
            <a:avLst/>
          </a:prstGeom>
        </p:spPr>
      </p:pic>
      <p:sp>
        <p:nvSpPr>
          <p:cNvPr id="2" name="Title 1"/>
          <p:cNvSpPr>
            <a:spLocks noGrp="1"/>
          </p:cNvSpPr>
          <p:nvPr>
            <p:ph type="title"/>
          </p:nvPr>
        </p:nvSpPr>
        <p:spPr/>
        <p:txBody>
          <a:bodyPr/>
          <a:lstStyle/>
          <a:p>
            <a:r>
              <a:rPr lang="en-US" b="1" dirty="0" smtClean="0">
                <a:solidFill>
                  <a:schemeClr val="accent2">
                    <a:lumMod val="90000"/>
                    <a:lumOff val="10000"/>
                  </a:schemeClr>
                </a:solidFill>
              </a:rPr>
              <a:t>Preceptor Role/Resident Progression</a:t>
            </a:r>
            <a:endParaRPr lang="en-US" b="1" dirty="0">
              <a:solidFill>
                <a:schemeClr val="accent2">
                  <a:lumMod val="90000"/>
                  <a:lumOff val="10000"/>
                </a:schemeClr>
              </a:solidFill>
            </a:endParaRPr>
          </a:p>
        </p:txBody>
      </p:sp>
      <p:sp>
        <p:nvSpPr>
          <p:cNvPr id="3" name="Content Placeholder 2"/>
          <p:cNvSpPr>
            <a:spLocks noGrp="1"/>
          </p:cNvSpPr>
          <p:nvPr>
            <p:ph idx="1"/>
          </p:nvPr>
        </p:nvSpPr>
        <p:spPr/>
        <p:txBody>
          <a:bodyPr>
            <a:normAutofit fontScale="92500" lnSpcReduction="20000"/>
          </a:bodyPr>
          <a:lstStyle/>
          <a:p>
            <a:r>
              <a:rPr lang="en-US" b="1" dirty="0"/>
              <a:t>Day 1: </a:t>
            </a:r>
            <a:r>
              <a:rPr lang="en-US" sz="1900" dirty="0" smtClean="0"/>
              <a:t>Preceptor to review </a:t>
            </a:r>
            <a:r>
              <a:rPr lang="en-US" sz="1900" dirty="0"/>
              <a:t>rotation syllabus, learning objectives/activities, schedule, </a:t>
            </a:r>
            <a:r>
              <a:rPr lang="en-US" sz="1900" dirty="0" smtClean="0"/>
              <a:t>assigned reading</a:t>
            </a:r>
            <a:r>
              <a:rPr lang="en-US" sz="1900" dirty="0"/>
              <a:t>, projects, and overall expectations. Preceptor will discuss </a:t>
            </a:r>
            <a:r>
              <a:rPr lang="en-US" sz="1900" dirty="0" smtClean="0"/>
              <a:t>&amp; explain </a:t>
            </a:r>
            <a:r>
              <a:rPr lang="en-US" sz="1900" b="1" dirty="0"/>
              <a:t>(direct instructions</a:t>
            </a:r>
            <a:r>
              <a:rPr lang="en-US" sz="1900" dirty="0"/>
              <a:t>) </a:t>
            </a:r>
            <a:r>
              <a:rPr lang="en-US" sz="1900" dirty="0" smtClean="0"/>
              <a:t>the role </a:t>
            </a:r>
            <a:r>
              <a:rPr lang="en-US" sz="1900" dirty="0"/>
              <a:t>of a </a:t>
            </a:r>
            <a:r>
              <a:rPr lang="en-US" sz="1900" dirty="0" smtClean="0"/>
              <a:t>specialist pharmacist &amp; their routine </a:t>
            </a:r>
            <a:r>
              <a:rPr lang="en-US" sz="1900" dirty="0"/>
              <a:t>functions and responsibilities including </a:t>
            </a:r>
            <a:r>
              <a:rPr lang="en-US" sz="1900" dirty="0" smtClean="0"/>
              <a:t>but not </a:t>
            </a:r>
            <a:r>
              <a:rPr lang="en-US" sz="1900" dirty="0"/>
              <a:t>limited to </a:t>
            </a:r>
            <a:r>
              <a:rPr lang="en-US" sz="1900" dirty="0" smtClean="0"/>
              <a:t>…………………as </a:t>
            </a:r>
            <a:r>
              <a:rPr lang="en-US" sz="1900" dirty="0"/>
              <a:t>it </a:t>
            </a:r>
            <a:r>
              <a:rPr lang="en-US" sz="1900" dirty="0" smtClean="0"/>
              <a:t>relates to </a:t>
            </a:r>
            <a:r>
              <a:rPr lang="en-US" sz="1900" dirty="0"/>
              <a:t>the </a:t>
            </a:r>
            <a:r>
              <a:rPr lang="en-US" sz="1900" dirty="0" smtClean="0"/>
              <a:t>rotation</a:t>
            </a:r>
            <a:endParaRPr lang="en-US" sz="1900" b="1" dirty="0" smtClean="0"/>
          </a:p>
          <a:p>
            <a:r>
              <a:rPr lang="en-US" sz="1900" b="1" dirty="0" smtClean="0"/>
              <a:t>Week </a:t>
            </a:r>
            <a:r>
              <a:rPr lang="en-US" sz="1900" b="1" dirty="0"/>
              <a:t>1: </a:t>
            </a:r>
            <a:r>
              <a:rPr lang="en-US" sz="1900" dirty="0" smtClean="0"/>
              <a:t>Preceptor </a:t>
            </a:r>
            <a:r>
              <a:rPr lang="en-US" sz="1900" dirty="0"/>
              <a:t>will demonstrate </a:t>
            </a:r>
            <a:r>
              <a:rPr lang="en-US" sz="1900" b="1" dirty="0"/>
              <a:t>(modeling) </a:t>
            </a:r>
            <a:r>
              <a:rPr lang="en-US" sz="1900" dirty="0"/>
              <a:t>effective participation in </a:t>
            </a:r>
            <a:r>
              <a:rPr lang="en-US" sz="1900" dirty="0" smtClean="0"/>
              <a:t>……..  </a:t>
            </a:r>
            <a:r>
              <a:rPr lang="en-US" sz="1900" dirty="0"/>
              <a:t>and resident will observe </a:t>
            </a:r>
            <a:r>
              <a:rPr lang="en-US" sz="1900" dirty="0" smtClean="0"/>
              <a:t>their role </a:t>
            </a:r>
            <a:r>
              <a:rPr lang="en-US" sz="1900" dirty="0"/>
              <a:t>in </a:t>
            </a:r>
            <a:r>
              <a:rPr lang="en-US" sz="1900" dirty="0" smtClean="0"/>
              <a:t>the ………….</a:t>
            </a:r>
            <a:endParaRPr lang="en-US" sz="1900" b="1" dirty="0" smtClean="0"/>
          </a:p>
          <a:p>
            <a:r>
              <a:rPr lang="en-US" sz="1900" b="1" dirty="0" smtClean="0"/>
              <a:t>Week 2:</a:t>
            </a:r>
            <a:r>
              <a:rPr lang="en-US" sz="1900" dirty="0"/>
              <a:t> </a:t>
            </a:r>
            <a:r>
              <a:rPr lang="en-US" sz="1900" dirty="0" smtClean="0"/>
              <a:t>Preceptor </a:t>
            </a:r>
            <a:r>
              <a:rPr lang="en-US" sz="1900" dirty="0"/>
              <a:t>will </a:t>
            </a:r>
            <a:r>
              <a:rPr lang="en-US" sz="1900" dirty="0" smtClean="0"/>
              <a:t>supplement any </a:t>
            </a:r>
            <a:r>
              <a:rPr lang="en-US" sz="1900" dirty="0"/>
              <a:t>missed opportunities </a:t>
            </a:r>
            <a:r>
              <a:rPr lang="en-US" sz="1900" b="1" dirty="0"/>
              <a:t>(coach) </a:t>
            </a:r>
            <a:r>
              <a:rPr lang="en-US" sz="1900" dirty="0"/>
              <a:t>to help improve residents' </a:t>
            </a:r>
            <a:r>
              <a:rPr lang="en-US" sz="1900" dirty="0" smtClean="0"/>
              <a:t>performance</a:t>
            </a:r>
            <a:endParaRPr lang="en-US" sz="1900" b="1" dirty="0" smtClean="0"/>
          </a:p>
          <a:p>
            <a:r>
              <a:rPr lang="en-US" sz="1900" b="1" dirty="0" smtClean="0"/>
              <a:t>Week 3-4: </a:t>
            </a:r>
            <a:r>
              <a:rPr lang="en-US" sz="1900" dirty="0" smtClean="0"/>
              <a:t>Preceptor </a:t>
            </a:r>
            <a:r>
              <a:rPr lang="en-US" sz="1900" dirty="0"/>
              <a:t>may attend </a:t>
            </a:r>
            <a:r>
              <a:rPr lang="en-US" sz="1900" dirty="0" smtClean="0"/>
              <a:t>and observe </a:t>
            </a:r>
            <a:r>
              <a:rPr lang="en-US" sz="1900" dirty="0"/>
              <a:t>the resident's participation in </a:t>
            </a:r>
            <a:r>
              <a:rPr lang="en-US" sz="1900" dirty="0" smtClean="0"/>
              <a:t>…or </a:t>
            </a:r>
            <a:r>
              <a:rPr lang="en-US" sz="1900" dirty="0"/>
              <a:t>may expect a </a:t>
            </a:r>
            <a:r>
              <a:rPr lang="en-US" sz="1900" dirty="0" smtClean="0"/>
              <a:t> </a:t>
            </a:r>
            <a:r>
              <a:rPr lang="en-US" sz="1900" dirty="0"/>
              <a:t>report from </a:t>
            </a:r>
            <a:r>
              <a:rPr lang="en-US" sz="1900" dirty="0" smtClean="0"/>
              <a:t>the resident regarding….. and </a:t>
            </a:r>
            <a:r>
              <a:rPr lang="en-US" sz="1900" dirty="0"/>
              <a:t>use of recommendations made by the resident. </a:t>
            </a:r>
            <a:r>
              <a:rPr lang="en-US" sz="1900" dirty="0" smtClean="0"/>
              <a:t>Preceptor will </a:t>
            </a:r>
            <a:r>
              <a:rPr lang="en-US" sz="1900" dirty="0"/>
              <a:t>be available </a:t>
            </a:r>
            <a:r>
              <a:rPr lang="en-US" sz="1900" b="1" dirty="0"/>
              <a:t>(facilitating) </a:t>
            </a:r>
            <a:r>
              <a:rPr lang="en-US" sz="1900" dirty="0"/>
              <a:t>for questions, will </a:t>
            </a:r>
            <a:r>
              <a:rPr lang="en-US" sz="1900" dirty="0" smtClean="0"/>
              <a:t>monitor ……….independently </a:t>
            </a:r>
            <a:r>
              <a:rPr lang="en-US" sz="1900" dirty="0"/>
              <a:t>to </a:t>
            </a:r>
            <a:r>
              <a:rPr lang="en-US" sz="1900" dirty="0" smtClean="0"/>
              <a:t>assess resident skill development </a:t>
            </a:r>
            <a:r>
              <a:rPr lang="en-US" sz="1900" dirty="0"/>
              <a:t>in all aspects of </a:t>
            </a:r>
            <a:r>
              <a:rPr lang="en-US" sz="1900" dirty="0" smtClean="0"/>
              <a:t> LE and </a:t>
            </a:r>
            <a:r>
              <a:rPr lang="en-US" sz="1900" dirty="0"/>
              <a:t>will facilitate the resident as the </a:t>
            </a:r>
            <a:r>
              <a:rPr lang="en-US" sz="1900" dirty="0" smtClean="0"/>
              <a:t>pharmacist</a:t>
            </a:r>
          </a:p>
          <a:p>
            <a:pPr lvl="1"/>
            <a:endParaRPr lang="en-US" sz="1700" dirty="0" smtClean="0"/>
          </a:p>
          <a:p>
            <a:pPr>
              <a:lnSpc>
                <a:spcPct val="100000"/>
              </a:lnSpc>
              <a:spcBef>
                <a:spcPts val="0"/>
              </a:spcBef>
              <a:spcAft>
                <a:spcPts val="0"/>
              </a:spcAft>
              <a:buFont typeface="Wingdings" panose="05000000000000000000" pitchFamily="2" charset="2"/>
              <a:buChar char="q"/>
            </a:pPr>
            <a:r>
              <a:rPr lang="en-US" sz="1800" dirty="0"/>
              <a:t>The length of time the preceptor &amp; resident spend in each of the teaching/learning phase is</a:t>
            </a:r>
          </a:p>
          <a:p>
            <a:pPr marL="0" indent="0">
              <a:lnSpc>
                <a:spcPct val="100000"/>
              </a:lnSpc>
              <a:spcBef>
                <a:spcPts val="0"/>
              </a:spcBef>
              <a:spcAft>
                <a:spcPts val="0"/>
              </a:spcAft>
              <a:buNone/>
            </a:pPr>
            <a:r>
              <a:rPr lang="en-US" sz="1800" dirty="0"/>
              <a:t>subject to customization and will depend BOTH on the resident's progressions in the current rotation and where the rotation falls in the residency program schedule</a:t>
            </a:r>
          </a:p>
          <a:p>
            <a:endParaRPr lang="en-US" sz="1900" dirty="0"/>
          </a:p>
        </p:txBody>
      </p:sp>
    </p:spTree>
    <p:extLst>
      <p:ext uri="{BB962C8B-B14F-4D97-AF65-F5344CB8AC3E}">
        <p14:creationId xmlns:p14="http://schemas.microsoft.com/office/powerpoint/2010/main" val="4029888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Objectives</a:t>
            </a:r>
            <a:endParaRPr lang="en-US" b="1" dirty="0">
              <a:solidFill>
                <a:schemeClr val="accent2">
                  <a:lumMod val="90000"/>
                  <a:lumOff val="10000"/>
                </a:schemeClr>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a:t>Description of knowledge, skills or behaviors </a:t>
            </a:r>
            <a:r>
              <a:rPr lang="en-US" dirty="0" smtClean="0"/>
              <a:t>you </a:t>
            </a:r>
            <a:r>
              <a:rPr lang="en-US" dirty="0"/>
              <a:t>want your </a:t>
            </a:r>
            <a:r>
              <a:rPr lang="en-US" dirty="0" smtClean="0"/>
              <a:t>resident to </a:t>
            </a:r>
            <a:r>
              <a:rPr lang="en-US" dirty="0"/>
              <a:t>exhibit at the end of your rotation and/or </a:t>
            </a:r>
            <a:r>
              <a:rPr lang="en-US" dirty="0" smtClean="0"/>
              <a:t>activity</a:t>
            </a:r>
          </a:p>
          <a:p>
            <a:pPr>
              <a:buFont typeface="Wingdings" panose="05000000000000000000" pitchFamily="2" charset="2"/>
              <a:buChar char="q"/>
            </a:pPr>
            <a:r>
              <a:rPr lang="en-US" dirty="0" smtClean="0"/>
              <a:t>Written </a:t>
            </a:r>
            <a:r>
              <a:rPr lang="en-US" dirty="0"/>
              <a:t>with action </a:t>
            </a:r>
            <a:r>
              <a:rPr lang="en-US" dirty="0" smtClean="0"/>
              <a:t>verbs (describe</a:t>
            </a:r>
            <a:r>
              <a:rPr lang="en-US" dirty="0"/>
              <a:t>, calculate, </a:t>
            </a:r>
            <a:r>
              <a:rPr lang="en-US" dirty="0" smtClean="0"/>
              <a:t>demonstrate)</a:t>
            </a:r>
          </a:p>
          <a:p>
            <a:pPr>
              <a:buFont typeface="Wingdings" panose="05000000000000000000" pitchFamily="2" charset="2"/>
              <a:buChar char="q"/>
            </a:pPr>
            <a:r>
              <a:rPr lang="en-US" dirty="0" smtClean="0"/>
              <a:t>Provide </a:t>
            </a:r>
            <a:r>
              <a:rPr lang="en-US" dirty="0"/>
              <a:t>guidance in planning </a:t>
            </a:r>
            <a:r>
              <a:rPr lang="en-US" dirty="0" smtClean="0"/>
              <a:t>activities &amp; assessing resident progress</a:t>
            </a:r>
            <a:endParaRPr lang="en-US" dirty="0"/>
          </a:p>
          <a:p>
            <a:pPr>
              <a:buFont typeface="Wingdings" panose="05000000000000000000" pitchFamily="2" charset="2"/>
              <a:buChar char="q"/>
            </a:pPr>
            <a:r>
              <a:rPr lang="en-US" dirty="0"/>
              <a:t>Provide trainee with expectations</a:t>
            </a:r>
          </a:p>
          <a:p>
            <a:pPr>
              <a:buFont typeface="Wingdings" panose="05000000000000000000" pitchFamily="2" charset="2"/>
              <a:buChar char="q"/>
            </a:pPr>
            <a:r>
              <a:rPr lang="en-US" dirty="0" smtClean="0"/>
              <a:t>Should be specific, clear, and measurable</a:t>
            </a:r>
            <a:endParaRPr lang="en-US" dirty="0"/>
          </a:p>
          <a:p>
            <a:pPr>
              <a:buFont typeface="Wingdings" panose="05000000000000000000" pitchFamily="2" charset="2"/>
              <a:buChar char="q"/>
            </a:pPr>
            <a:r>
              <a:rPr lang="en-US" dirty="0" smtClean="0"/>
              <a:t>Feasible for given practice area, rotation structure and duration</a:t>
            </a:r>
          </a:p>
          <a:p>
            <a:pPr lvl="1">
              <a:buFont typeface="Wingdings" panose="05000000000000000000" pitchFamily="2" charset="2"/>
              <a:buChar char="q"/>
            </a:pPr>
            <a:r>
              <a:rPr lang="en-US" dirty="0"/>
              <a:t>Limited in # </a:t>
            </a:r>
            <a:r>
              <a:rPr lang="en-US" dirty="0" smtClean="0"/>
              <a:t>(not excessive)</a:t>
            </a:r>
            <a:endParaRPr lang="en-US" dirty="0"/>
          </a:p>
          <a:p>
            <a:pPr>
              <a:buFont typeface="Wingdings" panose="05000000000000000000" pitchFamily="2" charset="2"/>
              <a:buChar char="q"/>
            </a:pPr>
            <a:r>
              <a:rPr lang="en-US" dirty="0" smtClean="0"/>
              <a:t>Preceptor should work closely with the residency </a:t>
            </a:r>
            <a:r>
              <a:rPr lang="en-US" dirty="0"/>
              <a:t>program director </a:t>
            </a:r>
            <a:r>
              <a:rPr lang="en-US" dirty="0" smtClean="0"/>
              <a:t>to </a:t>
            </a:r>
            <a:r>
              <a:rPr lang="en-US" dirty="0"/>
              <a:t>identify goals and objectives that should be </a:t>
            </a:r>
            <a:r>
              <a:rPr lang="en-US" dirty="0" smtClean="0"/>
              <a:t>taught and evaluated during a rotation</a:t>
            </a:r>
          </a:p>
          <a:p>
            <a:pPr>
              <a:buFont typeface="Wingdings" panose="05000000000000000000" pitchFamily="2" charset="2"/>
              <a:buChar char="q"/>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465" b="20295"/>
          <a:stretch/>
        </p:blipFill>
        <p:spPr>
          <a:xfrm>
            <a:off x="8669507" y="3214850"/>
            <a:ext cx="2791570" cy="1625797"/>
          </a:xfrm>
          <a:prstGeom prst="rect">
            <a:avLst/>
          </a:prstGeom>
        </p:spPr>
      </p:pic>
    </p:spTree>
    <p:extLst>
      <p:ext uri="{BB962C8B-B14F-4D97-AF65-F5344CB8AC3E}">
        <p14:creationId xmlns:p14="http://schemas.microsoft.com/office/powerpoint/2010/main" val="2635743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2">
                    <a:lumMod val="90000"/>
                    <a:lumOff val="10000"/>
                  </a:schemeClr>
                </a:solidFill>
              </a:rPr>
              <a:t>Required Goals/Objectives</a:t>
            </a:r>
            <a:br>
              <a:rPr lang="en-US" sz="4000" b="1" dirty="0" smtClean="0">
                <a:solidFill>
                  <a:schemeClr val="accent2">
                    <a:lumMod val="90000"/>
                    <a:lumOff val="10000"/>
                  </a:schemeClr>
                </a:solidFill>
              </a:rPr>
            </a:br>
            <a:r>
              <a:rPr lang="en-US" sz="4000" b="1" dirty="0" smtClean="0">
                <a:solidFill>
                  <a:schemeClr val="accent2">
                    <a:lumMod val="90000"/>
                    <a:lumOff val="10000"/>
                  </a:schemeClr>
                </a:solidFill>
              </a:rPr>
              <a:t>PGY-1 Pharmacy Residency Training (33)</a:t>
            </a:r>
            <a:endParaRPr lang="en-US" sz="4000" b="1" dirty="0">
              <a:solidFill>
                <a:schemeClr val="accent2">
                  <a:lumMod val="90000"/>
                  <a:lumOff val="10000"/>
                </a:schemeClr>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400" dirty="0">
                <a:solidFill>
                  <a:schemeClr val="tx1"/>
                </a:solidFill>
              </a:rPr>
              <a:t>Competency Area </a:t>
            </a:r>
            <a:r>
              <a:rPr lang="en-US" sz="2400" dirty="0" err="1">
                <a:solidFill>
                  <a:schemeClr val="tx1"/>
                </a:solidFill>
              </a:rPr>
              <a:t>R1</a:t>
            </a:r>
            <a:r>
              <a:rPr lang="en-US" sz="2400" dirty="0">
                <a:solidFill>
                  <a:schemeClr val="tx1"/>
                </a:solidFill>
              </a:rPr>
              <a:t>: Patient </a:t>
            </a:r>
            <a:r>
              <a:rPr lang="en-US" sz="2400" dirty="0" smtClean="0">
                <a:solidFill>
                  <a:schemeClr val="tx1"/>
                </a:solidFill>
              </a:rPr>
              <a:t>Care</a:t>
            </a:r>
          </a:p>
          <a:p>
            <a:pPr lvl="1">
              <a:buFont typeface="Wingdings" panose="05000000000000000000" pitchFamily="2" charset="2"/>
              <a:buChar char="q"/>
            </a:pPr>
            <a:r>
              <a:rPr lang="en-US" sz="2200" dirty="0" smtClean="0">
                <a:solidFill>
                  <a:schemeClr val="tx1"/>
                </a:solidFill>
              </a:rPr>
              <a:t> 12 objectives</a:t>
            </a:r>
          </a:p>
          <a:p>
            <a:pPr>
              <a:buFont typeface="Wingdings" panose="05000000000000000000" pitchFamily="2" charset="2"/>
              <a:buChar char="q"/>
            </a:pPr>
            <a:r>
              <a:rPr lang="en-US" sz="2400" dirty="0">
                <a:solidFill>
                  <a:schemeClr val="tx1"/>
                </a:solidFill>
              </a:rPr>
              <a:t>Competency Area </a:t>
            </a:r>
            <a:r>
              <a:rPr lang="en-US" sz="2400" dirty="0" err="1">
                <a:solidFill>
                  <a:schemeClr val="tx1"/>
                </a:solidFill>
              </a:rPr>
              <a:t>R2</a:t>
            </a:r>
            <a:r>
              <a:rPr lang="en-US" sz="2400" dirty="0">
                <a:solidFill>
                  <a:schemeClr val="tx1"/>
                </a:solidFill>
              </a:rPr>
              <a:t>: Advancing Practice and Improving Patient </a:t>
            </a:r>
            <a:r>
              <a:rPr lang="en-US" sz="2400" dirty="0" smtClean="0">
                <a:solidFill>
                  <a:schemeClr val="tx1"/>
                </a:solidFill>
              </a:rPr>
              <a:t>Care</a:t>
            </a:r>
          </a:p>
          <a:p>
            <a:pPr lvl="1">
              <a:buFont typeface="Wingdings" panose="05000000000000000000" pitchFamily="2" charset="2"/>
              <a:buChar char="q"/>
            </a:pPr>
            <a:r>
              <a:rPr lang="en-US" sz="2200" dirty="0" smtClean="0">
                <a:solidFill>
                  <a:schemeClr val="tx1"/>
                </a:solidFill>
              </a:rPr>
              <a:t>9 objectives</a:t>
            </a:r>
            <a:endParaRPr lang="en-US" sz="2200" dirty="0">
              <a:solidFill>
                <a:schemeClr val="tx1"/>
              </a:solidFill>
            </a:endParaRPr>
          </a:p>
          <a:p>
            <a:pPr>
              <a:buFont typeface="Wingdings" panose="05000000000000000000" pitchFamily="2" charset="2"/>
              <a:buChar char="q"/>
            </a:pPr>
            <a:r>
              <a:rPr lang="en-US" sz="2400" dirty="0" smtClean="0">
                <a:solidFill>
                  <a:schemeClr val="tx1"/>
                </a:solidFill>
              </a:rPr>
              <a:t>Competency </a:t>
            </a:r>
            <a:r>
              <a:rPr lang="en-US" sz="2400" dirty="0">
                <a:solidFill>
                  <a:schemeClr val="tx1"/>
                </a:solidFill>
              </a:rPr>
              <a:t>Area </a:t>
            </a:r>
            <a:r>
              <a:rPr lang="en-US" sz="2400" dirty="0" err="1">
                <a:solidFill>
                  <a:schemeClr val="tx1"/>
                </a:solidFill>
              </a:rPr>
              <a:t>R3</a:t>
            </a:r>
            <a:r>
              <a:rPr lang="en-US" sz="2400" dirty="0">
                <a:solidFill>
                  <a:schemeClr val="tx1"/>
                </a:solidFill>
              </a:rPr>
              <a:t>: Leadership and Management </a:t>
            </a:r>
            <a:endParaRPr lang="en-US" sz="2400" dirty="0" smtClean="0">
              <a:solidFill>
                <a:schemeClr val="tx1"/>
              </a:solidFill>
            </a:endParaRPr>
          </a:p>
          <a:p>
            <a:pPr lvl="1">
              <a:buFont typeface="Wingdings" panose="05000000000000000000" pitchFamily="2" charset="2"/>
              <a:buChar char="q"/>
            </a:pPr>
            <a:r>
              <a:rPr lang="en-US" sz="2200" dirty="0" smtClean="0">
                <a:solidFill>
                  <a:schemeClr val="tx1"/>
                </a:solidFill>
              </a:rPr>
              <a:t>6 objectives</a:t>
            </a:r>
          </a:p>
          <a:p>
            <a:pPr>
              <a:buFont typeface="Wingdings" panose="05000000000000000000" pitchFamily="2" charset="2"/>
              <a:buChar char="q"/>
            </a:pPr>
            <a:r>
              <a:rPr lang="en-US" sz="2400" dirty="0">
                <a:solidFill>
                  <a:schemeClr val="tx1"/>
                </a:solidFill>
              </a:rPr>
              <a:t>Competency Area </a:t>
            </a:r>
            <a:r>
              <a:rPr lang="en-US" sz="2400" dirty="0" err="1">
                <a:solidFill>
                  <a:schemeClr val="tx1"/>
                </a:solidFill>
              </a:rPr>
              <a:t>R4</a:t>
            </a:r>
            <a:r>
              <a:rPr lang="en-US" sz="2400" dirty="0">
                <a:solidFill>
                  <a:schemeClr val="tx1"/>
                </a:solidFill>
              </a:rPr>
              <a:t>: Teaching, Education, and Dissemination of Knowledge </a:t>
            </a:r>
            <a:endParaRPr lang="en-US" sz="2400" dirty="0" smtClean="0">
              <a:solidFill>
                <a:schemeClr val="tx1"/>
              </a:solidFill>
            </a:endParaRPr>
          </a:p>
          <a:p>
            <a:pPr lvl="1">
              <a:buFont typeface="Wingdings" panose="05000000000000000000" pitchFamily="2" charset="2"/>
              <a:buChar char="q"/>
            </a:pPr>
            <a:r>
              <a:rPr lang="en-US" sz="2200" dirty="0" smtClean="0">
                <a:solidFill>
                  <a:schemeClr val="tx1"/>
                </a:solidFill>
              </a:rPr>
              <a:t>6 objectives</a:t>
            </a:r>
          </a:p>
          <a:p>
            <a:endParaRPr lang="en-US" dirty="0"/>
          </a:p>
        </p:txBody>
      </p:sp>
    </p:spTree>
    <p:extLst>
      <p:ext uri="{BB962C8B-B14F-4D97-AF65-F5344CB8AC3E}">
        <p14:creationId xmlns:p14="http://schemas.microsoft.com/office/powerpoint/2010/main" val="190346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342492" y="679472"/>
            <a:ext cx="2758158" cy="3884351"/>
          </a:xfrm>
          <a:prstGeom prst="rect">
            <a:avLst/>
          </a:prstGeom>
        </p:spPr>
      </p:pic>
      <p:pic>
        <p:nvPicPr>
          <p:cNvPr id="4" name="Picture 3"/>
          <p:cNvPicPr>
            <a:picLocks noChangeAspect="1"/>
          </p:cNvPicPr>
          <p:nvPr/>
        </p:nvPicPr>
        <p:blipFill rotWithShape="1">
          <a:blip r:embed="rId3"/>
          <a:srcRect l="5863" t="6210" r="15865"/>
          <a:stretch/>
        </p:blipFill>
        <p:spPr>
          <a:xfrm>
            <a:off x="7505767" y="3812600"/>
            <a:ext cx="2558189" cy="1951950"/>
          </a:xfrm>
          <a:prstGeom prst="rect">
            <a:avLst/>
          </a:prstGeom>
        </p:spPr>
      </p:pic>
      <p:sp>
        <p:nvSpPr>
          <p:cNvPr id="2" name="Title 1"/>
          <p:cNvSpPr>
            <a:spLocks noGrp="1"/>
          </p:cNvSpPr>
          <p:nvPr>
            <p:ph type="title"/>
          </p:nvPr>
        </p:nvSpPr>
        <p:spPr/>
        <p:txBody>
          <a:bodyPr/>
          <a:lstStyle/>
          <a:p>
            <a:r>
              <a:rPr lang="en-US" b="1" dirty="0" smtClean="0">
                <a:solidFill>
                  <a:schemeClr val="accent2">
                    <a:lumMod val="90000"/>
                    <a:lumOff val="10000"/>
                  </a:schemeClr>
                </a:solidFill>
              </a:rPr>
              <a:t>Bloom’s Taxonomy (History)</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1880200"/>
            <a:ext cx="10058400" cy="3988894"/>
          </a:xfrm>
        </p:spPr>
        <p:txBody>
          <a:bodyPr>
            <a:normAutofit lnSpcReduction="10000"/>
          </a:bodyPr>
          <a:lstStyle/>
          <a:p>
            <a:pPr>
              <a:lnSpc>
                <a:spcPct val="110000"/>
              </a:lnSpc>
              <a:spcBef>
                <a:spcPts val="0"/>
              </a:spcBef>
              <a:spcAft>
                <a:spcPts val="0"/>
              </a:spcAft>
              <a:buFont typeface="Wingdings" panose="05000000000000000000" pitchFamily="2" charset="2"/>
              <a:buChar char="q"/>
            </a:pPr>
            <a:r>
              <a:rPr lang="en-US" dirty="0"/>
              <a:t>Intended to develop classification method for thinking behaviors important</a:t>
            </a:r>
          </a:p>
          <a:p>
            <a:pPr marL="0" indent="0">
              <a:lnSpc>
                <a:spcPct val="110000"/>
              </a:lnSpc>
              <a:spcBef>
                <a:spcPts val="0"/>
              </a:spcBef>
              <a:spcAft>
                <a:spcPts val="0"/>
              </a:spcAft>
              <a:buNone/>
            </a:pPr>
            <a:r>
              <a:rPr lang="en-US" dirty="0"/>
              <a:t>in process of learning </a:t>
            </a:r>
          </a:p>
          <a:p>
            <a:pPr lvl="1">
              <a:lnSpc>
                <a:spcPct val="110000"/>
              </a:lnSpc>
              <a:spcBef>
                <a:spcPts val="0"/>
              </a:spcBef>
              <a:spcAft>
                <a:spcPts val="0"/>
              </a:spcAft>
              <a:buFont typeface="Wingdings" panose="05000000000000000000" pitchFamily="2" charset="2"/>
              <a:buChar char="q"/>
            </a:pPr>
            <a:r>
              <a:rPr lang="en-US" dirty="0"/>
              <a:t> Spearheaded by Benjamin Bloom</a:t>
            </a:r>
          </a:p>
          <a:p>
            <a:pPr marL="0" indent="0">
              <a:lnSpc>
                <a:spcPct val="110000"/>
              </a:lnSpc>
              <a:spcBef>
                <a:spcPts val="0"/>
              </a:spcBef>
              <a:spcAft>
                <a:spcPts val="0"/>
              </a:spcAft>
              <a:buNone/>
            </a:pPr>
            <a:endParaRPr lang="en-US" sz="1100" dirty="0" smtClean="0"/>
          </a:p>
          <a:p>
            <a:pPr>
              <a:lnSpc>
                <a:spcPct val="110000"/>
              </a:lnSpc>
              <a:spcBef>
                <a:spcPts val="0"/>
              </a:spcBef>
              <a:spcAft>
                <a:spcPts val="0"/>
              </a:spcAft>
            </a:pPr>
            <a:r>
              <a:rPr lang="en-US" dirty="0"/>
              <a:t>Multi‐tiered classification model of levels of cognitive complexity</a:t>
            </a:r>
          </a:p>
          <a:p>
            <a:pPr lvl="1">
              <a:lnSpc>
                <a:spcPct val="110000"/>
              </a:lnSpc>
              <a:spcBef>
                <a:spcPts val="0"/>
              </a:spcBef>
              <a:spcAft>
                <a:spcPts val="0"/>
              </a:spcAft>
              <a:buFont typeface="Wingdings" panose="05000000000000000000" pitchFamily="2" charset="2"/>
              <a:buChar char="q"/>
            </a:pPr>
            <a:r>
              <a:rPr lang="en-US" dirty="0"/>
              <a:t> Depicted as a stairway or a pyramid</a:t>
            </a:r>
          </a:p>
          <a:p>
            <a:pPr lvl="1">
              <a:lnSpc>
                <a:spcPct val="110000"/>
              </a:lnSpc>
              <a:spcBef>
                <a:spcPts val="0"/>
              </a:spcBef>
              <a:spcAft>
                <a:spcPts val="0"/>
              </a:spcAft>
              <a:buFont typeface="Wingdings" panose="05000000000000000000" pitchFamily="2" charset="2"/>
              <a:buChar char="q"/>
            </a:pPr>
            <a:r>
              <a:rPr lang="en-US" dirty="0"/>
              <a:t> Hierarchical</a:t>
            </a:r>
          </a:p>
          <a:p>
            <a:pPr marL="0" indent="0">
              <a:lnSpc>
                <a:spcPct val="110000"/>
              </a:lnSpc>
              <a:spcBef>
                <a:spcPts val="0"/>
              </a:spcBef>
              <a:spcAft>
                <a:spcPts val="0"/>
              </a:spcAft>
              <a:buNone/>
            </a:pPr>
            <a:endParaRPr lang="en-US" sz="1000" dirty="0" smtClean="0"/>
          </a:p>
          <a:p>
            <a:pPr>
              <a:lnSpc>
                <a:spcPct val="110000"/>
              </a:lnSpc>
              <a:spcBef>
                <a:spcPts val="0"/>
              </a:spcBef>
              <a:spcAft>
                <a:spcPts val="0"/>
              </a:spcAft>
              <a:buFont typeface="Wingdings" panose="05000000000000000000" pitchFamily="2" charset="2"/>
              <a:buChar char="q"/>
            </a:pPr>
            <a:r>
              <a:rPr lang="en-US" dirty="0" smtClean="0"/>
              <a:t>Provides </a:t>
            </a:r>
            <a:r>
              <a:rPr lang="en-US" dirty="0"/>
              <a:t>an important framework for </a:t>
            </a:r>
            <a:r>
              <a:rPr lang="en-US" dirty="0" smtClean="0"/>
              <a:t>preceptors to </a:t>
            </a:r>
            <a:r>
              <a:rPr lang="en-US" dirty="0"/>
              <a:t>focus </a:t>
            </a:r>
            <a:r>
              <a:rPr lang="en-US" dirty="0" smtClean="0"/>
              <a:t>on higher</a:t>
            </a:r>
          </a:p>
          <a:p>
            <a:pPr marL="0" indent="0">
              <a:lnSpc>
                <a:spcPct val="110000"/>
              </a:lnSpc>
              <a:spcBef>
                <a:spcPts val="0"/>
              </a:spcBef>
              <a:spcAft>
                <a:spcPts val="0"/>
              </a:spcAft>
              <a:buNone/>
            </a:pPr>
            <a:r>
              <a:rPr lang="en-US" dirty="0" smtClean="0"/>
              <a:t>order thinking </a:t>
            </a:r>
          </a:p>
          <a:p>
            <a:pPr marL="0" indent="0">
              <a:lnSpc>
                <a:spcPct val="110000"/>
              </a:lnSpc>
              <a:spcBef>
                <a:spcPts val="0"/>
              </a:spcBef>
              <a:spcAft>
                <a:spcPts val="0"/>
              </a:spcAft>
              <a:buNone/>
            </a:pPr>
            <a:endParaRPr lang="en-US" sz="1000" dirty="0" smtClean="0"/>
          </a:p>
          <a:p>
            <a:pPr>
              <a:lnSpc>
                <a:spcPct val="110000"/>
              </a:lnSpc>
              <a:spcBef>
                <a:spcPts val="0"/>
              </a:spcBef>
              <a:spcAft>
                <a:spcPts val="0"/>
              </a:spcAft>
              <a:buFont typeface="Wingdings" panose="05000000000000000000" pitchFamily="2" charset="2"/>
              <a:buChar char="q"/>
            </a:pPr>
            <a:r>
              <a:rPr lang="en-US" dirty="0" smtClean="0"/>
              <a:t>Can </a:t>
            </a:r>
            <a:r>
              <a:rPr lang="en-US" dirty="0"/>
              <a:t>assist </a:t>
            </a:r>
            <a:r>
              <a:rPr lang="en-US" dirty="0" smtClean="0"/>
              <a:t>preceptors in:</a:t>
            </a:r>
          </a:p>
          <a:p>
            <a:pPr lvl="1">
              <a:lnSpc>
                <a:spcPct val="110000"/>
              </a:lnSpc>
              <a:spcBef>
                <a:spcPts val="0"/>
              </a:spcBef>
              <a:spcAft>
                <a:spcPts val="0"/>
              </a:spcAft>
              <a:buFont typeface="Wingdings" panose="05000000000000000000" pitchFamily="2" charset="2"/>
              <a:buChar char="q"/>
            </a:pPr>
            <a:r>
              <a:rPr lang="en-US" dirty="0" smtClean="0"/>
              <a:t> Designing performance tasks &amp; assessments </a:t>
            </a:r>
          </a:p>
          <a:p>
            <a:pPr lvl="1">
              <a:lnSpc>
                <a:spcPct val="110000"/>
              </a:lnSpc>
              <a:spcBef>
                <a:spcPts val="0"/>
              </a:spcBef>
              <a:spcAft>
                <a:spcPts val="0"/>
              </a:spcAft>
              <a:buFont typeface="Wingdings" panose="05000000000000000000" pitchFamily="2" charset="2"/>
              <a:buChar char="q"/>
            </a:pPr>
            <a:r>
              <a:rPr lang="en-US" dirty="0" smtClean="0"/>
              <a:t> Providing </a:t>
            </a:r>
            <a:r>
              <a:rPr lang="en-US" dirty="0"/>
              <a:t>feedback </a:t>
            </a:r>
            <a:endParaRPr lang="en-US" dirty="0" smtClean="0"/>
          </a:p>
          <a:p>
            <a:pPr>
              <a:lnSpc>
                <a:spcPct val="110000"/>
              </a:lnSpc>
              <a:spcBef>
                <a:spcPts val="0"/>
              </a:spcBef>
              <a:spcAft>
                <a:spcPts val="0"/>
              </a:spcAft>
            </a:pPr>
            <a:endParaRPr lang="en-US" sz="1000" dirty="0" smtClean="0"/>
          </a:p>
          <a:p>
            <a:pPr marL="201168" lvl="1" indent="0">
              <a:lnSpc>
                <a:spcPct val="110000"/>
              </a:lnSpc>
              <a:spcBef>
                <a:spcPts val="0"/>
              </a:spcBef>
              <a:spcAft>
                <a:spcPts val="0"/>
              </a:spcAft>
              <a:buNone/>
            </a:pPr>
            <a:endParaRPr lang="en-US" sz="1000" dirty="0" smtClean="0"/>
          </a:p>
        </p:txBody>
      </p:sp>
    </p:spTree>
    <p:extLst>
      <p:ext uri="{BB962C8B-B14F-4D97-AF65-F5344CB8AC3E}">
        <p14:creationId xmlns:p14="http://schemas.microsoft.com/office/powerpoint/2010/main" val="1258463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Levels of Bloom’s Taxonomy:</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1882679"/>
            <a:ext cx="10058400" cy="4023360"/>
          </a:xfrm>
        </p:spPr>
        <p:txBody>
          <a:bodyPr>
            <a:normAutofit/>
          </a:bodyPr>
          <a:lstStyle/>
          <a:p>
            <a:pPr>
              <a:lnSpc>
                <a:spcPct val="100000"/>
              </a:lnSpc>
              <a:spcBef>
                <a:spcPts val="0"/>
              </a:spcBef>
              <a:spcAft>
                <a:spcPts val="0"/>
              </a:spcAft>
              <a:buFont typeface="Wingdings" panose="05000000000000000000" pitchFamily="2" charset="2"/>
              <a:buChar char="q"/>
            </a:pPr>
            <a:r>
              <a:rPr lang="en-US" dirty="0" smtClean="0"/>
              <a:t>Remembering </a:t>
            </a:r>
            <a:r>
              <a:rPr lang="en-US" dirty="0"/>
              <a:t>Information: Knowledge; recalling facts </a:t>
            </a:r>
            <a:r>
              <a:rPr lang="en-US" dirty="0" smtClean="0"/>
              <a:t>&amp; </a:t>
            </a:r>
            <a:r>
              <a:rPr lang="en-US" dirty="0"/>
              <a:t>information </a:t>
            </a:r>
          </a:p>
          <a:p>
            <a:pPr marL="0" indent="0">
              <a:lnSpc>
                <a:spcPct val="100000"/>
              </a:lnSpc>
              <a:spcBef>
                <a:spcPts val="0"/>
              </a:spcBef>
              <a:spcAft>
                <a:spcPts val="0"/>
              </a:spcAft>
              <a:buNone/>
            </a:pPr>
            <a:endParaRPr lang="en-US" b="1" dirty="0" smtClean="0"/>
          </a:p>
          <a:p>
            <a:pPr>
              <a:lnSpc>
                <a:spcPct val="100000"/>
              </a:lnSpc>
              <a:spcBef>
                <a:spcPts val="0"/>
              </a:spcBef>
              <a:spcAft>
                <a:spcPts val="0"/>
              </a:spcAft>
              <a:buFont typeface="Wingdings" panose="05000000000000000000" pitchFamily="2" charset="2"/>
              <a:buChar char="q"/>
            </a:pPr>
            <a:r>
              <a:rPr lang="en-US" dirty="0" smtClean="0"/>
              <a:t>Understanding: Comprehension, explaining </a:t>
            </a:r>
            <a:r>
              <a:rPr lang="en-US" dirty="0"/>
              <a:t>the meaning of information </a:t>
            </a:r>
            <a:endParaRPr lang="en-US" dirty="0" smtClean="0"/>
          </a:p>
          <a:p>
            <a:pPr>
              <a:lnSpc>
                <a:spcPct val="100000"/>
              </a:lnSpc>
              <a:spcBef>
                <a:spcPts val="0"/>
              </a:spcBef>
              <a:spcAft>
                <a:spcPts val="0"/>
              </a:spcAft>
              <a:buFont typeface="Wingdings" panose="05000000000000000000" pitchFamily="2" charset="2"/>
              <a:buChar char="q"/>
            </a:pPr>
            <a:endParaRPr lang="en-US" dirty="0"/>
          </a:p>
          <a:p>
            <a:pPr>
              <a:lnSpc>
                <a:spcPct val="100000"/>
              </a:lnSpc>
              <a:spcBef>
                <a:spcPts val="0"/>
              </a:spcBef>
              <a:spcAft>
                <a:spcPts val="0"/>
              </a:spcAft>
              <a:buFont typeface="Wingdings" panose="05000000000000000000" pitchFamily="2" charset="2"/>
              <a:buChar char="q"/>
            </a:pPr>
            <a:r>
              <a:rPr lang="en-US" dirty="0"/>
              <a:t> Applying: Using learned knowledge in new  situations or to solve a real life </a:t>
            </a:r>
            <a:r>
              <a:rPr lang="en-US" dirty="0" smtClean="0"/>
              <a:t>problem </a:t>
            </a:r>
            <a:endParaRPr lang="en-US" dirty="0"/>
          </a:p>
          <a:p>
            <a:pPr marL="0" indent="0">
              <a:lnSpc>
                <a:spcPct val="100000"/>
              </a:lnSpc>
              <a:spcBef>
                <a:spcPts val="0"/>
              </a:spcBef>
              <a:spcAft>
                <a:spcPts val="0"/>
              </a:spcAft>
              <a:buNone/>
            </a:pPr>
            <a:endParaRPr lang="en-US" dirty="0" smtClean="0"/>
          </a:p>
          <a:p>
            <a:pPr>
              <a:lnSpc>
                <a:spcPct val="100000"/>
              </a:lnSpc>
              <a:spcBef>
                <a:spcPts val="0"/>
              </a:spcBef>
              <a:spcAft>
                <a:spcPts val="0"/>
              </a:spcAft>
              <a:buFont typeface="Wingdings" panose="05000000000000000000" pitchFamily="2" charset="2"/>
              <a:buChar char="q"/>
            </a:pPr>
            <a:r>
              <a:rPr lang="en-US" dirty="0"/>
              <a:t> Analyzing: Breaking down a whole into component parts; </a:t>
            </a:r>
            <a:r>
              <a:rPr lang="en-US" dirty="0" smtClean="0"/>
              <a:t>examining </a:t>
            </a:r>
            <a:r>
              <a:rPr lang="en-US" dirty="0"/>
              <a:t>critically</a:t>
            </a:r>
          </a:p>
          <a:p>
            <a:pPr>
              <a:lnSpc>
                <a:spcPct val="100000"/>
              </a:lnSpc>
              <a:spcBef>
                <a:spcPts val="0"/>
              </a:spcBef>
              <a:spcAft>
                <a:spcPts val="0"/>
              </a:spcAft>
              <a:buFont typeface="Wingdings" panose="05000000000000000000" pitchFamily="2" charset="2"/>
              <a:buChar char="q"/>
            </a:pPr>
            <a:endParaRPr lang="en-US" dirty="0"/>
          </a:p>
          <a:p>
            <a:pPr>
              <a:lnSpc>
                <a:spcPct val="100000"/>
              </a:lnSpc>
              <a:spcBef>
                <a:spcPts val="0"/>
              </a:spcBef>
              <a:spcAft>
                <a:spcPts val="0"/>
              </a:spcAft>
              <a:buFont typeface="Wingdings" panose="05000000000000000000" pitchFamily="2" charset="2"/>
              <a:buChar char="q"/>
            </a:pPr>
            <a:r>
              <a:rPr lang="en-US" dirty="0" smtClean="0"/>
              <a:t>Creating: Putting </a:t>
            </a:r>
            <a:r>
              <a:rPr lang="en-US" dirty="0"/>
              <a:t>ideas together to form a new </a:t>
            </a:r>
            <a:r>
              <a:rPr lang="en-US" dirty="0" smtClean="0"/>
              <a:t>&amp;  different whole</a:t>
            </a:r>
          </a:p>
          <a:p>
            <a:pPr>
              <a:lnSpc>
                <a:spcPct val="100000"/>
              </a:lnSpc>
              <a:spcBef>
                <a:spcPts val="0"/>
              </a:spcBef>
              <a:spcAft>
                <a:spcPts val="0"/>
              </a:spcAft>
              <a:buFont typeface="Wingdings" panose="05000000000000000000" pitchFamily="2" charset="2"/>
              <a:buChar char="q"/>
            </a:pPr>
            <a:endParaRPr lang="en-US" dirty="0"/>
          </a:p>
          <a:p>
            <a:pPr>
              <a:lnSpc>
                <a:spcPct val="100000"/>
              </a:lnSpc>
              <a:spcBef>
                <a:spcPts val="0"/>
              </a:spcBef>
              <a:spcAft>
                <a:spcPts val="0"/>
              </a:spcAft>
              <a:buFont typeface="Wingdings" panose="05000000000000000000" pitchFamily="2" charset="2"/>
              <a:buChar char="q"/>
            </a:pPr>
            <a:r>
              <a:rPr lang="en-US" dirty="0"/>
              <a:t> Evaluating: Making judgments about the merits of  ideas, materials, or phenomena based on </a:t>
            </a:r>
            <a:r>
              <a:rPr lang="en-US" dirty="0" smtClean="0"/>
              <a:t>criteria </a:t>
            </a:r>
          </a:p>
          <a:p>
            <a:pPr>
              <a:lnSpc>
                <a:spcPct val="100000"/>
              </a:lnSpc>
              <a:spcBef>
                <a:spcPts val="0"/>
              </a:spcBef>
              <a:spcAft>
                <a:spcPts val="0"/>
              </a:spcAft>
              <a:buFont typeface="Wingdings" panose="05000000000000000000" pitchFamily="2" charset="2"/>
              <a:buChar char="q"/>
            </a:pPr>
            <a:endParaRPr lang="en-US" dirty="0"/>
          </a:p>
        </p:txBody>
      </p:sp>
    </p:spTree>
    <p:extLst>
      <p:ext uri="{BB962C8B-B14F-4D97-AF65-F5344CB8AC3E}">
        <p14:creationId xmlns:p14="http://schemas.microsoft.com/office/powerpoint/2010/main" val="3701541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Cognitive Domain: Recall</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1873443"/>
            <a:ext cx="10058400" cy="4023360"/>
          </a:xfrm>
        </p:spPr>
        <p:txBody>
          <a:bodyPr>
            <a:normAutofit/>
          </a:bodyPr>
          <a:lstStyle/>
          <a:p>
            <a:r>
              <a:rPr lang="en-US" sz="1800" b="1" dirty="0" smtClean="0"/>
              <a:t>Knowledge (Remembering): </a:t>
            </a:r>
            <a:r>
              <a:rPr lang="en-US" sz="1800" dirty="0"/>
              <a:t>Exhibits memory of previously learned material by recalling fundamental facts, terms, basic concepts </a:t>
            </a:r>
            <a:r>
              <a:rPr lang="en-US" sz="1800" dirty="0" smtClean="0"/>
              <a:t>&amp; </a:t>
            </a:r>
            <a:r>
              <a:rPr lang="en-US" sz="1800" dirty="0"/>
              <a:t>answers about the </a:t>
            </a:r>
            <a:r>
              <a:rPr lang="en-US" sz="1800" dirty="0" smtClean="0"/>
              <a:t>selection</a:t>
            </a:r>
            <a:endParaRPr lang="en-US" sz="1800" dirty="0"/>
          </a:p>
          <a:p>
            <a:r>
              <a:rPr lang="en-US" sz="1800" b="1" dirty="0"/>
              <a:t>Keywords: </a:t>
            </a:r>
            <a:r>
              <a:rPr lang="en-US" sz="1800" dirty="0"/>
              <a:t>who, what, why, when, omit, where, which, choose, find, how, define, label, show, spell, list, match, name, relate, tell, recall, select</a:t>
            </a:r>
          </a:p>
          <a:p>
            <a:r>
              <a:rPr lang="en-US" sz="1800" b="1" dirty="0" smtClean="0"/>
              <a:t>--------------------------------------------------------------------------------------------------------------------------------------------------------</a:t>
            </a:r>
          </a:p>
          <a:p>
            <a:pPr>
              <a:lnSpc>
                <a:spcPct val="100000"/>
              </a:lnSpc>
              <a:spcBef>
                <a:spcPts val="0"/>
              </a:spcBef>
              <a:spcAft>
                <a:spcPts val="0"/>
              </a:spcAft>
            </a:pPr>
            <a:r>
              <a:rPr lang="en-US" sz="1800" b="1" dirty="0" smtClean="0"/>
              <a:t>Comprehension (Understanding):  </a:t>
            </a:r>
            <a:r>
              <a:rPr lang="en-US" sz="1800" dirty="0"/>
              <a:t>Demonstrate </a:t>
            </a:r>
            <a:r>
              <a:rPr lang="en-US" sz="1800" dirty="0" smtClean="0"/>
              <a:t>understanding </a:t>
            </a:r>
            <a:r>
              <a:rPr lang="en-US" sz="1800" dirty="0"/>
              <a:t>of facts </a:t>
            </a:r>
            <a:r>
              <a:rPr lang="en-US" sz="1800" dirty="0" smtClean="0"/>
              <a:t>&amp; </a:t>
            </a:r>
            <a:r>
              <a:rPr lang="en-US" sz="1800" dirty="0"/>
              <a:t>ideas by organizing, comparing, translating, interpreting, giving descriptors </a:t>
            </a:r>
            <a:r>
              <a:rPr lang="en-US" sz="1800" dirty="0" smtClean="0"/>
              <a:t>&amp; </a:t>
            </a:r>
            <a:r>
              <a:rPr lang="en-US" sz="1800" dirty="0"/>
              <a:t>stating main ideas</a:t>
            </a:r>
          </a:p>
          <a:p>
            <a:pPr>
              <a:lnSpc>
                <a:spcPct val="100000"/>
              </a:lnSpc>
              <a:spcBef>
                <a:spcPts val="0"/>
              </a:spcBef>
              <a:spcAft>
                <a:spcPts val="0"/>
              </a:spcAft>
            </a:pPr>
            <a:endParaRPr lang="en-US" sz="1800" dirty="0"/>
          </a:p>
          <a:p>
            <a:pPr>
              <a:lnSpc>
                <a:spcPct val="100000"/>
              </a:lnSpc>
              <a:spcBef>
                <a:spcPts val="0"/>
              </a:spcBef>
              <a:spcAft>
                <a:spcPts val="0"/>
              </a:spcAft>
            </a:pPr>
            <a:r>
              <a:rPr lang="en-US" sz="1800" b="1" dirty="0"/>
              <a:t>Keywords: </a:t>
            </a:r>
            <a:r>
              <a:rPr lang="en-US" sz="1800" dirty="0"/>
              <a:t>compare, contrast, demonstrate, interpret, explain, extend, illustrate, infer,</a:t>
            </a:r>
          </a:p>
          <a:p>
            <a:pPr>
              <a:lnSpc>
                <a:spcPct val="100000"/>
              </a:lnSpc>
              <a:spcBef>
                <a:spcPts val="0"/>
              </a:spcBef>
              <a:spcAft>
                <a:spcPts val="0"/>
              </a:spcAft>
            </a:pPr>
            <a:r>
              <a:rPr lang="en-US" sz="1800" dirty="0"/>
              <a:t>outline, relate, rephrase, translate, summarize, show, classify</a:t>
            </a:r>
            <a:endParaRPr lang="en-US" sz="1800" b="1" dirty="0"/>
          </a:p>
          <a:p>
            <a:endParaRPr lang="en-US" b="1" dirty="0" smtClean="0"/>
          </a:p>
        </p:txBody>
      </p:sp>
    </p:spTree>
    <p:extLst>
      <p:ext uri="{BB962C8B-B14F-4D97-AF65-F5344CB8AC3E}">
        <p14:creationId xmlns:p14="http://schemas.microsoft.com/office/powerpoint/2010/main" val="2203799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Cognitive Domain: Interpretation</a:t>
            </a:r>
            <a:endParaRPr lang="en-US" b="1" dirty="0">
              <a:solidFill>
                <a:schemeClr val="accent2">
                  <a:lumMod val="90000"/>
                  <a:lumOff val="10000"/>
                </a:schemeClr>
              </a:solidFill>
            </a:endParaRPr>
          </a:p>
        </p:txBody>
      </p:sp>
      <p:sp>
        <p:nvSpPr>
          <p:cNvPr id="3" name="Content Placeholder 2"/>
          <p:cNvSpPr>
            <a:spLocks noGrp="1"/>
          </p:cNvSpPr>
          <p:nvPr>
            <p:ph idx="1"/>
          </p:nvPr>
        </p:nvSpPr>
        <p:spPr/>
        <p:txBody>
          <a:bodyPr>
            <a:normAutofit/>
          </a:bodyPr>
          <a:lstStyle/>
          <a:p>
            <a:r>
              <a:rPr lang="en-US" b="1" dirty="0" smtClean="0"/>
              <a:t>Applying:  </a:t>
            </a:r>
            <a:r>
              <a:rPr lang="en-US" dirty="0" smtClean="0"/>
              <a:t>Solve </a:t>
            </a:r>
            <a:r>
              <a:rPr lang="en-US" dirty="0"/>
              <a:t>problems in new situations by applying acquired knowledge, facts, techniques </a:t>
            </a:r>
            <a:r>
              <a:rPr lang="en-US" dirty="0" smtClean="0"/>
              <a:t>&amp; rules </a:t>
            </a:r>
            <a:r>
              <a:rPr lang="en-US" dirty="0"/>
              <a:t>in a different, or new </a:t>
            </a:r>
            <a:r>
              <a:rPr lang="en-US" dirty="0" smtClean="0"/>
              <a:t>way</a:t>
            </a:r>
            <a:endParaRPr lang="en-US" dirty="0"/>
          </a:p>
          <a:p>
            <a:r>
              <a:rPr lang="en-US" b="1" dirty="0"/>
              <a:t>Keywords</a:t>
            </a:r>
            <a:r>
              <a:rPr lang="en-US" b="1" dirty="0" smtClean="0"/>
              <a:t>: </a:t>
            </a:r>
            <a:r>
              <a:rPr lang="en-US" dirty="0" smtClean="0"/>
              <a:t>apply</a:t>
            </a:r>
            <a:r>
              <a:rPr lang="en-US" dirty="0"/>
              <a:t>. build, choose, construct, develop, interview, make use of, organize, </a:t>
            </a:r>
            <a:r>
              <a:rPr lang="en-US" dirty="0" smtClean="0"/>
              <a:t>experiment, with</a:t>
            </a:r>
            <a:r>
              <a:rPr lang="en-US" dirty="0"/>
              <a:t>, plan, select, solve, utilize, model, </a:t>
            </a:r>
            <a:r>
              <a:rPr lang="en-US" dirty="0" smtClean="0"/>
              <a:t>identify</a:t>
            </a:r>
          </a:p>
          <a:p>
            <a:r>
              <a:rPr lang="en-US" b="1" dirty="0" smtClean="0"/>
              <a:t>---------------------------------------------------------------------------------------------------------------------------------------------------------</a:t>
            </a:r>
          </a:p>
          <a:p>
            <a:pPr>
              <a:lnSpc>
                <a:spcPct val="100000"/>
              </a:lnSpc>
              <a:spcBef>
                <a:spcPts val="0"/>
              </a:spcBef>
              <a:spcAft>
                <a:spcPts val="0"/>
              </a:spcAft>
            </a:pPr>
            <a:r>
              <a:rPr lang="en-US" b="1" dirty="0" smtClean="0"/>
              <a:t>Analyzing: </a:t>
            </a:r>
            <a:r>
              <a:rPr lang="en-US" dirty="0" smtClean="0"/>
              <a:t>Examine &amp; </a:t>
            </a:r>
            <a:r>
              <a:rPr lang="en-US" dirty="0"/>
              <a:t>break information into parts by identifying motives or causes. Make</a:t>
            </a:r>
          </a:p>
          <a:p>
            <a:pPr>
              <a:lnSpc>
                <a:spcPct val="100000"/>
              </a:lnSpc>
              <a:spcBef>
                <a:spcPts val="0"/>
              </a:spcBef>
              <a:spcAft>
                <a:spcPts val="0"/>
              </a:spcAft>
            </a:pPr>
            <a:r>
              <a:rPr lang="en-US" dirty="0"/>
              <a:t>inferences </a:t>
            </a:r>
            <a:r>
              <a:rPr lang="en-US" dirty="0" smtClean="0"/>
              <a:t>&amp; </a:t>
            </a:r>
            <a:r>
              <a:rPr lang="en-US" dirty="0"/>
              <a:t>find evidence to support </a:t>
            </a:r>
            <a:r>
              <a:rPr lang="en-US" dirty="0" smtClean="0"/>
              <a:t>generalizations</a:t>
            </a:r>
          </a:p>
          <a:p>
            <a:pPr>
              <a:lnSpc>
                <a:spcPct val="100000"/>
              </a:lnSpc>
              <a:spcBef>
                <a:spcPts val="0"/>
              </a:spcBef>
              <a:spcAft>
                <a:spcPts val="0"/>
              </a:spcAft>
            </a:pPr>
            <a:endParaRPr lang="en-US" b="1" dirty="0"/>
          </a:p>
          <a:p>
            <a:pPr>
              <a:lnSpc>
                <a:spcPct val="100000"/>
              </a:lnSpc>
              <a:spcBef>
                <a:spcPts val="0"/>
              </a:spcBef>
              <a:spcAft>
                <a:spcPts val="0"/>
              </a:spcAft>
            </a:pPr>
            <a:r>
              <a:rPr lang="en-US" b="1" dirty="0" smtClean="0"/>
              <a:t>Keywords</a:t>
            </a:r>
            <a:r>
              <a:rPr lang="en-US" b="1" dirty="0" smtClean="0"/>
              <a:t>: </a:t>
            </a:r>
            <a:r>
              <a:rPr lang="en-US" dirty="0" smtClean="0"/>
              <a:t>analyze</a:t>
            </a:r>
            <a:r>
              <a:rPr lang="en-US" dirty="0"/>
              <a:t>, categorize, classify, compare, contrast, discover, dissect, divide, examine, inspect</a:t>
            </a:r>
            <a:r>
              <a:rPr lang="en-US" dirty="0" smtClean="0"/>
              <a:t>, simplify</a:t>
            </a:r>
            <a:r>
              <a:rPr lang="en-US" dirty="0"/>
              <a:t>, survey, test for, distinguish, list, distinction, theme, relationships, function</a:t>
            </a:r>
            <a:r>
              <a:rPr lang="en-US" dirty="0" smtClean="0"/>
              <a:t>, motive</a:t>
            </a:r>
            <a:r>
              <a:rPr lang="en-US" dirty="0"/>
              <a:t>, inference, assumption, conclusion, take part in</a:t>
            </a:r>
          </a:p>
        </p:txBody>
      </p:sp>
    </p:spTree>
    <p:extLst>
      <p:ext uri="{BB962C8B-B14F-4D97-AF65-F5344CB8AC3E}">
        <p14:creationId xmlns:p14="http://schemas.microsoft.com/office/powerpoint/2010/main" val="1096043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Cognitive Domain: Problem-solving</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1845734"/>
            <a:ext cx="10058400" cy="4233790"/>
          </a:xfrm>
        </p:spPr>
        <p:txBody>
          <a:bodyPr>
            <a:noAutofit/>
          </a:bodyPr>
          <a:lstStyle/>
          <a:p>
            <a:pPr>
              <a:lnSpc>
                <a:spcPct val="110000"/>
              </a:lnSpc>
              <a:spcBef>
                <a:spcPts val="0"/>
              </a:spcBef>
              <a:spcAft>
                <a:spcPts val="0"/>
              </a:spcAft>
            </a:pPr>
            <a:r>
              <a:rPr lang="en-US" sz="1800" b="1" dirty="0" smtClean="0"/>
              <a:t>Creating: </a:t>
            </a:r>
            <a:r>
              <a:rPr lang="en-US" sz="1800" dirty="0" smtClean="0"/>
              <a:t>Compile </a:t>
            </a:r>
            <a:r>
              <a:rPr lang="en-US" sz="1800" dirty="0"/>
              <a:t>information together in a different way by combining elements in a new </a:t>
            </a:r>
            <a:r>
              <a:rPr lang="en-US" sz="1800" dirty="0" smtClean="0"/>
              <a:t>pattern or </a:t>
            </a:r>
            <a:r>
              <a:rPr lang="en-US" sz="1800" dirty="0"/>
              <a:t>proposing alternative </a:t>
            </a:r>
            <a:r>
              <a:rPr lang="en-US" sz="1800" dirty="0" smtClean="0"/>
              <a:t>solutions</a:t>
            </a:r>
          </a:p>
          <a:p>
            <a:pPr>
              <a:lnSpc>
                <a:spcPct val="110000"/>
              </a:lnSpc>
              <a:spcBef>
                <a:spcPts val="0"/>
              </a:spcBef>
              <a:spcAft>
                <a:spcPts val="0"/>
              </a:spcAft>
            </a:pPr>
            <a:endParaRPr lang="en-US" sz="1000" dirty="0"/>
          </a:p>
          <a:p>
            <a:pPr>
              <a:lnSpc>
                <a:spcPct val="110000"/>
              </a:lnSpc>
              <a:spcBef>
                <a:spcPts val="0"/>
              </a:spcBef>
              <a:spcAft>
                <a:spcPts val="0"/>
              </a:spcAft>
            </a:pPr>
            <a:r>
              <a:rPr lang="en-US" sz="1800" b="1" dirty="0"/>
              <a:t>Keywords</a:t>
            </a:r>
            <a:r>
              <a:rPr lang="en-US" sz="1800" b="1" dirty="0" smtClean="0"/>
              <a:t>:  B</a:t>
            </a:r>
            <a:r>
              <a:rPr lang="en-US" sz="1800" dirty="0" smtClean="0"/>
              <a:t>uild</a:t>
            </a:r>
            <a:r>
              <a:rPr lang="en-US" sz="1800" dirty="0"/>
              <a:t>, choose, combine, compile, compose, construct, create, design, develop, estimate</a:t>
            </a:r>
            <a:r>
              <a:rPr lang="en-US" sz="1800" dirty="0" smtClean="0"/>
              <a:t>, formulate</a:t>
            </a:r>
            <a:r>
              <a:rPr lang="en-US" sz="1800" dirty="0"/>
              <a:t>, imagine, invent, make up, originate, plan, predict, propose, solve, </a:t>
            </a:r>
            <a:r>
              <a:rPr lang="en-US" sz="1800" dirty="0" smtClean="0"/>
              <a:t>solution, suppose</a:t>
            </a:r>
            <a:r>
              <a:rPr lang="en-US" sz="1800" dirty="0"/>
              <a:t>, discuss, modify, change, original, improve, adapt, minimize, maximize, </a:t>
            </a:r>
            <a:r>
              <a:rPr lang="en-US" sz="1800" dirty="0" smtClean="0"/>
              <a:t>theorize, elaborate</a:t>
            </a:r>
            <a:r>
              <a:rPr lang="en-US" sz="1800" dirty="0"/>
              <a:t>, test, happen, </a:t>
            </a:r>
            <a:r>
              <a:rPr lang="en-US" sz="1800" dirty="0" smtClean="0"/>
              <a:t>delete</a:t>
            </a:r>
          </a:p>
          <a:p>
            <a:pPr>
              <a:lnSpc>
                <a:spcPct val="110000"/>
              </a:lnSpc>
              <a:spcBef>
                <a:spcPts val="0"/>
              </a:spcBef>
              <a:spcAft>
                <a:spcPts val="0"/>
              </a:spcAft>
            </a:pPr>
            <a:r>
              <a:rPr lang="en-US" sz="1800" b="1" dirty="0" smtClean="0"/>
              <a:t>------------------------------------------------------------------------------------------------------------------------------------------------------------------------------</a:t>
            </a:r>
            <a:endParaRPr lang="en-US" sz="1800" b="1" dirty="0" smtClean="0"/>
          </a:p>
          <a:p>
            <a:pPr>
              <a:lnSpc>
                <a:spcPct val="120000"/>
              </a:lnSpc>
              <a:spcBef>
                <a:spcPts val="0"/>
              </a:spcBef>
              <a:spcAft>
                <a:spcPts val="0"/>
              </a:spcAft>
            </a:pPr>
            <a:r>
              <a:rPr lang="en-US" sz="1800" b="1" dirty="0" smtClean="0"/>
              <a:t>Evaluating: </a:t>
            </a:r>
            <a:r>
              <a:rPr lang="en-US" sz="1800" dirty="0" smtClean="0"/>
              <a:t>Present &amp; </a:t>
            </a:r>
            <a:r>
              <a:rPr lang="en-US" sz="1800" dirty="0"/>
              <a:t>defend opinions by making judgments about information, validity of ideas or</a:t>
            </a:r>
          </a:p>
          <a:p>
            <a:pPr>
              <a:lnSpc>
                <a:spcPct val="120000"/>
              </a:lnSpc>
              <a:spcBef>
                <a:spcPts val="0"/>
              </a:spcBef>
              <a:spcAft>
                <a:spcPts val="0"/>
              </a:spcAft>
            </a:pPr>
            <a:r>
              <a:rPr lang="en-US" sz="1800" dirty="0"/>
              <a:t>quality of work based on a set of </a:t>
            </a:r>
            <a:r>
              <a:rPr lang="en-US" sz="1800" dirty="0" smtClean="0"/>
              <a:t>criteria</a:t>
            </a:r>
          </a:p>
          <a:p>
            <a:pPr>
              <a:lnSpc>
                <a:spcPct val="120000"/>
              </a:lnSpc>
              <a:spcBef>
                <a:spcPts val="0"/>
              </a:spcBef>
              <a:spcAft>
                <a:spcPts val="0"/>
              </a:spcAft>
            </a:pPr>
            <a:endParaRPr lang="en-US" sz="1000" dirty="0"/>
          </a:p>
          <a:p>
            <a:pPr>
              <a:lnSpc>
                <a:spcPct val="120000"/>
              </a:lnSpc>
              <a:spcBef>
                <a:spcPts val="0"/>
              </a:spcBef>
              <a:spcAft>
                <a:spcPts val="0"/>
              </a:spcAft>
            </a:pPr>
            <a:r>
              <a:rPr lang="en-US" sz="1800" b="1" dirty="0"/>
              <a:t>Keywords</a:t>
            </a:r>
            <a:r>
              <a:rPr lang="en-US" sz="1800" b="1" dirty="0" smtClean="0"/>
              <a:t>: </a:t>
            </a:r>
            <a:r>
              <a:rPr lang="en-US" sz="1800" dirty="0" smtClean="0"/>
              <a:t>award</a:t>
            </a:r>
            <a:r>
              <a:rPr lang="en-US" sz="1800" dirty="0"/>
              <a:t>, choose, conclude, criticize, decide, defend, determine, dispute, evaluate, judge,</a:t>
            </a:r>
          </a:p>
          <a:p>
            <a:pPr>
              <a:lnSpc>
                <a:spcPct val="120000"/>
              </a:lnSpc>
              <a:spcBef>
                <a:spcPts val="0"/>
              </a:spcBef>
              <a:spcAft>
                <a:spcPts val="0"/>
              </a:spcAft>
            </a:pPr>
            <a:r>
              <a:rPr lang="en-US" sz="1800" dirty="0"/>
              <a:t>justify, measure, compare, mark, rate, recommend, rule on, select, agree, appraise,</a:t>
            </a:r>
          </a:p>
          <a:p>
            <a:pPr>
              <a:lnSpc>
                <a:spcPct val="120000"/>
              </a:lnSpc>
              <a:spcBef>
                <a:spcPts val="0"/>
              </a:spcBef>
              <a:spcAft>
                <a:spcPts val="0"/>
              </a:spcAft>
            </a:pPr>
            <a:r>
              <a:rPr lang="en-US" sz="1800" dirty="0"/>
              <a:t>prioritize, opinion, interpret, explain, support importance, criteria, prove, disprove,</a:t>
            </a:r>
          </a:p>
          <a:p>
            <a:pPr>
              <a:lnSpc>
                <a:spcPct val="120000"/>
              </a:lnSpc>
              <a:spcBef>
                <a:spcPts val="0"/>
              </a:spcBef>
              <a:spcAft>
                <a:spcPts val="0"/>
              </a:spcAft>
            </a:pPr>
            <a:r>
              <a:rPr lang="en-US" sz="1800" dirty="0"/>
              <a:t>assess, influence, perceive, value, estimate, deduct</a:t>
            </a:r>
            <a:endParaRPr lang="en-US" sz="1800" b="1" dirty="0" smtClean="0"/>
          </a:p>
        </p:txBody>
      </p:sp>
    </p:spTree>
    <p:extLst>
      <p:ext uri="{BB962C8B-B14F-4D97-AF65-F5344CB8AC3E}">
        <p14:creationId xmlns:p14="http://schemas.microsoft.com/office/powerpoint/2010/main" val="46472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90000"/>
                    <a:lumOff val="10000"/>
                  </a:schemeClr>
                </a:solidFill>
              </a:rPr>
              <a:t>Announcement &amp; Disclosure</a:t>
            </a:r>
          </a:p>
        </p:txBody>
      </p:sp>
      <p:sp>
        <p:nvSpPr>
          <p:cNvPr id="3" name="Content Placeholder 2"/>
          <p:cNvSpPr>
            <a:spLocks noGrp="1"/>
          </p:cNvSpPr>
          <p:nvPr>
            <p:ph idx="1"/>
          </p:nvPr>
        </p:nvSpPr>
        <p:spPr/>
        <p:txBody>
          <a:bodyPr>
            <a:normAutofit/>
          </a:bodyPr>
          <a:lstStyle/>
          <a:p>
            <a:r>
              <a:rPr lang="en-US" dirty="0"/>
              <a:t>In order to prevent bias, we acknowledge:</a:t>
            </a:r>
          </a:p>
          <a:p>
            <a:pPr lvl="1">
              <a:buFont typeface="Wingdings" panose="05000000000000000000" pitchFamily="2" charset="2"/>
              <a:buChar char="q"/>
            </a:pPr>
            <a:r>
              <a:rPr lang="en-US" dirty="0"/>
              <a:t>No commercial support</a:t>
            </a:r>
          </a:p>
          <a:p>
            <a:pPr lvl="1">
              <a:buFont typeface="Wingdings" panose="05000000000000000000" pitchFamily="2" charset="2"/>
              <a:buChar char="q"/>
            </a:pPr>
            <a:r>
              <a:rPr lang="en-US" dirty="0" smtClean="0"/>
              <a:t>No conflicts </a:t>
            </a:r>
            <a:r>
              <a:rPr lang="en-US" dirty="0"/>
              <a:t>of interest that influence content</a:t>
            </a:r>
          </a:p>
          <a:p>
            <a:r>
              <a:rPr lang="en-US" dirty="0"/>
              <a:t> </a:t>
            </a:r>
          </a:p>
          <a:p>
            <a:r>
              <a:rPr lang="en-US" dirty="0"/>
              <a:t>To </a:t>
            </a:r>
            <a:r>
              <a:rPr lang="en-US" dirty="0" smtClean="0"/>
              <a:t>confirm participation, </a:t>
            </a:r>
            <a:r>
              <a:rPr lang="en-US" dirty="0"/>
              <a:t>attendance is:</a:t>
            </a:r>
          </a:p>
          <a:p>
            <a:pPr lvl="1">
              <a:buFont typeface="Wingdings" panose="05000000000000000000" pitchFamily="2" charset="2"/>
              <a:buChar char="q"/>
            </a:pPr>
            <a:r>
              <a:rPr lang="en-US" dirty="0"/>
              <a:t>Verified via sign-in </a:t>
            </a:r>
            <a:r>
              <a:rPr lang="en-US" dirty="0" smtClean="0"/>
              <a:t>sheet</a:t>
            </a:r>
            <a:endParaRPr lang="en-US" dirty="0"/>
          </a:p>
          <a:p>
            <a:r>
              <a:rPr lang="en-US" dirty="0"/>
              <a:t> </a:t>
            </a:r>
          </a:p>
          <a:p>
            <a:r>
              <a:rPr lang="en-US" dirty="0"/>
              <a:t>To earn credit, you must:</a:t>
            </a:r>
          </a:p>
          <a:p>
            <a:pPr lvl="1">
              <a:buFont typeface="Wingdings" panose="05000000000000000000" pitchFamily="2" charset="2"/>
              <a:buChar char="q"/>
            </a:pPr>
            <a:r>
              <a:rPr lang="en-US" dirty="0"/>
              <a:t>Attend  the entire presentation</a:t>
            </a:r>
          </a:p>
          <a:p>
            <a:pPr lvl="1">
              <a:buFont typeface="Wingdings" panose="05000000000000000000" pitchFamily="2" charset="2"/>
              <a:buChar char="q"/>
            </a:pPr>
            <a:r>
              <a:rPr lang="en-US" dirty="0"/>
              <a:t>Submit an evaluation form</a:t>
            </a:r>
          </a:p>
          <a:p>
            <a:endParaRPr lang="en-US" dirty="0"/>
          </a:p>
        </p:txBody>
      </p:sp>
      <p:pic>
        <p:nvPicPr>
          <p:cNvPr id="4" name="Picture 3"/>
          <p:cNvPicPr>
            <a:picLocks noChangeAspect="1"/>
          </p:cNvPicPr>
          <p:nvPr/>
        </p:nvPicPr>
        <p:blipFill rotWithShape="1">
          <a:blip r:embed="rId2"/>
          <a:srcRect r="3311"/>
          <a:stretch/>
        </p:blipFill>
        <p:spPr>
          <a:xfrm>
            <a:off x="8955809" y="3392594"/>
            <a:ext cx="1989282" cy="2476500"/>
          </a:xfrm>
          <a:prstGeom prst="rect">
            <a:avLst/>
          </a:prstGeom>
        </p:spPr>
      </p:pic>
    </p:spTree>
    <p:extLst>
      <p:ext uri="{BB962C8B-B14F-4D97-AF65-F5344CB8AC3E}">
        <p14:creationId xmlns:p14="http://schemas.microsoft.com/office/powerpoint/2010/main" val="1763548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651" t="18666" r="6100" b="21334"/>
          <a:stretch/>
        </p:blipFill>
        <p:spPr>
          <a:xfrm>
            <a:off x="9210101" y="3586276"/>
            <a:ext cx="2688116" cy="1800971"/>
          </a:xfrm>
          <a:prstGeom prst="rect">
            <a:avLst/>
          </a:prstGeom>
        </p:spPr>
      </p:pic>
      <p:sp>
        <p:nvSpPr>
          <p:cNvPr id="2" name="Title 1"/>
          <p:cNvSpPr>
            <a:spLocks noGrp="1"/>
          </p:cNvSpPr>
          <p:nvPr>
            <p:ph type="title"/>
          </p:nvPr>
        </p:nvSpPr>
        <p:spPr/>
        <p:txBody>
          <a:bodyPr/>
          <a:lstStyle/>
          <a:p>
            <a:r>
              <a:rPr lang="en-US" b="1" dirty="0" smtClean="0">
                <a:solidFill>
                  <a:schemeClr val="accent2">
                    <a:lumMod val="90000"/>
                    <a:lumOff val="10000"/>
                  </a:schemeClr>
                </a:solidFill>
              </a:rPr>
              <a:t>Activities and Assignments: </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987110" y="1798769"/>
            <a:ext cx="10800937" cy="4023360"/>
          </a:xfrm>
        </p:spPr>
        <p:txBody>
          <a:bodyPr>
            <a:normAutofit fontScale="92500" lnSpcReduction="20000"/>
          </a:bodyPr>
          <a:lstStyle/>
          <a:p>
            <a:pPr lvl="1">
              <a:buFont typeface="Wingdings" panose="05000000000000000000" pitchFamily="2" charset="2"/>
              <a:buChar char="q"/>
            </a:pPr>
            <a:r>
              <a:rPr lang="en-US" sz="2000" dirty="0" smtClean="0"/>
              <a:t>Must facilitate active learning </a:t>
            </a:r>
          </a:p>
          <a:p>
            <a:pPr marL="201168" lvl="1" indent="0">
              <a:buNone/>
            </a:pPr>
            <a:endParaRPr lang="en-US" sz="2000" dirty="0" smtClean="0"/>
          </a:p>
          <a:p>
            <a:pPr lvl="1">
              <a:buFont typeface="Wingdings" panose="05000000000000000000" pitchFamily="2" charset="2"/>
              <a:buChar char="q"/>
            </a:pPr>
            <a:r>
              <a:rPr lang="en-US" sz="2000" dirty="0" smtClean="0"/>
              <a:t>Promote </a:t>
            </a:r>
            <a:r>
              <a:rPr lang="en-US" sz="2000" dirty="0"/>
              <a:t>achievement of the rotation’s goals and objectives</a:t>
            </a:r>
          </a:p>
          <a:p>
            <a:pPr lvl="1">
              <a:buFont typeface="Wingdings" panose="05000000000000000000" pitchFamily="2" charset="2"/>
              <a:buChar char="q"/>
            </a:pPr>
            <a:endParaRPr lang="en-US" sz="2000" dirty="0" smtClean="0"/>
          </a:p>
          <a:p>
            <a:pPr lvl="1">
              <a:buFont typeface="Wingdings" panose="05000000000000000000" pitchFamily="2" charset="2"/>
              <a:buChar char="q"/>
            </a:pPr>
            <a:r>
              <a:rPr lang="en-US" sz="2000" dirty="0" smtClean="0"/>
              <a:t>Be mapped to the corresponding learning objective</a:t>
            </a:r>
          </a:p>
          <a:p>
            <a:pPr lvl="1">
              <a:buFont typeface="Wingdings" panose="05000000000000000000" pitchFamily="2" charset="2"/>
              <a:buChar char="q"/>
            </a:pPr>
            <a:endParaRPr lang="en-US" sz="2000" dirty="0" smtClean="0"/>
          </a:p>
          <a:p>
            <a:pPr lvl="1">
              <a:buFont typeface="Wingdings" panose="05000000000000000000" pitchFamily="2" charset="2"/>
              <a:buChar char="q"/>
            </a:pPr>
            <a:r>
              <a:rPr lang="en-US" sz="2000" dirty="0" smtClean="0"/>
              <a:t>Require </a:t>
            </a:r>
            <a:r>
              <a:rPr lang="en-US" sz="2000" dirty="0"/>
              <a:t>learner to formulate answers to questions based upon </a:t>
            </a:r>
            <a:r>
              <a:rPr lang="en-US" sz="2000" dirty="0" smtClean="0"/>
              <a:t>knowledge</a:t>
            </a:r>
          </a:p>
          <a:p>
            <a:pPr lvl="1">
              <a:buFont typeface="Wingdings" panose="05000000000000000000" pitchFamily="2" charset="2"/>
              <a:buChar char="q"/>
            </a:pPr>
            <a:endParaRPr lang="en-US" sz="2000" dirty="0"/>
          </a:p>
          <a:p>
            <a:pPr lvl="1">
              <a:buFont typeface="Wingdings" panose="05000000000000000000" pitchFamily="2" charset="2"/>
              <a:buChar char="q"/>
            </a:pPr>
            <a:r>
              <a:rPr lang="en-US" sz="2000" dirty="0"/>
              <a:t>Encourages learner to ask new questions and continue to </a:t>
            </a:r>
            <a:r>
              <a:rPr lang="en-US" sz="2000" dirty="0" smtClean="0"/>
              <a:t>search </a:t>
            </a:r>
            <a:r>
              <a:rPr lang="en-US" sz="2000" dirty="0"/>
              <a:t>for new </a:t>
            </a:r>
            <a:endParaRPr lang="en-US" sz="2000" dirty="0" smtClean="0"/>
          </a:p>
          <a:p>
            <a:pPr marL="201168" lvl="1" indent="0">
              <a:buNone/>
            </a:pPr>
            <a:r>
              <a:rPr lang="en-US" sz="2000" dirty="0" smtClean="0"/>
              <a:t>knowledge </a:t>
            </a:r>
            <a:r>
              <a:rPr lang="en-US" sz="2000" dirty="0"/>
              <a:t>to provide better, more complete </a:t>
            </a:r>
            <a:r>
              <a:rPr lang="en-US" sz="2000" dirty="0" smtClean="0"/>
              <a:t>answers</a:t>
            </a:r>
          </a:p>
          <a:p>
            <a:pPr lvl="1">
              <a:buFont typeface="Wingdings" panose="05000000000000000000" pitchFamily="2" charset="2"/>
              <a:buChar char="q"/>
            </a:pPr>
            <a:endParaRPr lang="en-US" sz="2000" dirty="0"/>
          </a:p>
          <a:p>
            <a:pPr lvl="1">
              <a:buFont typeface="Wingdings" panose="05000000000000000000" pitchFamily="2" charset="2"/>
              <a:buChar char="q"/>
            </a:pPr>
            <a:r>
              <a:rPr lang="en-US" sz="2000" dirty="0"/>
              <a:t>Develops critical thinking and problem-solving </a:t>
            </a:r>
            <a:r>
              <a:rPr lang="en-US" sz="2000" dirty="0" smtClean="0"/>
              <a:t>skills</a:t>
            </a:r>
          </a:p>
          <a:p>
            <a:pPr marL="201168" lvl="1" indent="0">
              <a:buNone/>
            </a:pPr>
            <a:endParaRPr lang="en-US" sz="2000" dirty="0" smtClean="0"/>
          </a:p>
          <a:p>
            <a:pPr lvl="1">
              <a:buFont typeface="Wingdings" panose="05000000000000000000" pitchFamily="2" charset="2"/>
              <a:buChar char="q"/>
            </a:pPr>
            <a:r>
              <a:rPr lang="en-US" sz="2000" dirty="0" smtClean="0"/>
              <a:t>If any activities occur </a:t>
            </a:r>
            <a:r>
              <a:rPr lang="en-US" sz="2000" dirty="0"/>
              <a:t>during </a:t>
            </a:r>
            <a:r>
              <a:rPr lang="en-US" sz="2000" dirty="0" smtClean="0"/>
              <a:t>off-hours (meeting in the evening, etc.) , make this expectation clear</a:t>
            </a:r>
            <a:endParaRPr lang="en-US" sz="2000" dirty="0"/>
          </a:p>
        </p:txBody>
      </p:sp>
    </p:spTree>
    <p:extLst>
      <p:ext uri="{BB962C8B-B14F-4D97-AF65-F5344CB8AC3E}">
        <p14:creationId xmlns:p14="http://schemas.microsoft.com/office/powerpoint/2010/main" val="2771790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Example of Activities (Understanding)</a:t>
            </a:r>
            <a:endParaRPr lang="en-US" b="1" dirty="0">
              <a:solidFill>
                <a:schemeClr val="accent2">
                  <a:lumMod val="90000"/>
                  <a:lumOff val="10000"/>
                </a:schemeClr>
              </a:solidFill>
            </a:endParaRPr>
          </a:p>
        </p:txBody>
      </p:sp>
      <p:sp>
        <p:nvSpPr>
          <p:cNvPr id="3" name="Content Placeholder 2"/>
          <p:cNvSpPr>
            <a:spLocks noGrp="1"/>
          </p:cNvSpPr>
          <p:nvPr>
            <p:ph idx="1"/>
          </p:nvPr>
        </p:nvSpPr>
        <p:spPr/>
        <p:txBody>
          <a:bodyPr>
            <a:normAutofit/>
          </a:bodyPr>
          <a:lstStyle/>
          <a:p>
            <a:pPr marL="0" indent="0">
              <a:lnSpc>
                <a:spcPct val="110000"/>
              </a:lnSpc>
              <a:spcBef>
                <a:spcPts val="600"/>
              </a:spcBef>
              <a:spcAft>
                <a:spcPts val="600"/>
              </a:spcAft>
              <a:buNone/>
            </a:pPr>
            <a:r>
              <a:rPr lang="en-US" dirty="0" smtClean="0"/>
              <a:t>Management Principles:</a:t>
            </a:r>
          </a:p>
          <a:p>
            <a:pPr marL="274320" indent="-274320">
              <a:lnSpc>
                <a:spcPct val="110000"/>
              </a:lnSpc>
              <a:spcBef>
                <a:spcPts val="600"/>
              </a:spcBef>
              <a:spcAft>
                <a:spcPts val="600"/>
              </a:spcAft>
              <a:buFont typeface="Wingdings" panose="05000000000000000000" pitchFamily="2" charset="2"/>
              <a:buChar char="q"/>
            </a:pPr>
            <a:r>
              <a:rPr lang="en-US" dirty="0" smtClean="0"/>
              <a:t>Participate </a:t>
            </a:r>
            <a:r>
              <a:rPr lang="en-US" dirty="0"/>
              <a:t>in </a:t>
            </a:r>
            <a:r>
              <a:rPr lang="en-US" dirty="0" smtClean="0"/>
              <a:t>discussions with Rx Director on </a:t>
            </a:r>
            <a:r>
              <a:rPr lang="en-US" dirty="0"/>
              <a:t>assigned </a:t>
            </a:r>
            <a:r>
              <a:rPr lang="en-US" dirty="0" smtClean="0"/>
              <a:t>topics: e.g., governance </a:t>
            </a:r>
            <a:r>
              <a:rPr lang="en-US" dirty="0"/>
              <a:t>of the healthcare system </a:t>
            </a:r>
            <a:r>
              <a:rPr lang="en-US" dirty="0" smtClean="0"/>
              <a:t>&amp; </a:t>
            </a:r>
            <a:r>
              <a:rPr lang="en-US" dirty="0"/>
              <a:t>leadership roles; quality metrics; changes to laws </a:t>
            </a:r>
            <a:r>
              <a:rPr lang="en-US" dirty="0" smtClean="0"/>
              <a:t>&amp; </a:t>
            </a:r>
            <a:r>
              <a:rPr lang="en-US" dirty="0"/>
              <a:t>regulations as related to medication use; </a:t>
            </a:r>
            <a:r>
              <a:rPr lang="en-US" dirty="0" smtClean="0"/>
              <a:t>&amp; </a:t>
            </a:r>
            <a:r>
              <a:rPr lang="en-US" dirty="0"/>
              <a:t>keeping current on trends in pharmacy </a:t>
            </a:r>
            <a:r>
              <a:rPr lang="en-US" dirty="0" smtClean="0"/>
              <a:t>&amp; </a:t>
            </a:r>
            <a:r>
              <a:rPr lang="en-US" dirty="0" smtClean="0"/>
              <a:t>healthcare </a:t>
            </a:r>
          </a:p>
          <a:p>
            <a:pPr marL="274320" indent="-274320">
              <a:lnSpc>
                <a:spcPct val="110000"/>
              </a:lnSpc>
              <a:spcBef>
                <a:spcPts val="600"/>
              </a:spcBef>
              <a:spcAft>
                <a:spcPts val="600"/>
              </a:spcAft>
              <a:buFont typeface="Wingdings" panose="05000000000000000000" pitchFamily="2" charset="2"/>
              <a:buChar char="q"/>
            </a:pPr>
            <a:r>
              <a:rPr lang="en-US" dirty="0" smtClean="0"/>
              <a:t>Participate </a:t>
            </a:r>
            <a:r>
              <a:rPr lang="en-US" dirty="0"/>
              <a:t>in </a:t>
            </a:r>
            <a:r>
              <a:rPr lang="en-US" dirty="0" smtClean="0"/>
              <a:t>discussions </a:t>
            </a:r>
            <a:r>
              <a:rPr lang="en-US" dirty="0"/>
              <a:t>with </a:t>
            </a:r>
            <a:r>
              <a:rPr lang="en-US" dirty="0" smtClean="0"/>
              <a:t>Rx Director on </a:t>
            </a:r>
            <a:r>
              <a:rPr lang="en-US" dirty="0" smtClean="0"/>
              <a:t>topics: e.g., basic </a:t>
            </a:r>
            <a:r>
              <a:rPr lang="en-US" dirty="0"/>
              <a:t>principles of management; financial management of a pharmacy; accreditation, legal, regulatory, </a:t>
            </a:r>
            <a:r>
              <a:rPr lang="en-US" dirty="0" smtClean="0"/>
              <a:t>&amp; </a:t>
            </a:r>
            <a:r>
              <a:rPr lang="en-US" dirty="0"/>
              <a:t>safety requirements applicable to the site; facilities design; culture of the organization; the organization’s political </a:t>
            </a:r>
            <a:r>
              <a:rPr lang="en-US" dirty="0" smtClean="0"/>
              <a:t>&amp; </a:t>
            </a:r>
            <a:r>
              <a:rPr lang="en-US" dirty="0"/>
              <a:t>decision-making structure; </a:t>
            </a:r>
            <a:r>
              <a:rPr lang="en-US" dirty="0" smtClean="0"/>
              <a:t>&amp; </a:t>
            </a:r>
            <a:r>
              <a:rPr lang="en-US" dirty="0"/>
              <a:t>the strategic planning </a:t>
            </a:r>
            <a:r>
              <a:rPr lang="en-US" dirty="0" smtClean="0"/>
              <a:t>process </a:t>
            </a:r>
          </a:p>
          <a:p>
            <a:pPr marL="274320" indent="-274320">
              <a:lnSpc>
                <a:spcPct val="110000"/>
              </a:lnSpc>
              <a:spcBef>
                <a:spcPts val="600"/>
              </a:spcBef>
              <a:spcAft>
                <a:spcPts val="600"/>
              </a:spcAft>
              <a:buFont typeface="Wingdings" panose="05000000000000000000" pitchFamily="2" charset="2"/>
              <a:buChar char="q"/>
            </a:pPr>
            <a:r>
              <a:rPr lang="en-US" dirty="0" smtClean="0"/>
              <a:t>Complete </a:t>
            </a:r>
            <a:r>
              <a:rPr lang="en-US" dirty="0"/>
              <a:t>required readings prior to assigned </a:t>
            </a:r>
            <a:r>
              <a:rPr lang="en-US" dirty="0" smtClean="0"/>
              <a:t>topic discussions</a:t>
            </a:r>
            <a:endParaRPr lang="en-US" dirty="0"/>
          </a:p>
        </p:txBody>
      </p:sp>
      <p:pic>
        <p:nvPicPr>
          <p:cNvPr id="4" name="Picture 3"/>
          <p:cNvPicPr>
            <a:picLocks noChangeAspect="1"/>
          </p:cNvPicPr>
          <p:nvPr/>
        </p:nvPicPr>
        <p:blipFill rotWithShape="1">
          <a:blip r:embed="rId2"/>
          <a:srcRect r="3334"/>
          <a:stretch/>
        </p:blipFill>
        <p:spPr>
          <a:xfrm>
            <a:off x="10075649" y="5298204"/>
            <a:ext cx="1663272" cy="905403"/>
          </a:xfrm>
          <a:prstGeom prst="rect">
            <a:avLst/>
          </a:prstGeom>
        </p:spPr>
      </p:pic>
    </p:spTree>
    <p:extLst>
      <p:ext uri="{BB962C8B-B14F-4D97-AF65-F5344CB8AC3E}">
        <p14:creationId xmlns:p14="http://schemas.microsoft.com/office/powerpoint/2010/main" val="1867481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Example of Activities (Applying)</a:t>
            </a:r>
            <a:endParaRPr lang="en-US" b="1" dirty="0">
              <a:solidFill>
                <a:schemeClr val="accent2">
                  <a:lumMod val="90000"/>
                  <a:lumOff val="10000"/>
                </a:schemeClr>
              </a:solidFill>
            </a:endParaRPr>
          </a:p>
        </p:txBody>
      </p:sp>
      <p:sp>
        <p:nvSpPr>
          <p:cNvPr id="3" name="Content Placeholder 2"/>
          <p:cNvSpPr>
            <a:spLocks noGrp="1"/>
          </p:cNvSpPr>
          <p:nvPr>
            <p:ph idx="1"/>
          </p:nvPr>
        </p:nvSpPr>
        <p:spPr/>
        <p:txBody>
          <a:bodyPr>
            <a:normAutofit/>
          </a:bodyPr>
          <a:lstStyle/>
          <a:p>
            <a:pPr marL="274320" indent="-274320">
              <a:lnSpc>
                <a:spcPct val="110000"/>
              </a:lnSpc>
              <a:spcBef>
                <a:spcPts val="600"/>
              </a:spcBef>
              <a:spcAft>
                <a:spcPts val="600"/>
              </a:spcAft>
              <a:buFont typeface="Wingdings" panose="05000000000000000000" pitchFamily="2" charset="2"/>
              <a:buChar char="q"/>
            </a:pPr>
            <a:r>
              <a:rPr lang="en-US" dirty="0" smtClean="0"/>
              <a:t>Interact </a:t>
            </a:r>
            <a:r>
              <a:rPr lang="en-US" dirty="0"/>
              <a:t>effectively with health care teams to manage patients’ medication </a:t>
            </a:r>
            <a:r>
              <a:rPr lang="en-US" dirty="0" smtClean="0"/>
              <a:t>therapy</a:t>
            </a:r>
          </a:p>
          <a:p>
            <a:pPr marL="566928" lvl="1" indent="-274320">
              <a:lnSpc>
                <a:spcPct val="110000"/>
              </a:lnSpc>
              <a:spcBef>
                <a:spcPts val="600"/>
              </a:spcBef>
              <a:spcAft>
                <a:spcPts val="600"/>
              </a:spcAft>
              <a:buFont typeface="Wingdings" panose="05000000000000000000" pitchFamily="2" charset="2"/>
              <a:buChar char="q"/>
            </a:pPr>
            <a:r>
              <a:rPr lang="en-US" dirty="0" smtClean="0"/>
              <a:t>While </a:t>
            </a:r>
            <a:r>
              <a:rPr lang="en-US" dirty="0"/>
              <a:t>on rounds, be prepared to identify medication-related problems </a:t>
            </a:r>
            <a:r>
              <a:rPr lang="en-US" dirty="0" smtClean="0"/>
              <a:t>&amp; </a:t>
            </a:r>
            <a:r>
              <a:rPr lang="en-US" dirty="0"/>
              <a:t>make evidence-based recommendations for solutions to the </a:t>
            </a:r>
            <a:r>
              <a:rPr lang="en-US" dirty="0" smtClean="0"/>
              <a:t>team</a:t>
            </a:r>
            <a:endParaRPr lang="en-US" dirty="0"/>
          </a:p>
          <a:p>
            <a:pPr marL="566928" lvl="1" indent="-274320">
              <a:lnSpc>
                <a:spcPct val="110000"/>
              </a:lnSpc>
              <a:spcBef>
                <a:spcPts val="600"/>
              </a:spcBef>
              <a:spcAft>
                <a:spcPts val="600"/>
              </a:spcAft>
              <a:buFont typeface="Wingdings" panose="05000000000000000000" pitchFamily="2" charset="2"/>
              <a:buChar char="q"/>
            </a:pPr>
            <a:r>
              <a:rPr lang="en-US" dirty="0" smtClean="0"/>
              <a:t>Participate </a:t>
            </a:r>
            <a:r>
              <a:rPr lang="en-US" dirty="0"/>
              <a:t>in daily rounds with assigned team </a:t>
            </a:r>
            <a:r>
              <a:rPr lang="en-US" dirty="0" smtClean="0"/>
              <a:t>&amp; </a:t>
            </a:r>
            <a:r>
              <a:rPr lang="en-US" dirty="0"/>
              <a:t>provide recommendations on assigned patients </a:t>
            </a:r>
            <a:r>
              <a:rPr lang="en-US" dirty="0" smtClean="0"/>
              <a:t>&amp; </a:t>
            </a:r>
            <a:r>
              <a:rPr lang="en-US" dirty="0"/>
              <a:t>answer drug information questions in a timely </a:t>
            </a:r>
            <a:r>
              <a:rPr lang="en-US" dirty="0" smtClean="0"/>
              <a:t>manner</a:t>
            </a:r>
            <a:endParaRPr lang="en-US" dirty="0"/>
          </a:p>
          <a:p>
            <a:pPr marL="566928" lvl="1" indent="-274320">
              <a:lnSpc>
                <a:spcPct val="110000"/>
              </a:lnSpc>
              <a:spcBef>
                <a:spcPts val="600"/>
              </a:spcBef>
              <a:spcAft>
                <a:spcPts val="600"/>
              </a:spcAft>
              <a:buFont typeface="Wingdings" panose="05000000000000000000" pitchFamily="2" charset="2"/>
              <a:buChar char="q"/>
            </a:pPr>
            <a:r>
              <a:rPr lang="en-US" dirty="0" smtClean="0"/>
              <a:t>Work </a:t>
            </a:r>
            <a:r>
              <a:rPr lang="en-US" dirty="0"/>
              <a:t>with physicians </a:t>
            </a:r>
            <a:r>
              <a:rPr lang="en-US" dirty="0" smtClean="0"/>
              <a:t>&amp; </a:t>
            </a:r>
            <a:r>
              <a:rPr lang="en-US" dirty="0"/>
              <a:t>nurses to resolve issues found when reconciling patients’ medications prescribed on admission with medications taken as outpatient. Contact prescribing physician to resolve issues found when verifying medication </a:t>
            </a:r>
            <a:r>
              <a:rPr lang="en-US" dirty="0" smtClean="0"/>
              <a:t>orders</a:t>
            </a:r>
            <a:endParaRPr lang="en-US" dirty="0"/>
          </a:p>
          <a:p>
            <a:pPr marL="566928" lvl="1" indent="-274320">
              <a:lnSpc>
                <a:spcPct val="110000"/>
              </a:lnSpc>
              <a:spcBef>
                <a:spcPts val="600"/>
              </a:spcBef>
              <a:spcAft>
                <a:spcPts val="600"/>
              </a:spcAft>
              <a:buFont typeface="Wingdings" panose="05000000000000000000" pitchFamily="2" charset="2"/>
              <a:buChar char="q"/>
            </a:pPr>
            <a:r>
              <a:rPr lang="en-US" dirty="0" smtClean="0"/>
              <a:t>Work </a:t>
            </a:r>
            <a:r>
              <a:rPr lang="en-US" dirty="0"/>
              <a:t>with nurses </a:t>
            </a:r>
            <a:r>
              <a:rPr lang="en-US" dirty="0" smtClean="0"/>
              <a:t>&amp; </a:t>
            </a:r>
            <a:r>
              <a:rPr lang="en-US" dirty="0"/>
              <a:t>other health care providers to resolve missing doses </a:t>
            </a:r>
            <a:r>
              <a:rPr lang="en-US" dirty="0" smtClean="0"/>
              <a:t>&amp; </a:t>
            </a:r>
            <a:r>
              <a:rPr lang="en-US" dirty="0"/>
              <a:t>other medication distribution issues brought to your attention while staffing</a:t>
            </a:r>
          </a:p>
          <a:p>
            <a:endParaRPr lang="en-US" dirty="0"/>
          </a:p>
        </p:txBody>
      </p:sp>
      <p:pic>
        <p:nvPicPr>
          <p:cNvPr id="4" name="Picture 3"/>
          <p:cNvPicPr>
            <a:picLocks noChangeAspect="1"/>
          </p:cNvPicPr>
          <p:nvPr/>
        </p:nvPicPr>
        <p:blipFill rotWithShape="1">
          <a:blip r:embed="rId2"/>
          <a:srcRect r="3334"/>
          <a:stretch/>
        </p:blipFill>
        <p:spPr>
          <a:xfrm>
            <a:off x="9910892" y="495544"/>
            <a:ext cx="1663272" cy="905403"/>
          </a:xfrm>
          <a:prstGeom prst="rect">
            <a:avLst/>
          </a:prstGeom>
        </p:spPr>
      </p:pic>
    </p:spTree>
    <p:extLst>
      <p:ext uri="{BB962C8B-B14F-4D97-AF65-F5344CB8AC3E}">
        <p14:creationId xmlns:p14="http://schemas.microsoft.com/office/powerpoint/2010/main" val="234298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of Activities (Analyzing)</a:t>
            </a:r>
            <a:endParaRPr lang="en-US" b="1" dirty="0"/>
          </a:p>
        </p:txBody>
      </p:sp>
      <p:sp>
        <p:nvSpPr>
          <p:cNvPr id="3" name="Content Placeholder 2"/>
          <p:cNvSpPr>
            <a:spLocks noGrp="1"/>
          </p:cNvSpPr>
          <p:nvPr>
            <p:ph idx="1"/>
          </p:nvPr>
        </p:nvSpPr>
        <p:spPr>
          <a:xfrm>
            <a:off x="1097280" y="1845733"/>
            <a:ext cx="10058400" cy="4270861"/>
          </a:xfrm>
        </p:spPr>
        <p:txBody>
          <a:bodyPr>
            <a:normAutofit fontScale="92500" lnSpcReduction="10000"/>
          </a:bodyPr>
          <a:lstStyle/>
          <a:p>
            <a:pPr marL="274320" indent="-274320">
              <a:lnSpc>
                <a:spcPct val="110000"/>
              </a:lnSpc>
              <a:spcBef>
                <a:spcPts val="600"/>
              </a:spcBef>
              <a:spcAft>
                <a:spcPts val="600"/>
              </a:spcAft>
              <a:buFont typeface="Wingdings" panose="05000000000000000000" pitchFamily="2" charset="2"/>
              <a:buChar char="q"/>
            </a:pPr>
            <a:r>
              <a:rPr lang="en-US" dirty="0" smtClean="0"/>
              <a:t>Collect </a:t>
            </a:r>
            <a:r>
              <a:rPr lang="en-US" dirty="0"/>
              <a:t>information on which to base safe </a:t>
            </a:r>
            <a:r>
              <a:rPr lang="en-US" dirty="0" smtClean="0"/>
              <a:t>&amp; </a:t>
            </a:r>
            <a:r>
              <a:rPr lang="en-US" dirty="0"/>
              <a:t>effective medication </a:t>
            </a:r>
            <a:r>
              <a:rPr lang="en-US" dirty="0" smtClean="0"/>
              <a:t>therapy</a:t>
            </a:r>
          </a:p>
          <a:p>
            <a:pPr marL="566928" lvl="1" indent="-274320">
              <a:lnSpc>
                <a:spcPct val="110000"/>
              </a:lnSpc>
              <a:spcBef>
                <a:spcPts val="600"/>
              </a:spcBef>
              <a:spcAft>
                <a:spcPts val="600"/>
              </a:spcAft>
              <a:buFont typeface="Wingdings" panose="05000000000000000000" pitchFamily="2" charset="2"/>
              <a:buChar char="q"/>
            </a:pPr>
            <a:r>
              <a:rPr lang="en-US" dirty="0"/>
              <a:t>Collect pertinent information on each assigned </a:t>
            </a:r>
            <a:r>
              <a:rPr lang="en-US" dirty="0" smtClean="0"/>
              <a:t>Pts. from medical </a:t>
            </a:r>
            <a:r>
              <a:rPr lang="en-US" dirty="0"/>
              <a:t>record, </a:t>
            </a:r>
            <a:r>
              <a:rPr lang="en-US" dirty="0" smtClean="0"/>
              <a:t>RN, &amp; Pt. or caregiver (as </a:t>
            </a:r>
            <a:r>
              <a:rPr lang="en-US" dirty="0"/>
              <a:t>applicable) </a:t>
            </a:r>
            <a:r>
              <a:rPr lang="en-US" dirty="0" smtClean="0"/>
              <a:t>daily prior </a:t>
            </a:r>
            <a:r>
              <a:rPr lang="en-US" dirty="0"/>
              <a:t>to rounds </a:t>
            </a:r>
            <a:r>
              <a:rPr lang="en-US" dirty="0" smtClean="0"/>
              <a:t>&amp; record </a:t>
            </a:r>
            <a:r>
              <a:rPr lang="en-US" dirty="0"/>
              <a:t>pertinent data on a patient monitoring </a:t>
            </a:r>
            <a:r>
              <a:rPr lang="en-US" dirty="0" smtClean="0"/>
              <a:t>form</a:t>
            </a:r>
          </a:p>
          <a:p>
            <a:pPr marL="566928" lvl="1" indent="-274320">
              <a:lnSpc>
                <a:spcPct val="110000"/>
              </a:lnSpc>
              <a:spcBef>
                <a:spcPts val="600"/>
              </a:spcBef>
              <a:spcAft>
                <a:spcPts val="600"/>
              </a:spcAft>
              <a:buFont typeface="Wingdings" panose="05000000000000000000" pitchFamily="2" charset="2"/>
              <a:buChar char="q"/>
            </a:pPr>
            <a:r>
              <a:rPr lang="en-US" dirty="0"/>
              <a:t>Gather all pertinent </a:t>
            </a:r>
            <a:r>
              <a:rPr lang="en-US" dirty="0" smtClean="0"/>
              <a:t>Pt.-specific </a:t>
            </a:r>
            <a:r>
              <a:rPr lang="en-US" dirty="0"/>
              <a:t>information in an organized manner </a:t>
            </a:r>
            <a:r>
              <a:rPr lang="en-US" dirty="0" smtClean="0"/>
              <a:t>&amp; be </a:t>
            </a:r>
            <a:r>
              <a:rPr lang="en-US" dirty="0"/>
              <a:t>prepared to discuss recommendations with preceptor </a:t>
            </a:r>
            <a:r>
              <a:rPr lang="en-US" dirty="0" smtClean="0"/>
              <a:t>&amp; </a:t>
            </a:r>
            <a:r>
              <a:rPr lang="en-US" dirty="0"/>
              <a:t>interdisciplinary team during rounds </a:t>
            </a:r>
            <a:r>
              <a:rPr lang="en-US" dirty="0" smtClean="0"/>
              <a:t>&amp; </a:t>
            </a:r>
            <a:r>
              <a:rPr lang="en-US" dirty="0"/>
              <a:t>daily preceptor meetings</a:t>
            </a:r>
          </a:p>
          <a:p>
            <a:pPr marL="566928" lvl="1" indent="-274320">
              <a:lnSpc>
                <a:spcPct val="110000"/>
              </a:lnSpc>
              <a:spcBef>
                <a:spcPts val="600"/>
              </a:spcBef>
              <a:spcAft>
                <a:spcPts val="600"/>
              </a:spcAft>
              <a:buFont typeface="Wingdings" panose="05000000000000000000" pitchFamily="2" charset="2"/>
              <a:buChar char="q"/>
            </a:pPr>
            <a:r>
              <a:rPr lang="en-US" dirty="0" smtClean="0"/>
              <a:t>Review </a:t>
            </a:r>
            <a:r>
              <a:rPr lang="en-US" dirty="0"/>
              <a:t>INR’s, medical record, </a:t>
            </a:r>
            <a:r>
              <a:rPr lang="en-US" dirty="0" smtClean="0"/>
              <a:t>&amp; </a:t>
            </a:r>
            <a:r>
              <a:rPr lang="en-US" dirty="0"/>
              <a:t>interview patients before altering warfarin therapy</a:t>
            </a:r>
          </a:p>
          <a:p>
            <a:pPr marL="566928" lvl="1" indent="-274320">
              <a:lnSpc>
                <a:spcPct val="110000"/>
              </a:lnSpc>
              <a:spcBef>
                <a:spcPts val="600"/>
              </a:spcBef>
              <a:spcAft>
                <a:spcPts val="600"/>
              </a:spcAft>
              <a:buFont typeface="Wingdings" panose="05000000000000000000" pitchFamily="2" charset="2"/>
              <a:buChar char="q"/>
            </a:pPr>
            <a:r>
              <a:rPr lang="en-US" dirty="0" smtClean="0"/>
              <a:t>Perform </a:t>
            </a:r>
            <a:r>
              <a:rPr lang="en-US" dirty="0"/>
              <a:t>a </a:t>
            </a:r>
            <a:r>
              <a:rPr lang="en-US" dirty="0" smtClean="0"/>
              <a:t>med history</a:t>
            </a:r>
            <a:r>
              <a:rPr lang="en-US" dirty="0"/>
              <a:t>, review medical record, </a:t>
            </a:r>
            <a:r>
              <a:rPr lang="en-US" dirty="0" smtClean="0"/>
              <a:t>&amp; </a:t>
            </a:r>
            <a:r>
              <a:rPr lang="en-US" dirty="0"/>
              <a:t>contact </a:t>
            </a:r>
            <a:r>
              <a:rPr lang="en-US" dirty="0" smtClean="0"/>
              <a:t>Pt.’s pharmacy </a:t>
            </a:r>
            <a:r>
              <a:rPr lang="en-US" dirty="0"/>
              <a:t>or prescribing physician as needed when performing medication reconciliation. Record discrepancies found </a:t>
            </a:r>
            <a:r>
              <a:rPr lang="en-US" dirty="0" smtClean="0"/>
              <a:t>&amp; </a:t>
            </a:r>
            <a:r>
              <a:rPr lang="en-US" dirty="0"/>
              <a:t>recommendations on medication reconciliation form.</a:t>
            </a:r>
          </a:p>
          <a:p>
            <a:pPr marL="566928" lvl="1" indent="-274320">
              <a:lnSpc>
                <a:spcPct val="110000"/>
              </a:lnSpc>
              <a:spcBef>
                <a:spcPts val="600"/>
              </a:spcBef>
              <a:spcAft>
                <a:spcPts val="600"/>
              </a:spcAft>
              <a:buFont typeface="Wingdings" panose="05000000000000000000" pitchFamily="2" charset="2"/>
              <a:buChar char="q"/>
            </a:pPr>
            <a:r>
              <a:rPr lang="en-US" dirty="0" smtClean="0"/>
              <a:t>Conduct </a:t>
            </a:r>
            <a:r>
              <a:rPr lang="en-US" dirty="0"/>
              <a:t>a </a:t>
            </a:r>
            <a:r>
              <a:rPr lang="en-US" dirty="0" smtClean="0"/>
              <a:t>med profile </a:t>
            </a:r>
            <a:r>
              <a:rPr lang="en-US" dirty="0"/>
              <a:t>review daily on assigned </a:t>
            </a:r>
            <a:r>
              <a:rPr lang="en-US" dirty="0" smtClean="0"/>
              <a:t>Pts. including </a:t>
            </a:r>
            <a:r>
              <a:rPr lang="en-US" dirty="0"/>
              <a:t>a review of medical record </a:t>
            </a:r>
            <a:r>
              <a:rPr lang="en-US" dirty="0" smtClean="0"/>
              <a:t>&amp; Pts. on </a:t>
            </a:r>
            <a:r>
              <a:rPr lang="en-US" dirty="0"/>
              <a:t>rounds, be prepared to identify medication-related problems </a:t>
            </a:r>
            <a:r>
              <a:rPr lang="en-US" dirty="0" smtClean="0"/>
              <a:t>&amp; </a:t>
            </a:r>
            <a:r>
              <a:rPr lang="en-US" dirty="0"/>
              <a:t>make evidence-based recommendations for solutions to the </a:t>
            </a:r>
            <a:r>
              <a:rPr lang="en-US" dirty="0" smtClean="0"/>
              <a:t>team</a:t>
            </a:r>
            <a:endParaRPr lang="en-US" dirty="0"/>
          </a:p>
          <a:p>
            <a:endParaRPr lang="en-US" dirty="0"/>
          </a:p>
        </p:txBody>
      </p:sp>
      <p:pic>
        <p:nvPicPr>
          <p:cNvPr id="5" name="Picture 4"/>
          <p:cNvPicPr>
            <a:picLocks noChangeAspect="1"/>
          </p:cNvPicPr>
          <p:nvPr/>
        </p:nvPicPr>
        <p:blipFill rotWithShape="1">
          <a:blip r:embed="rId2"/>
          <a:srcRect r="3334"/>
          <a:stretch/>
        </p:blipFill>
        <p:spPr>
          <a:xfrm>
            <a:off x="9910892" y="495544"/>
            <a:ext cx="1663272" cy="905403"/>
          </a:xfrm>
          <a:prstGeom prst="rect">
            <a:avLst/>
          </a:prstGeom>
        </p:spPr>
      </p:pic>
    </p:spTree>
    <p:extLst>
      <p:ext uri="{BB962C8B-B14F-4D97-AF65-F5344CB8AC3E}">
        <p14:creationId xmlns:p14="http://schemas.microsoft.com/office/powerpoint/2010/main" val="1145703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Example of Activities (Creating)</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1845733"/>
            <a:ext cx="10058400" cy="4270861"/>
          </a:xfrm>
        </p:spPr>
        <p:txBody>
          <a:bodyPr>
            <a:normAutofit/>
          </a:bodyPr>
          <a:lstStyle/>
          <a:p>
            <a:pPr marL="274320" indent="-274320">
              <a:lnSpc>
                <a:spcPct val="110000"/>
              </a:lnSpc>
              <a:spcBef>
                <a:spcPts val="600"/>
              </a:spcBef>
              <a:spcAft>
                <a:spcPts val="600"/>
              </a:spcAft>
              <a:buFont typeface="Wingdings" panose="05000000000000000000" pitchFamily="2" charset="2"/>
              <a:buChar char="q"/>
            </a:pPr>
            <a:r>
              <a:rPr lang="en-US" dirty="0" smtClean="0"/>
              <a:t>Design </a:t>
            </a:r>
            <a:r>
              <a:rPr lang="en-US" dirty="0"/>
              <a:t>or redesign safe </a:t>
            </a:r>
            <a:r>
              <a:rPr lang="en-US" dirty="0" smtClean="0"/>
              <a:t>&amp; </a:t>
            </a:r>
            <a:r>
              <a:rPr lang="en-US" dirty="0"/>
              <a:t>effective patient-centered therapeutic regimens </a:t>
            </a:r>
            <a:r>
              <a:rPr lang="en-US" dirty="0" smtClean="0"/>
              <a:t>&amp; </a:t>
            </a:r>
            <a:r>
              <a:rPr lang="en-US" dirty="0"/>
              <a:t>monitoring plans (care plans</a:t>
            </a:r>
            <a:r>
              <a:rPr lang="en-US" dirty="0" smtClean="0"/>
              <a:t>)</a:t>
            </a:r>
          </a:p>
          <a:p>
            <a:pPr marL="566928" lvl="1" indent="-274320">
              <a:lnSpc>
                <a:spcPct val="110000"/>
              </a:lnSpc>
              <a:spcBef>
                <a:spcPts val="600"/>
              </a:spcBef>
              <a:spcAft>
                <a:spcPts val="600"/>
              </a:spcAft>
              <a:buFont typeface="Wingdings" panose="05000000000000000000" pitchFamily="2" charset="2"/>
              <a:buChar char="q"/>
            </a:pPr>
            <a:r>
              <a:rPr lang="en-US" dirty="0" smtClean="0"/>
              <a:t>Start </a:t>
            </a:r>
            <a:r>
              <a:rPr lang="en-US" dirty="0"/>
              <a:t>patient on a dosing regimen designed to achieve target levels. Determine when levels or other appropriate labs need to be ordered </a:t>
            </a:r>
            <a:r>
              <a:rPr lang="en-US" dirty="0" smtClean="0"/>
              <a:t>&amp; </a:t>
            </a:r>
            <a:r>
              <a:rPr lang="en-US" dirty="0"/>
              <a:t>collect other information from medical record, as applicable, to assess response to therapy </a:t>
            </a:r>
            <a:r>
              <a:rPr lang="en-US" dirty="0" smtClean="0"/>
              <a:t>&amp; </a:t>
            </a:r>
            <a:r>
              <a:rPr lang="en-US" dirty="0"/>
              <a:t>monitor for adverse reactions. Revise regimen as </a:t>
            </a:r>
            <a:r>
              <a:rPr lang="en-US" dirty="0" smtClean="0"/>
              <a:t>necessary</a:t>
            </a:r>
          </a:p>
          <a:p>
            <a:pPr marL="566928" lvl="1" indent="-274320">
              <a:lnSpc>
                <a:spcPct val="110000"/>
              </a:lnSpc>
              <a:spcBef>
                <a:spcPts val="600"/>
              </a:spcBef>
              <a:spcAft>
                <a:spcPts val="600"/>
              </a:spcAft>
              <a:buFont typeface="Wingdings" panose="05000000000000000000" pitchFamily="2" charset="2"/>
              <a:buChar char="q"/>
            </a:pPr>
            <a:r>
              <a:rPr lang="en-US" dirty="0"/>
              <a:t>Be prepared to discuss recommendations for addressing medication therapy issues with preceptor prior to rounds with the interdisciplinary </a:t>
            </a:r>
            <a:r>
              <a:rPr lang="en-US" dirty="0" smtClean="0"/>
              <a:t>team</a:t>
            </a:r>
            <a:endParaRPr lang="en-US" dirty="0"/>
          </a:p>
          <a:p>
            <a:pPr marL="566928" lvl="1" indent="-274320">
              <a:lnSpc>
                <a:spcPct val="110000"/>
              </a:lnSpc>
              <a:spcBef>
                <a:spcPts val="600"/>
              </a:spcBef>
              <a:spcAft>
                <a:spcPts val="600"/>
              </a:spcAft>
              <a:buFont typeface="Wingdings" panose="05000000000000000000" pitchFamily="2" charset="2"/>
              <a:buChar char="q"/>
            </a:pPr>
            <a:r>
              <a:rPr lang="en-US" dirty="0" smtClean="0"/>
              <a:t>Contact </a:t>
            </a:r>
            <a:r>
              <a:rPr lang="en-US" dirty="0"/>
              <a:t>prescribing/primary physician with recommended changes to medications or monitoring plans if determine changes are needed based on clinical informatics </a:t>
            </a:r>
            <a:r>
              <a:rPr lang="en-US" dirty="0" smtClean="0"/>
              <a:t>alerts</a:t>
            </a:r>
            <a:endParaRPr lang="en-US" dirty="0"/>
          </a:p>
          <a:p>
            <a:pPr marL="566928" lvl="1" indent="-274320">
              <a:lnSpc>
                <a:spcPct val="110000"/>
              </a:lnSpc>
              <a:spcBef>
                <a:spcPts val="600"/>
              </a:spcBef>
              <a:spcAft>
                <a:spcPts val="600"/>
              </a:spcAft>
              <a:buFont typeface="Wingdings" panose="05000000000000000000" pitchFamily="2" charset="2"/>
              <a:buChar char="q"/>
            </a:pPr>
            <a:endParaRPr lang="en-US" dirty="0"/>
          </a:p>
          <a:p>
            <a:endParaRPr lang="en-US" dirty="0"/>
          </a:p>
        </p:txBody>
      </p:sp>
      <p:pic>
        <p:nvPicPr>
          <p:cNvPr id="4" name="Picture 3"/>
          <p:cNvPicPr>
            <a:picLocks noChangeAspect="1"/>
          </p:cNvPicPr>
          <p:nvPr/>
        </p:nvPicPr>
        <p:blipFill rotWithShape="1">
          <a:blip r:embed="rId2"/>
          <a:srcRect r="3334"/>
          <a:stretch/>
        </p:blipFill>
        <p:spPr>
          <a:xfrm>
            <a:off x="9853227" y="693252"/>
            <a:ext cx="1663272" cy="905403"/>
          </a:xfrm>
          <a:prstGeom prst="rect">
            <a:avLst/>
          </a:prstGeom>
        </p:spPr>
      </p:pic>
    </p:spTree>
    <p:extLst>
      <p:ext uri="{BB962C8B-B14F-4D97-AF65-F5344CB8AC3E}">
        <p14:creationId xmlns:p14="http://schemas.microsoft.com/office/powerpoint/2010/main" val="4060283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Example of Activities (Creating)</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1845733"/>
            <a:ext cx="10058400" cy="4270861"/>
          </a:xfrm>
        </p:spPr>
        <p:txBody>
          <a:bodyPr>
            <a:normAutofit/>
          </a:bodyPr>
          <a:lstStyle/>
          <a:p>
            <a:pPr marL="274320" indent="-274320">
              <a:lnSpc>
                <a:spcPct val="110000"/>
              </a:lnSpc>
              <a:spcBef>
                <a:spcPts val="600"/>
              </a:spcBef>
              <a:spcAft>
                <a:spcPts val="600"/>
              </a:spcAft>
              <a:buFont typeface="Wingdings" panose="05000000000000000000" pitchFamily="2" charset="2"/>
              <a:buChar char="q"/>
            </a:pPr>
            <a:r>
              <a:rPr lang="en-US" dirty="0" smtClean="0"/>
              <a:t>Prepare </a:t>
            </a:r>
            <a:r>
              <a:rPr lang="en-US" dirty="0"/>
              <a:t>assigned drug class review/monograph for presentation at the Pharmacy </a:t>
            </a:r>
            <a:r>
              <a:rPr lang="en-US" dirty="0" smtClean="0"/>
              <a:t>&amp; </a:t>
            </a:r>
            <a:r>
              <a:rPr lang="en-US" dirty="0"/>
              <a:t>Therapeutics Committee</a:t>
            </a:r>
          </a:p>
          <a:p>
            <a:pPr marL="274320" indent="-274320">
              <a:lnSpc>
                <a:spcPct val="110000"/>
              </a:lnSpc>
              <a:spcBef>
                <a:spcPts val="600"/>
              </a:spcBef>
              <a:spcAft>
                <a:spcPts val="600"/>
              </a:spcAft>
              <a:buFont typeface="Wingdings" panose="05000000000000000000" pitchFamily="2" charset="2"/>
              <a:buChar char="q"/>
            </a:pPr>
            <a:r>
              <a:rPr lang="en-US" dirty="0" smtClean="0"/>
              <a:t>Revise </a:t>
            </a:r>
            <a:r>
              <a:rPr lang="en-US" dirty="0"/>
              <a:t>assigned treatment guideline for consideration by appropriate </a:t>
            </a:r>
            <a:r>
              <a:rPr lang="en-US" dirty="0" smtClean="0"/>
              <a:t>stakeholders</a:t>
            </a:r>
          </a:p>
          <a:p>
            <a:pPr marL="274320" indent="-274320">
              <a:lnSpc>
                <a:spcPct val="110000"/>
              </a:lnSpc>
              <a:spcBef>
                <a:spcPts val="600"/>
              </a:spcBef>
              <a:spcAft>
                <a:spcPts val="600"/>
              </a:spcAft>
              <a:buFont typeface="Wingdings" panose="05000000000000000000" pitchFamily="2" charset="2"/>
              <a:buChar char="q"/>
            </a:pPr>
            <a:r>
              <a:rPr lang="en-US" dirty="0"/>
              <a:t>Develop project proposal </a:t>
            </a:r>
            <a:r>
              <a:rPr lang="en-US" dirty="0" smtClean="0"/>
              <a:t>&amp; </a:t>
            </a:r>
            <a:r>
              <a:rPr lang="en-US" dirty="0"/>
              <a:t>seeking necessary approvals (e.g. IRB, Pharmacy </a:t>
            </a:r>
            <a:r>
              <a:rPr lang="en-US" dirty="0" smtClean="0"/>
              <a:t>&amp; </a:t>
            </a:r>
            <a:r>
              <a:rPr lang="en-US" dirty="0"/>
              <a:t>Therapeutics Committee)</a:t>
            </a:r>
          </a:p>
          <a:p>
            <a:pPr marL="292608" lvl="1" indent="0">
              <a:lnSpc>
                <a:spcPct val="110000"/>
              </a:lnSpc>
              <a:spcBef>
                <a:spcPts val="600"/>
              </a:spcBef>
              <a:spcAft>
                <a:spcPts val="600"/>
              </a:spcAft>
              <a:buNone/>
            </a:pPr>
            <a:endParaRPr lang="en-US" dirty="0"/>
          </a:p>
          <a:p>
            <a:endParaRPr lang="en-US" dirty="0"/>
          </a:p>
        </p:txBody>
      </p:sp>
      <p:pic>
        <p:nvPicPr>
          <p:cNvPr id="4" name="Picture 3"/>
          <p:cNvPicPr>
            <a:picLocks noChangeAspect="1"/>
          </p:cNvPicPr>
          <p:nvPr/>
        </p:nvPicPr>
        <p:blipFill rotWithShape="1">
          <a:blip r:embed="rId2"/>
          <a:srcRect r="3334"/>
          <a:stretch/>
        </p:blipFill>
        <p:spPr>
          <a:xfrm>
            <a:off x="9828513" y="750917"/>
            <a:ext cx="1663272" cy="905403"/>
          </a:xfrm>
          <a:prstGeom prst="rect">
            <a:avLst/>
          </a:prstGeom>
        </p:spPr>
      </p:pic>
    </p:spTree>
    <p:extLst>
      <p:ext uri="{BB962C8B-B14F-4D97-AF65-F5344CB8AC3E}">
        <p14:creationId xmlns:p14="http://schemas.microsoft.com/office/powerpoint/2010/main" val="3367265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of Activities (Evaluating)</a:t>
            </a:r>
            <a:endParaRPr lang="en-US" b="1" dirty="0"/>
          </a:p>
        </p:txBody>
      </p:sp>
      <p:sp>
        <p:nvSpPr>
          <p:cNvPr id="3" name="Content Placeholder 2"/>
          <p:cNvSpPr>
            <a:spLocks noGrp="1"/>
          </p:cNvSpPr>
          <p:nvPr>
            <p:ph idx="1"/>
          </p:nvPr>
        </p:nvSpPr>
        <p:spPr>
          <a:xfrm>
            <a:off x="1097280" y="1845733"/>
            <a:ext cx="10058400" cy="4270861"/>
          </a:xfrm>
        </p:spPr>
        <p:txBody>
          <a:bodyPr>
            <a:normAutofit/>
          </a:bodyPr>
          <a:lstStyle/>
          <a:p>
            <a:pPr marL="274320" indent="-274320">
              <a:lnSpc>
                <a:spcPct val="110000"/>
              </a:lnSpc>
              <a:spcBef>
                <a:spcPts val="600"/>
              </a:spcBef>
              <a:spcAft>
                <a:spcPts val="600"/>
              </a:spcAft>
              <a:buFont typeface="Wingdings" panose="05000000000000000000" pitchFamily="2" charset="2"/>
              <a:buChar char="q"/>
            </a:pPr>
            <a:r>
              <a:rPr lang="en-US" dirty="0" smtClean="0"/>
              <a:t>Design </a:t>
            </a:r>
            <a:r>
              <a:rPr lang="en-US" dirty="0"/>
              <a:t>or redesign safe </a:t>
            </a:r>
            <a:r>
              <a:rPr lang="en-US" dirty="0" smtClean="0"/>
              <a:t>&amp; </a:t>
            </a:r>
            <a:r>
              <a:rPr lang="en-US" dirty="0"/>
              <a:t>effective patient-centered therapeutic regimens </a:t>
            </a:r>
            <a:r>
              <a:rPr lang="en-US" dirty="0" smtClean="0"/>
              <a:t>&amp; </a:t>
            </a:r>
            <a:r>
              <a:rPr lang="en-US" dirty="0"/>
              <a:t>monitoring plans (care plans</a:t>
            </a:r>
            <a:r>
              <a:rPr lang="en-US" dirty="0" smtClean="0"/>
              <a:t>).</a:t>
            </a:r>
          </a:p>
          <a:p>
            <a:pPr marL="566928" lvl="1" indent="-274320">
              <a:lnSpc>
                <a:spcPct val="110000"/>
              </a:lnSpc>
              <a:spcBef>
                <a:spcPts val="600"/>
              </a:spcBef>
              <a:spcAft>
                <a:spcPts val="600"/>
              </a:spcAft>
              <a:buFont typeface="Wingdings" panose="05000000000000000000" pitchFamily="2" charset="2"/>
              <a:buChar char="q"/>
            </a:pPr>
            <a:r>
              <a:rPr lang="en-US" dirty="0" smtClean="0"/>
              <a:t>Start </a:t>
            </a:r>
            <a:r>
              <a:rPr lang="en-US" dirty="0"/>
              <a:t>patient on a dosing regimen designed to achieve target levels. Determine when levels or other appropriate labs need to be ordered </a:t>
            </a:r>
            <a:r>
              <a:rPr lang="en-US" dirty="0" smtClean="0"/>
              <a:t>&amp; </a:t>
            </a:r>
            <a:r>
              <a:rPr lang="en-US" dirty="0"/>
              <a:t>collect other information from medical record, as applicable, to assess response to therapy </a:t>
            </a:r>
            <a:r>
              <a:rPr lang="en-US" dirty="0" smtClean="0"/>
              <a:t>&amp; </a:t>
            </a:r>
            <a:r>
              <a:rPr lang="en-US" dirty="0"/>
              <a:t>monitor for adverse reactions. Revise regimen as </a:t>
            </a:r>
            <a:r>
              <a:rPr lang="en-US" dirty="0" smtClean="0"/>
              <a:t>necessary</a:t>
            </a:r>
          </a:p>
          <a:p>
            <a:pPr marL="566928" lvl="1" indent="-274320">
              <a:lnSpc>
                <a:spcPct val="110000"/>
              </a:lnSpc>
              <a:spcBef>
                <a:spcPts val="600"/>
              </a:spcBef>
              <a:spcAft>
                <a:spcPts val="600"/>
              </a:spcAft>
              <a:buFont typeface="Wingdings" panose="05000000000000000000" pitchFamily="2" charset="2"/>
              <a:buChar char="q"/>
            </a:pPr>
            <a:r>
              <a:rPr lang="en-US" dirty="0"/>
              <a:t>Be prepared to discuss recommendations for addressing medication therapy issues with preceptor prior to rounds with the interdisciplinary team.</a:t>
            </a:r>
          </a:p>
          <a:p>
            <a:pPr marL="566928" lvl="1" indent="-274320">
              <a:lnSpc>
                <a:spcPct val="110000"/>
              </a:lnSpc>
              <a:spcBef>
                <a:spcPts val="600"/>
              </a:spcBef>
              <a:spcAft>
                <a:spcPts val="600"/>
              </a:spcAft>
              <a:buFont typeface="Wingdings" panose="05000000000000000000" pitchFamily="2" charset="2"/>
              <a:buChar char="q"/>
            </a:pPr>
            <a:r>
              <a:rPr lang="en-US" dirty="0" smtClean="0"/>
              <a:t>Contact </a:t>
            </a:r>
            <a:r>
              <a:rPr lang="en-US" dirty="0"/>
              <a:t>prescribing/primary physician with recommended changes to medications or monitoring plans if determine changes are needed based on clinical informatics </a:t>
            </a:r>
            <a:r>
              <a:rPr lang="en-US" dirty="0" smtClean="0"/>
              <a:t>alerts</a:t>
            </a:r>
            <a:endParaRPr lang="en-US" dirty="0"/>
          </a:p>
          <a:p>
            <a:pPr marL="566928" lvl="1" indent="-274320">
              <a:lnSpc>
                <a:spcPct val="110000"/>
              </a:lnSpc>
              <a:spcBef>
                <a:spcPts val="600"/>
              </a:spcBef>
              <a:spcAft>
                <a:spcPts val="600"/>
              </a:spcAft>
              <a:buFont typeface="Wingdings" panose="05000000000000000000" pitchFamily="2" charset="2"/>
              <a:buChar char="q"/>
            </a:pPr>
            <a:endParaRPr lang="en-US" dirty="0"/>
          </a:p>
          <a:p>
            <a:endParaRPr lang="en-US" dirty="0"/>
          </a:p>
        </p:txBody>
      </p:sp>
      <p:pic>
        <p:nvPicPr>
          <p:cNvPr id="4" name="Picture 3"/>
          <p:cNvPicPr>
            <a:picLocks noChangeAspect="1"/>
          </p:cNvPicPr>
          <p:nvPr/>
        </p:nvPicPr>
        <p:blipFill rotWithShape="1">
          <a:blip r:embed="rId2"/>
          <a:srcRect r="3334"/>
          <a:stretch/>
        </p:blipFill>
        <p:spPr>
          <a:xfrm>
            <a:off x="9433097" y="5211191"/>
            <a:ext cx="1663272" cy="905403"/>
          </a:xfrm>
          <a:prstGeom prst="rect">
            <a:avLst/>
          </a:prstGeom>
        </p:spPr>
      </p:pic>
    </p:spTree>
    <p:extLst>
      <p:ext uri="{BB962C8B-B14F-4D97-AF65-F5344CB8AC3E}">
        <p14:creationId xmlns:p14="http://schemas.microsoft.com/office/powerpoint/2010/main" val="1148923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Goals/Objectives and Activities:</a:t>
            </a:r>
            <a:endParaRPr lang="en-US" b="1" dirty="0">
              <a:solidFill>
                <a:schemeClr val="accent2">
                  <a:lumMod val="90000"/>
                  <a:lumOff val="10000"/>
                </a:schemeClr>
              </a:solidFill>
            </a:endParaRPr>
          </a:p>
        </p:txBody>
      </p:sp>
      <p:pic>
        <p:nvPicPr>
          <p:cNvPr id="8" name="Picture 7"/>
          <p:cNvPicPr>
            <a:picLocks noChangeAspect="1"/>
          </p:cNvPicPr>
          <p:nvPr/>
        </p:nvPicPr>
        <p:blipFill>
          <a:blip r:embed="rId2"/>
          <a:stretch>
            <a:fillRect/>
          </a:stretch>
        </p:blipFill>
        <p:spPr>
          <a:xfrm>
            <a:off x="1221105" y="2034908"/>
            <a:ext cx="10063180" cy="3627762"/>
          </a:xfrm>
          <a:prstGeom prst="rect">
            <a:avLst/>
          </a:prstGeom>
        </p:spPr>
      </p:pic>
      <p:sp>
        <p:nvSpPr>
          <p:cNvPr id="3" name="TextBox 2"/>
          <p:cNvSpPr txBox="1"/>
          <p:nvPr/>
        </p:nvSpPr>
        <p:spPr>
          <a:xfrm>
            <a:off x="1565189" y="1737360"/>
            <a:ext cx="9201665" cy="369332"/>
          </a:xfrm>
          <a:prstGeom prst="rect">
            <a:avLst/>
          </a:prstGeom>
          <a:noFill/>
        </p:spPr>
        <p:txBody>
          <a:bodyPr wrap="square" rtlCol="0">
            <a:spAutoFit/>
          </a:bodyPr>
          <a:lstStyle/>
          <a:p>
            <a:r>
              <a:rPr lang="en-US" dirty="0" smtClean="0">
                <a:solidFill>
                  <a:srgbClr val="993300"/>
                </a:solidFill>
              </a:rPr>
              <a:t>Relationship between objectives and activities: </a:t>
            </a:r>
            <a:endParaRPr lang="en-US" dirty="0">
              <a:solidFill>
                <a:srgbClr val="993300"/>
              </a:solidFill>
            </a:endParaRPr>
          </a:p>
        </p:txBody>
      </p:sp>
    </p:spTree>
    <p:extLst>
      <p:ext uri="{BB962C8B-B14F-4D97-AF65-F5344CB8AC3E}">
        <p14:creationId xmlns:p14="http://schemas.microsoft.com/office/powerpoint/2010/main" val="2068002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Formative Assessment</a:t>
            </a:r>
            <a:r>
              <a:rPr lang="en-US" dirty="0" smtClean="0"/>
              <a:t>	</a:t>
            </a:r>
            <a:endParaRPr lang="en-US" dirty="0"/>
          </a:p>
        </p:txBody>
      </p:sp>
      <p:sp>
        <p:nvSpPr>
          <p:cNvPr id="3" name="Content Placeholder 2"/>
          <p:cNvSpPr>
            <a:spLocks noGrp="1"/>
          </p:cNvSpPr>
          <p:nvPr>
            <p:ph idx="1"/>
          </p:nvPr>
        </p:nvSpPr>
        <p:spPr/>
        <p:txBody>
          <a:bodyPr/>
          <a:lstStyle/>
          <a:p>
            <a:r>
              <a:rPr lang="en-US" dirty="0" smtClean="0"/>
              <a:t>Criteria based</a:t>
            </a:r>
          </a:p>
          <a:p>
            <a:pPr lvl="1"/>
            <a:r>
              <a:rPr lang="en-US" dirty="0" smtClean="0"/>
              <a:t>Describe knowledge, skills, and attitudes you want demonstrated</a:t>
            </a:r>
          </a:p>
          <a:p>
            <a:pPr lvl="1"/>
            <a:r>
              <a:rPr lang="en-US" dirty="0" smtClean="0"/>
              <a:t>Should be able to be used by another instructor/pharmacist/peer/student</a:t>
            </a:r>
          </a:p>
          <a:p>
            <a:r>
              <a:rPr lang="en-US" dirty="0" smtClean="0"/>
              <a:t>Evidence based</a:t>
            </a:r>
          </a:p>
          <a:p>
            <a:pPr lvl="1"/>
            <a:r>
              <a:rPr lang="en-US" dirty="0" smtClean="0"/>
              <a:t>What went right</a:t>
            </a:r>
          </a:p>
          <a:p>
            <a:pPr lvl="1"/>
            <a:r>
              <a:rPr lang="en-US" dirty="0" smtClean="0"/>
              <a:t>What when wrong</a:t>
            </a:r>
          </a:p>
          <a:p>
            <a:pPr lvl="1"/>
            <a:r>
              <a:rPr lang="en-US" dirty="0" smtClean="0"/>
              <a:t>How to get better</a:t>
            </a:r>
          </a:p>
        </p:txBody>
      </p:sp>
      <p:pic>
        <p:nvPicPr>
          <p:cNvPr id="4" name="Picture 3"/>
          <p:cNvPicPr>
            <a:picLocks noChangeAspect="1"/>
          </p:cNvPicPr>
          <p:nvPr/>
        </p:nvPicPr>
        <p:blipFill>
          <a:blip r:embed="rId2"/>
          <a:stretch>
            <a:fillRect/>
          </a:stretch>
        </p:blipFill>
        <p:spPr>
          <a:xfrm>
            <a:off x="8129687" y="3857414"/>
            <a:ext cx="2712955" cy="1615580"/>
          </a:xfrm>
          <a:prstGeom prst="rect">
            <a:avLst/>
          </a:prstGeom>
        </p:spPr>
      </p:pic>
    </p:spTree>
    <p:extLst>
      <p:ext uri="{BB962C8B-B14F-4D97-AF65-F5344CB8AC3E}">
        <p14:creationId xmlns:p14="http://schemas.microsoft.com/office/powerpoint/2010/main" val="1640532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Evaluations:</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1845734"/>
            <a:ext cx="10058400" cy="4356762"/>
          </a:xfrm>
        </p:spPr>
        <p:txBody>
          <a:bodyPr>
            <a:normAutofit fontScale="85000" lnSpcReduction="20000"/>
          </a:bodyPr>
          <a:lstStyle/>
          <a:p>
            <a:pPr>
              <a:lnSpc>
                <a:spcPct val="120000"/>
              </a:lnSpc>
              <a:spcBef>
                <a:spcPts val="0"/>
              </a:spcBef>
              <a:spcAft>
                <a:spcPts val="300"/>
              </a:spcAft>
              <a:buFont typeface="Wingdings" panose="05000000000000000000" pitchFamily="2" charset="2"/>
              <a:buChar char="q"/>
            </a:pPr>
            <a:r>
              <a:rPr lang="en-US" sz="2400" dirty="0" smtClean="0"/>
              <a:t>Syllabus should clearly describe how the resident will </a:t>
            </a:r>
            <a:r>
              <a:rPr lang="en-US" sz="2400" dirty="0"/>
              <a:t>be evaluated and what acceptable performance looks </a:t>
            </a:r>
            <a:r>
              <a:rPr lang="en-US" sz="2400" dirty="0" smtClean="0"/>
              <a:t>like</a:t>
            </a:r>
          </a:p>
          <a:p>
            <a:pPr>
              <a:lnSpc>
                <a:spcPct val="120000"/>
              </a:lnSpc>
              <a:spcBef>
                <a:spcPts val="0"/>
              </a:spcBef>
              <a:spcAft>
                <a:spcPts val="300"/>
              </a:spcAft>
              <a:buFont typeface="Wingdings" panose="05000000000000000000" pitchFamily="2" charset="2"/>
              <a:buChar char="q"/>
            </a:pPr>
            <a:r>
              <a:rPr lang="en-US" sz="2400" dirty="0" smtClean="0"/>
              <a:t>May provide copies </a:t>
            </a:r>
            <a:r>
              <a:rPr lang="en-US" sz="2400" dirty="0"/>
              <a:t>of the rubrics used for </a:t>
            </a:r>
            <a:r>
              <a:rPr lang="en-US" sz="2400" dirty="0" smtClean="0"/>
              <a:t>specific evaluations (e.g., presentation</a:t>
            </a:r>
            <a:r>
              <a:rPr lang="en-US" sz="2400" dirty="0"/>
              <a:t>, journal</a:t>
            </a:r>
          </a:p>
          <a:p>
            <a:pPr marL="0" indent="0">
              <a:lnSpc>
                <a:spcPct val="120000"/>
              </a:lnSpc>
              <a:spcBef>
                <a:spcPts val="0"/>
              </a:spcBef>
              <a:spcAft>
                <a:spcPts val="300"/>
              </a:spcAft>
              <a:buNone/>
            </a:pPr>
            <a:r>
              <a:rPr lang="en-US" sz="2400" dirty="0"/>
              <a:t>club, or </a:t>
            </a:r>
            <a:r>
              <a:rPr lang="en-US" sz="2400" dirty="0" smtClean="0"/>
              <a:t>patient cases, etc. ) before they begin </a:t>
            </a:r>
            <a:r>
              <a:rPr lang="en-US" sz="2400" dirty="0"/>
              <a:t>putting these projects </a:t>
            </a:r>
            <a:r>
              <a:rPr lang="en-US" sz="2400" dirty="0" smtClean="0"/>
              <a:t>together</a:t>
            </a:r>
          </a:p>
          <a:p>
            <a:pPr>
              <a:lnSpc>
                <a:spcPct val="120000"/>
              </a:lnSpc>
              <a:spcBef>
                <a:spcPts val="0"/>
              </a:spcBef>
              <a:spcAft>
                <a:spcPts val="300"/>
              </a:spcAft>
              <a:buFont typeface="Wingdings" panose="05000000000000000000" pitchFamily="2" charset="2"/>
              <a:buChar char="q"/>
            </a:pPr>
            <a:r>
              <a:rPr lang="en-US" sz="2400" dirty="0" smtClean="0"/>
              <a:t>A brief description of what it takes to earn each rating of the scale utilized </a:t>
            </a:r>
            <a:r>
              <a:rPr lang="en-US" sz="2400" i="1" dirty="0"/>
              <a:t>(</a:t>
            </a:r>
            <a:r>
              <a:rPr lang="en-US" sz="2400" i="1" dirty="0" smtClean="0"/>
              <a:t>numerical  i.e., 1-5 or categorical i.e., needs improvement, satisfactory progress, achieved ) </a:t>
            </a:r>
          </a:p>
          <a:p>
            <a:pPr>
              <a:buFont typeface="Wingdings" panose="05000000000000000000" pitchFamily="2" charset="2"/>
              <a:buChar char="q"/>
            </a:pPr>
            <a:r>
              <a:rPr lang="en-US" sz="2400" dirty="0" smtClean="0"/>
              <a:t>Should be constructive and specific (i.e., sandwich method)</a:t>
            </a:r>
          </a:p>
          <a:p>
            <a:pPr lvl="1">
              <a:lnSpc>
                <a:spcPct val="120000"/>
              </a:lnSpc>
              <a:spcBef>
                <a:spcPts val="0"/>
              </a:spcBef>
              <a:spcAft>
                <a:spcPts val="300"/>
              </a:spcAft>
              <a:buFont typeface="Wingdings" panose="05000000000000000000" pitchFamily="2" charset="2"/>
              <a:buChar char="q"/>
            </a:pPr>
            <a:r>
              <a:rPr lang="en-US" sz="2400" dirty="0" smtClean="0"/>
              <a:t>Strengths</a:t>
            </a:r>
          </a:p>
          <a:p>
            <a:pPr lvl="1">
              <a:lnSpc>
                <a:spcPct val="120000"/>
              </a:lnSpc>
              <a:spcBef>
                <a:spcPts val="0"/>
              </a:spcBef>
              <a:spcAft>
                <a:spcPts val="300"/>
              </a:spcAft>
              <a:buFont typeface="Wingdings" panose="05000000000000000000" pitchFamily="2" charset="2"/>
              <a:buChar char="q"/>
            </a:pPr>
            <a:r>
              <a:rPr lang="en-US" sz="2400" dirty="0" smtClean="0"/>
              <a:t>Areas to improve</a:t>
            </a:r>
          </a:p>
          <a:p>
            <a:pPr lvl="1">
              <a:lnSpc>
                <a:spcPct val="120000"/>
              </a:lnSpc>
              <a:spcBef>
                <a:spcPts val="0"/>
              </a:spcBef>
              <a:spcAft>
                <a:spcPts val="300"/>
              </a:spcAft>
              <a:buFont typeface="Wingdings" panose="05000000000000000000" pitchFamily="2" charset="2"/>
              <a:buChar char="q"/>
            </a:pPr>
            <a:r>
              <a:rPr lang="en-US" sz="2400" dirty="0" smtClean="0"/>
              <a:t>Strengths, with motivating comments</a:t>
            </a:r>
          </a:p>
          <a:p>
            <a:pPr>
              <a:lnSpc>
                <a:spcPct val="120000"/>
              </a:lnSpc>
              <a:spcBef>
                <a:spcPts val="0"/>
              </a:spcBef>
              <a:spcAft>
                <a:spcPts val="300"/>
              </a:spcAft>
              <a:buFont typeface="Wingdings" panose="05000000000000000000" pitchFamily="2" charset="2"/>
              <a:buChar char="q"/>
            </a:pPr>
            <a:r>
              <a:rPr lang="en-US" sz="2400" dirty="0" smtClean="0"/>
              <a:t>May include verbal or written self assessment</a:t>
            </a:r>
          </a:p>
          <a:p>
            <a:pPr>
              <a:lnSpc>
                <a:spcPct val="120000"/>
              </a:lnSpc>
              <a:spcBef>
                <a:spcPts val="0"/>
              </a:spcBef>
              <a:spcAft>
                <a:spcPts val="300"/>
              </a:spcAft>
              <a:buFont typeface="Wingdings" panose="05000000000000000000" pitchFamily="2" charset="2"/>
              <a:buChar char="q"/>
            </a:pPr>
            <a:r>
              <a:rPr lang="en-US" sz="2400" dirty="0" smtClean="0"/>
              <a:t>Should include Formative and Summative </a:t>
            </a:r>
            <a:endParaRPr lang="en-US" sz="2400" dirty="0"/>
          </a:p>
        </p:txBody>
      </p:sp>
      <p:pic>
        <p:nvPicPr>
          <p:cNvPr id="4" name="Picture 3"/>
          <p:cNvPicPr>
            <a:picLocks noChangeAspect="1"/>
          </p:cNvPicPr>
          <p:nvPr/>
        </p:nvPicPr>
        <p:blipFill>
          <a:blip r:embed="rId3"/>
          <a:stretch>
            <a:fillRect/>
          </a:stretch>
        </p:blipFill>
        <p:spPr>
          <a:xfrm>
            <a:off x="8442725" y="4417059"/>
            <a:ext cx="2712955" cy="1615580"/>
          </a:xfrm>
          <a:prstGeom prst="rect">
            <a:avLst/>
          </a:prstGeom>
        </p:spPr>
      </p:pic>
    </p:spTree>
    <p:extLst>
      <p:ext uri="{BB962C8B-B14F-4D97-AF65-F5344CB8AC3E}">
        <p14:creationId xmlns:p14="http://schemas.microsoft.com/office/powerpoint/2010/main" val="1905331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Learning Objectives</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2067697"/>
            <a:ext cx="10058400" cy="3163330"/>
          </a:xfrm>
        </p:spPr>
        <p:txBody>
          <a:bodyPr>
            <a:normAutofit/>
          </a:bodyPr>
          <a:lstStyle/>
          <a:p>
            <a:pPr marL="274320" indent="-274320">
              <a:lnSpc>
                <a:spcPct val="110000"/>
              </a:lnSpc>
              <a:spcBef>
                <a:spcPts val="600"/>
              </a:spcBef>
              <a:spcAft>
                <a:spcPts val="600"/>
              </a:spcAft>
              <a:buFont typeface="Wingdings" panose="05000000000000000000" pitchFamily="2" charset="2"/>
              <a:buChar char="q"/>
            </a:pPr>
            <a:r>
              <a:rPr lang="en-US" dirty="0" smtClean="0"/>
              <a:t>Describe </a:t>
            </a:r>
            <a:r>
              <a:rPr lang="en-US" dirty="0"/>
              <a:t>the ASHP residency </a:t>
            </a:r>
            <a:r>
              <a:rPr lang="en-US" dirty="0" smtClean="0"/>
              <a:t>standard </a:t>
            </a:r>
            <a:r>
              <a:rPr lang="en-US" dirty="0" err="1"/>
              <a:t>3.3c1</a:t>
            </a:r>
            <a:r>
              <a:rPr lang="en-US" dirty="0"/>
              <a:t> pertaining to learning experience </a:t>
            </a:r>
            <a:r>
              <a:rPr lang="en-US" dirty="0" smtClean="0"/>
              <a:t>syllabus requirements</a:t>
            </a:r>
          </a:p>
          <a:p>
            <a:pPr marL="274320" indent="-274320">
              <a:lnSpc>
                <a:spcPct val="110000"/>
              </a:lnSpc>
              <a:spcBef>
                <a:spcPts val="600"/>
              </a:spcBef>
              <a:spcAft>
                <a:spcPts val="600"/>
              </a:spcAft>
              <a:buFont typeface="Wingdings" panose="05000000000000000000" pitchFamily="2" charset="2"/>
              <a:buChar char="q"/>
            </a:pPr>
            <a:endParaRPr lang="en-US" dirty="0"/>
          </a:p>
          <a:p>
            <a:pPr marL="274320" indent="-274320">
              <a:lnSpc>
                <a:spcPct val="110000"/>
              </a:lnSpc>
              <a:spcBef>
                <a:spcPts val="600"/>
              </a:spcBef>
              <a:spcAft>
                <a:spcPts val="600"/>
              </a:spcAft>
              <a:buFont typeface="Wingdings" panose="05000000000000000000" pitchFamily="2" charset="2"/>
              <a:buChar char="q"/>
            </a:pPr>
            <a:r>
              <a:rPr lang="en-US" dirty="0" smtClean="0"/>
              <a:t>Review </a:t>
            </a:r>
            <a:r>
              <a:rPr lang="en-US" dirty="0"/>
              <a:t>the key elements of a sample LE syllabus (e.g.,  description, preceptor information, learner expectations/progression, learning objectives/activities, evaluations/feedback</a:t>
            </a:r>
            <a:r>
              <a:rPr lang="en-US" dirty="0" smtClean="0"/>
              <a:t>)</a:t>
            </a:r>
          </a:p>
          <a:p>
            <a:pPr marL="274320" indent="-274320">
              <a:lnSpc>
                <a:spcPct val="110000"/>
              </a:lnSpc>
              <a:spcBef>
                <a:spcPts val="600"/>
              </a:spcBef>
              <a:spcAft>
                <a:spcPts val="600"/>
              </a:spcAft>
              <a:buFont typeface="Wingdings" panose="05000000000000000000" pitchFamily="2" charset="2"/>
              <a:buChar char="q"/>
            </a:pPr>
            <a:endParaRPr lang="en-US" dirty="0"/>
          </a:p>
          <a:p>
            <a:pPr marL="274320" indent="-274320">
              <a:lnSpc>
                <a:spcPct val="110000"/>
              </a:lnSpc>
              <a:spcBef>
                <a:spcPts val="600"/>
              </a:spcBef>
              <a:spcAft>
                <a:spcPts val="600"/>
              </a:spcAft>
              <a:buFont typeface="Wingdings" panose="05000000000000000000" pitchFamily="2" charset="2"/>
              <a:buChar char="q"/>
            </a:pPr>
            <a:r>
              <a:rPr lang="en-US" dirty="0" smtClean="0"/>
              <a:t>Explain </a:t>
            </a:r>
            <a:r>
              <a:rPr lang="en-US" dirty="0"/>
              <a:t>how to effectively develop or build a LE syllabus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450" y="4174782"/>
            <a:ext cx="2095500" cy="1885950"/>
          </a:xfrm>
          <a:prstGeom prst="rect">
            <a:avLst/>
          </a:prstGeom>
        </p:spPr>
      </p:pic>
    </p:spTree>
    <p:extLst>
      <p:ext uri="{BB962C8B-B14F-4D97-AF65-F5344CB8AC3E}">
        <p14:creationId xmlns:p14="http://schemas.microsoft.com/office/powerpoint/2010/main" val="3089069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Feedback Description (Example):</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1944130"/>
            <a:ext cx="10058400" cy="3924964"/>
          </a:xfrm>
        </p:spPr>
        <p:txBody>
          <a:bodyPr>
            <a:normAutofit/>
          </a:bodyPr>
          <a:lstStyle/>
          <a:p>
            <a:pPr>
              <a:buFont typeface="Wingdings" panose="05000000000000000000" pitchFamily="2" charset="2"/>
              <a:buChar char="q"/>
            </a:pPr>
            <a:r>
              <a:rPr lang="en-US" dirty="0" smtClean="0"/>
              <a:t>The </a:t>
            </a:r>
            <a:r>
              <a:rPr lang="en-US" dirty="0"/>
              <a:t>resident will receive on-going, regular formative verbal feedback throughout the </a:t>
            </a:r>
            <a:r>
              <a:rPr lang="en-US" dirty="0" smtClean="0"/>
              <a:t>rotation</a:t>
            </a:r>
          </a:p>
          <a:p>
            <a:pPr marL="0" indent="0">
              <a:buNone/>
            </a:pPr>
            <a:endParaRPr lang="en-US" dirty="0" smtClean="0"/>
          </a:p>
          <a:p>
            <a:pPr>
              <a:buFont typeface="Wingdings" panose="05000000000000000000" pitchFamily="2" charset="2"/>
              <a:buChar char="q"/>
            </a:pPr>
            <a:r>
              <a:rPr lang="en-US" dirty="0" smtClean="0"/>
              <a:t>Preceptor </a:t>
            </a:r>
            <a:r>
              <a:rPr lang="en-US" dirty="0"/>
              <a:t>and resident will have a midpoint discussion to assess the overall </a:t>
            </a:r>
            <a:r>
              <a:rPr lang="en-US" dirty="0" smtClean="0"/>
              <a:t>LE for </a:t>
            </a:r>
            <a:r>
              <a:rPr lang="en-US" dirty="0"/>
              <a:t>the </a:t>
            </a:r>
            <a:r>
              <a:rPr lang="en-US" dirty="0" smtClean="0"/>
              <a:t>resident. The </a:t>
            </a:r>
            <a:r>
              <a:rPr lang="en-US" dirty="0"/>
              <a:t>goal for this meeting will be to identify areas on which to focus, </a:t>
            </a:r>
            <a:r>
              <a:rPr lang="en-US" dirty="0" smtClean="0"/>
              <a:t>future activities</a:t>
            </a:r>
            <a:r>
              <a:rPr lang="en-US" dirty="0"/>
              <a:t>, etc., </a:t>
            </a:r>
            <a:r>
              <a:rPr lang="en-US" dirty="0" smtClean="0"/>
              <a:t>based </a:t>
            </a:r>
            <a:r>
              <a:rPr lang="en-US" dirty="0"/>
              <a:t>on resident feedback as well as preceptor identification of areas </a:t>
            </a:r>
            <a:r>
              <a:rPr lang="en-US" dirty="0" smtClean="0"/>
              <a:t>for improvement</a:t>
            </a:r>
            <a:endParaRPr lang="en-US" dirty="0"/>
          </a:p>
          <a:p>
            <a:pPr>
              <a:buFont typeface="Wingdings" panose="05000000000000000000" pitchFamily="2" charset="2"/>
              <a:buChar char="q"/>
            </a:pPr>
            <a:endParaRPr lang="en-US" dirty="0" smtClean="0"/>
          </a:p>
          <a:p>
            <a:pPr>
              <a:buFont typeface="Wingdings" panose="05000000000000000000" pitchFamily="2" charset="2"/>
              <a:buChar char="q"/>
            </a:pPr>
            <a:r>
              <a:rPr lang="en-US" dirty="0" smtClean="0"/>
              <a:t>Performance </a:t>
            </a:r>
            <a:r>
              <a:rPr lang="en-US" dirty="0"/>
              <a:t>deficits and any other concerns will be communicated at the </a:t>
            </a:r>
            <a:r>
              <a:rPr lang="en-US" dirty="0" smtClean="0"/>
              <a:t>Residency Advisory </a:t>
            </a:r>
            <a:r>
              <a:rPr lang="en-US" dirty="0"/>
              <a:t>Committee </a:t>
            </a:r>
            <a:r>
              <a:rPr lang="en-US" dirty="0" smtClean="0"/>
              <a:t>meetings</a:t>
            </a:r>
            <a:endParaRPr lang="en-US" dirty="0"/>
          </a:p>
        </p:txBody>
      </p:sp>
      <p:pic>
        <p:nvPicPr>
          <p:cNvPr id="4" name="Picture 3"/>
          <p:cNvPicPr>
            <a:picLocks noChangeAspect="1"/>
          </p:cNvPicPr>
          <p:nvPr/>
        </p:nvPicPr>
        <p:blipFill>
          <a:blip r:embed="rId2"/>
          <a:stretch>
            <a:fillRect/>
          </a:stretch>
        </p:blipFill>
        <p:spPr>
          <a:xfrm>
            <a:off x="9604260" y="593706"/>
            <a:ext cx="1920476" cy="1143654"/>
          </a:xfrm>
          <a:prstGeom prst="rect">
            <a:avLst/>
          </a:prstGeom>
        </p:spPr>
      </p:pic>
    </p:spTree>
    <p:extLst>
      <p:ext uri="{BB962C8B-B14F-4D97-AF65-F5344CB8AC3E}">
        <p14:creationId xmlns:p14="http://schemas.microsoft.com/office/powerpoint/2010/main" val="2053950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Evaluation Schedule (Example):</a:t>
            </a:r>
            <a:endParaRPr lang="en-US" b="1" dirty="0">
              <a:solidFill>
                <a:schemeClr val="accent2">
                  <a:lumMod val="90000"/>
                  <a:lumOff val="10000"/>
                </a:schemeClr>
              </a:solidFill>
            </a:endParaRPr>
          </a:p>
        </p:txBody>
      </p:sp>
      <p:pic>
        <p:nvPicPr>
          <p:cNvPr id="4" name="Content Placeholder 3"/>
          <p:cNvPicPr>
            <a:picLocks noGrp="1" noChangeAspect="1"/>
          </p:cNvPicPr>
          <p:nvPr>
            <p:ph idx="1"/>
          </p:nvPr>
        </p:nvPicPr>
        <p:blipFill rotWithShape="1">
          <a:blip r:embed="rId2"/>
          <a:srcRect t="9184"/>
          <a:stretch/>
        </p:blipFill>
        <p:spPr>
          <a:xfrm>
            <a:off x="972897" y="2159306"/>
            <a:ext cx="10307166" cy="2842352"/>
          </a:xfrm>
          <a:prstGeom prst="rect">
            <a:avLst/>
          </a:prstGeom>
        </p:spPr>
      </p:pic>
      <p:pic>
        <p:nvPicPr>
          <p:cNvPr id="5" name="Picture 4"/>
          <p:cNvPicPr>
            <a:picLocks noChangeAspect="1"/>
          </p:cNvPicPr>
          <p:nvPr/>
        </p:nvPicPr>
        <p:blipFill>
          <a:blip r:embed="rId3"/>
          <a:stretch>
            <a:fillRect/>
          </a:stretch>
        </p:blipFill>
        <p:spPr>
          <a:xfrm>
            <a:off x="9376063" y="603517"/>
            <a:ext cx="1904000" cy="1133843"/>
          </a:xfrm>
          <a:prstGeom prst="rect">
            <a:avLst/>
          </a:prstGeom>
        </p:spPr>
      </p:pic>
    </p:spTree>
    <p:extLst>
      <p:ext uri="{BB962C8B-B14F-4D97-AF65-F5344CB8AC3E}">
        <p14:creationId xmlns:p14="http://schemas.microsoft.com/office/powerpoint/2010/main" val="2415158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Supplements to Syllabus</a:t>
            </a:r>
            <a:endParaRPr lang="en-US" b="1" dirty="0">
              <a:solidFill>
                <a:schemeClr val="accent2">
                  <a:lumMod val="90000"/>
                  <a:lumOff val="10000"/>
                </a:schemeClr>
              </a:solidFill>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Calendar of activities</a:t>
            </a:r>
          </a:p>
          <a:p>
            <a:pPr>
              <a:buFont typeface="Wingdings" panose="05000000000000000000" pitchFamily="2" charset="2"/>
              <a:buChar char="q"/>
            </a:pPr>
            <a:r>
              <a:rPr lang="en-US" dirty="0" smtClean="0"/>
              <a:t>Guidelines on topic discussion</a:t>
            </a:r>
          </a:p>
          <a:p>
            <a:pPr>
              <a:buFont typeface="Wingdings" panose="05000000000000000000" pitchFamily="2" charset="2"/>
              <a:buChar char="q"/>
            </a:pPr>
            <a:r>
              <a:rPr lang="en-US" dirty="0" smtClean="0"/>
              <a:t>Guidelines for journal club</a:t>
            </a:r>
          </a:p>
          <a:p>
            <a:pPr>
              <a:buFont typeface="Wingdings" panose="05000000000000000000" pitchFamily="2" charset="2"/>
              <a:buChar char="q"/>
            </a:pPr>
            <a:r>
              <a:rPr lang="en-US" dirty="0" smtClean="0"/>
              <a:t>Guideline for case presentation</a:t>
            </a:r>
          </a:p>
          <a:p>
            <a:pPr>
              <a:buFont typeface="Wingdings" panose="05000000000000000000" pitchFamily="2" charset="2"/>
              <a:buChar char="q"/>
            </a:pPr>
            <a:r>
              <a:rPr lang="en-US" dirty="0" smtClean="0"/>
              <a:t>Rubrics utilized for formative evaluations of specific assignments</a:t>
            </a:r>
          </a:p>
          <a:p>
            <a:pPr>
              <a:buFont typeface="Wingdings" panose="05000000000000000000" pitchFamily="2" charset="2"/>
              <a:buChar char="q"/>
            </a:pPr>
            <a:r>
              <a:rPr lang="en-US" dirty="0" smtClean="0"/>
              <a:t>Guidelines/policies for any pertinent assignments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650" y="2055159"/>
            <a:ext cx="2439430" cy="1351444"/>
          </a:xfrm>
          <a:prstGeom prst="rect">
            <a:avLst/>
          </a:prstGeom>
        </p:spPr>
      </p:pic>
    </p:spTree>
    <p:extLst>
      <p:ext uri="{BB962C8B-B14F-4D97-AF65-F5344CB8AC3E}">
        <p14:creationId xmlns:p14="http://schemas.microsoft.com/office/powerpoint/2010/main" val="982339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Calendar of Activities:</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1983036"/>
            <a:ext cx="10058400" cy="3886058"/>
          </a:xfrm>
        </p:spPr>
        <p:txBody>
          <a:bodyPr/>
          <a:lstStyle/>
          <a:p>
            <a:pPr>
              <a:buFont typeface="Wingdings" panose="05000000000000000000" pitchFamily="2" charset="2"/>
              <a:buChar char="q"/>
            </a:pPr>
            <a:r>
              <a:rPr lang="en-US" dirty="0" smtClean="0"/>
              <a:t>A key companion to the formal syllabus document</a:t>
            </a:r>
          </a:p>
          <a:p>
            <a:pPr lvl="1">
              <a:buFont typeface="Wingdings" panose="05000000000000000000" pitchFamily="2" charset="2"/>
              <a:buChar char="q"/>
            </a:pPr>
            <a:r>
              <a:rPr lang="en-US" dirty="0" smtClean="0"/>
              <a:t>Lives outside of the actual syllabus</a:t>
            </a:r>
          </a:p>
          <a:p>
            <a:pPr>
              <a:buFont typeface="Wingdings" panose="05000000000000000000" pitchFamily="2" charset="2"/>
              <a:buChar char="q"/>
            </a:pPr>
            <a:r>
              <a:rPr lang="en-US" dirty="0"/>
              <a:t>Most used element of </a:t>
            </a:r>
            <a:r>
              <a:rPr lang="en-US" dirty="0" smtClean="0"/>
              <a:t>a syllabus</a:t>
            </a:r>
          </a:p>
          <a:p>
            <a:pPr>
              <a:buFont typeface="Wingdings" panose="05000000000000000000" pitchFamily="2" charset="2"/>
              <a:buChar char="q"/>
            </a:pPr>
            <a:r>
              <a:rPr lang="en-US" dirty="0" smtClean="0"/>
              <a:t>Should include:</a:t>
            </a:r>
          </a:p>
          <a:p>
            <a:pPr lvl="1">
              <a:buFont typeface="Wingdings" panose="05000000000000000000" pitchFamily="2" charset="2"/>
              <a:buChar char="q"/>
            </a:pPr>
            <a:r>
              <a:rPr lang="en-US" dirty="0" smtClean="0"/>
              <a:t>Scheduled activities (topic discussions,  required meetings, presentations, etc.)</a:t>
            </a:r>
          </a:p>
          <a:p>
            <a:pPr lvl="1">
              <a:buFont typeface="Wingdings" panose="05000000000000000000" pitchFamily="2" charset="2"/>
              <a:buChar char="q"/>
            </a:pPr>
            <a:r>
              <a:rPr lang="en-US" dirty="0" smtClean="0"/>
              <a:t>Preceptor availability (PTO, offsite activities, meetings, etc.)</a:t>
            </a:r>
          </a:p>
          <a:p>
            <a:pPr lvl="1">
              <a:buFont typeface="Wingdings" panose="05000000000000000000" pitchFamily="2" charset="2"/>
              <a:buChar char="q"/>
            </a:pPr>
            <a:r>
              <a:rPr lang="en-US" dirty="0" smtClean="0"/>
              <a:t>Tentative timelines as well as absolute deadlines (first draft vs. final draft reviews)</a:t>
            </a:r>
          </a:p>
          <a:p>
            <a:pPr lvl="1">
              <a:buFont typeface="Wingdings" panose="05000000000000000000" pitchFamily="2" charset="2"/>
              <a:buChar char="q"/>
            </a:pPr>
            <a:r>
              <a:rPr lang="en-US" dirty="0"/>
              <a:t>Assessment </a:t>
            </a:r>
            <a:r>
              <a:rPr lang="en-US" dirty="0" smtClean="0"/>
              <a:t>dates/times (weekly, mid-point, final, etc.) </a:t>
            </a:r>
            <a:endParaRPr lang="en-US" dirty="0"/>
          </a:p>
          <a:p>
            <a:pPr>
              <a:buFont typeface="Wingdings" panose="05000000000000000000" pitchFamily="2" charset="2"/>
              <a:buChar char="q"/>
            </a:pPr>
            <a:r>
              <a:rPr lang="en-US" dirty="0" smtClean="0"/>
              <a:t>Should be updated if changes occur in the planned events/activities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6121" y="1923353"/>
            <a:ext cx="2439430" cy="1351444"/>
          </a:xfrm>
          <a:prstGeom prst="rect">
            <a:avLst/>
          </a:prstGeom>
        </p:spPr>
      </p:pic>
    </p:spTree>
    <p:extLst>
      <p:ext uri="{BB962C8B-B14F-4D97-AF65-F5344CB8AC3E}">
        <p14:creationId xmlns:p14="http://schemas.microsoft.com/office/powerpoint/2010/main" val="1036487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Topic Discussion</a:t>
            </a:r>
            <a:endParaRPr lang="en-US" b="1" dirty="0">
              <a:solidFill>
                <a:schemeClr val="accent2">
                  <a:lumMod val="90000"/>
                  <a:lumOff val="10000"/>
                </a:schemeClr>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dirty="0"/>
              <a:t>D</a:t>
            </a:r>
            <a:r>
              <a:rPr lang="en-US" dirty="0" smtClean="0"/>
              <a:t>esigned to provide </a:t>
            </a:r>
            <a:r>
              <a:rPr lang="en-US" dirty="0"/>
              <a:t>a review of selected disease states or </a:t>
            </a:r>
            <a:r>
              <a:rPr lang="en-US" dirty="0" smtClean="0"/>
              <a:t>conditions</a:t>
            </a:r>
            <a:endParaRPr lang="en-US" dirty="0"/>
          </a:p>
          <a:p>
            <a:pPr>
              <a:buFont typeface="Wingdings" panose="05000000000000000000" pitchFamily="2" charset="2"/>
              <a:buChar char="q"/>
            </a:pPr>
            <a:r>
              <a:rPr lang="en-US" dirty="0" smtClean="0"/>
              <a:t> Enhance small-group </a:t>
            </a:r>
            <a:r>
              <a:rPr lang="en-US" dirty="0"/>
              <a:t>presentation </a:t>
            </a:r>
            <a:r>
              <a:rPr lang="en-US" dirty="0" smtClean="0"/>
              <a:t>skills</a:t>
            </a:r>
          </a:p>
          <a:p>
            <a:pPr>
              <a:buFont typeface="Wingdings" panose="05000000000000000000" pitchFamily="2" charset="2"/>
              <a:buChar char="q"/>
            </a:pPr>
            <a:r>
              <a:rPr lang="en-US" dirty="0"/>
              <a:t>Formal presentation ~ </a:t>
            </a:r>
            <a:r>
              <a:rPr lang="en-US" dirty="0" smtClean="0"/>
              <a:t>------- min (specify duration), focusing </a:t>
            </a:r>
            <a:r>
              <a:rPr lang="en-US" dirty="0"/>
              <a:t>on medication therapy management</a:t>
            </a:r>
          </a:p>
          <a:p>
            <a:pPr lvl="1">
              <a:buFont typeface="Wingdings" panose="05000000000000000000" pitchFamily="2" charset="2"/>
              <a:buChar char="q"/>
            </a:pPr>
            <a:r>
              <a:rPr lang="en-US" dirty="0"/>
              <a:t>Inclusive of clinical practice guideline and recent </a:t>
            </a:r>
          </a:p>
          <a:p>
            <a:pPr lvl="1">
              <a:buFont typeface="Wingdings" panose="05000000000000000000" pitchFamily="2" charset="2"/>
              <a:buChar char="q"/>
            </a:pPr>
            <a:r>
              <a:rPr lang="en-US" dirty="0" smtClean="0"/>
              <a:t>Should fits </a:t>
            </a:r>
            <a:r>
              <a:rPr lang="en-US" dirty="0"/>
              <a:t>with </a:t>
            </a:r>
            <a:r>
              <a:rPr lang="en-US" dirty="0" smtClean="0"/>
              <a:t>the area of practice of the rotation</a:t>
            </a:r>
          </a:p>
          <a:p>
            <a:pPr>
              <a:buFont typeface="Wingdings" panose="05000000000000000000" pitchFamily="2" charset="2"/>
              <a:buChar char="q"/>
            </a:pPr>
            <a:r>
              <a:rPr lang="en-US" dirty="0" smtClean="0"/>
              <a:t>Should accompany a </a:t>
            </a:r>
            <a:r>
              <a:rPr lang="en-US" dirty="0"/>
              <a:t>complete, yet </a:t>
            </a:r>
            <a:r>
              <a:rPr lang="en-US" dirty="0" smtClean="0"/>
              <a:t>succinct </a:t>
            </a:r>
            <a:r>
              <a:rPr lang="en-US" dirty="0"/>
              <a:t>handout </a:t>
            </a:r>
            <a:r>
              <a:rPr lang="en-US" dirty="0" smtClean="0"/>
              <a:t>for the attendees</a:t>
            </a:r>
            <a:endParaRPr lang="en-US" dirty="0"/>
          </a:p>
          <a:p>
            <a:pPr>
              <a:buFont typeface="Wingdings" panose="05000000000000000000" pitchFamily="2" charset="2"/>
              <a:buChar char="q"/>
            </a:pPr>
            <a:r>
              <a:rPr lang="en-US" dirty="0" smtClean="0"/>
              <a:t>Presentation delivery using  </a:t>
            </a:r>
            <a:r>
              <a:rPr lang="en-US" dirty="0"/>
              <a:t>presentation </a:t>
            </a:r>
            <a:r>
              <a:rPr lang="en-US" dirty="0" smtClean="0"/>
              <a:t>skills</a:t>
            </a:r>
            <a:endParaRPr lang="en-US" dirty="0"/>
          </a:p>
          <a:p>
            <a:pPr lvl="1">
              <a:buFont typeface="Wingdings" panose="05000000000000000000" pitchFamily="2" charset="2"/>
              <a:buChar char="q"/>
            </a:pPr>
            <a:r>
              <a:rPr lang="en-US" dirty="0" smtClean="0"/>
              <a:t>Not to be read</a:t>
            </a:r>
          </a:p>
          <a:p>
            <a:pPr lvl="1">
              <a:buFont typeface="Wingdings" panose="05000000000000000000" pitchFamily="2" charset="2"/>
              <a:buChar char="q"/>
            </a:pPr>
            <a:r>
              <a:rPr lang="en-US" dirty="0" smtClean="0"/>
              <a:t>Limit to specified time </a:t>
            </a:r>
          </a:p>
          <a:p>
            <a:pPr lvl="1">
              <a:buFont typeface="Wingdings" panose="05000000000000000000" pitchFamily="2" charset="2"/>
              <a:buChar char="q"/>
            </a:pPr>
            <a:r>
              <a:rPr lang="en-US" dirty="0" smtClean="0"/>
              <a:t>Must include references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612" y="4421417"/>
            <a:ext cx="1959988" cy="1085833"/>
          </a:xfrm>
          <a:prstGeom prst="rect">
            <a:avLst/>
          </a:prstGeom>
        </p:spPr>
      </p:pic>
    </p:spTree>
    <p:extLst>
      <p:ext uri="{BB962C8B-B14F-4D97-AF65-F5344CB8AC3E}">
        <p14:creationId xmlns:p14="http://schemas.microsoft.com/office/powerpoint/2010/main" val="2750540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Journal Club</a:t>
            </a:r>
            <a:endParaRPr lang="en-US" b="1" dirty="0">
              <a:solidFill>
                <a:schemeClr val="accent2">
                  <a:lumMod val="90000"/>
                  <a:lumOff val="10000"/>
                </a:schemeClr>
              </a:solidFill>
            </a:endParaRPr>
          </a:p>
        </p:txBody>
      </p:sp>
      <p:sp>
        <p:nvSpPr>
          <p:cNvPr id="3" name="Content Placeholder 2"/>
          <p:cNvSpPr>
            <a:spLocks noGrp="1"/>
          </p:cNvSpPr>
          <p:nvPr>
            <p:ph idx="1"/>
          </p:nvPr>
        </p:nvSpPr>
        <p:spPr/>
        <p:txBody>
          <a:bodyPr>
            <a:normAutofit fontScale="40000" lnSpcReduction="20000"/>
          </a:bodyPr>
          <a:lstStyle/>
          <a:p>
            <a:pPr>
              <a:buFont typeface="Wingdings" panose="05000000000000000000" pitchFamily="2" charset="2"/>
              <a:buChar char="q"/>
            </a:pPr>
            <a:r>
              <a:rPr lang="en-US" sz="4800" dirty="0" smtClean="0"/>
              <a:t>Designed to</a:t>
            </a:r>
            <a:r>
              <a:rPr lang="en-US" sz="4800" dirty="0"/>
              <a:t> </a:t>
            </a:r>
            <a:r>
              <a:rPr lang="en-US" sz="4800" dirty="0" smtClean="0"/>
              <a:t>evaluate </a:t>
            </a:r>
            <a:r>
              <a:rPr lang="en-US" sz="4800" dirty="0"/>
              <a:t>the learner’s evidence-based medicine </a:t>
            </a:r>
            <a:r>
              <a:rPr lang="en-US" sz="4800" dirty="0" smtClean="0"/>
              <a:t>skills</a:t>
            </a:r>
          </a:p>
          <a:p>
            <a:pPr>
              <a:buFont typeface="Wingdings" panose="05000000000000000000" pitchFamily="2" charset="2"/>
              <a:buChar char="q"/>
            </a:pPr>
            <a:r>
              <a:rPr lang="en-US" sz="4800" dirty="0" smtClean="0"/>
              <a:t>Should identify </a:t>
            </a:r>
            <a:r>
              <a:rPr lang="en-US" sz="4800" dirty="0"/>
              <a:t>emerging evidence that might be of use to practicing </a:t>
            </a:r>
            <a:r>
              <a:rPr lang="en-US" sz="4800" dirty="0" smtClean="0"/>
              <a:t>pharmacists</a:t>
            </a:r>
          </a:p>
          <a:p>
            <a:pPr>
              <a:buFont typeface="Wingdings" panose="05000000000000000000" pitchFamily="2" charset="2"/>
              <a:buChar char="q"/>
            </a:pPr>
            <a:r>
              <a:rPr lang="en-US" sz="4800" dirty="0" smtClean="0"/>
              <a:t>Help examine </a:t>
            </a:r>
            <a:r>
              <a:rPr lang="en-US" sz="4800" dirty="0"/>
              <a:t>studies closely for strengths and weakness to determine the clinical </a:t>
            </a:r>
            <a:r>
              <a:rPr lang="en-US" sz="4800" dirty="0" smtClean="0"/>
              <a:t>applicability of </a:t>
            </a:r>
            <a:r>
              <a:rPr lang="en-US" sz="4800" dirty="0"/>
              <a:t>the data </a:t>
            </a:r>
            <a:r>
              <a:rPr lang="en-US" sz="4800" dirty="0" smtClean="0"/>
              <a:t>published</a:t>
            </a:r>
            <a:endParaRPr lang="en-US" sz="4800" dirty="0"/>
          </a:p>
          <a:p>
            <a:pPr>
              <a:buFont typeface="Wingdings" panose="05000000000000000000" pitchFamily="2" charset="2"/>
              <a:buChar char="q"/>
            </a:pPr>
            <a:r>
              <a:rPr lang="en-US" sz="4800" dirty="0" smtClean="0"/>
              <a:t>Should be a </a:t>
            </a:r>
            <a:r>
              <a:rPr lang="en-US" sz="4800" dirty="0"/>
              <a:t>recent journal article of </a:t>
            </a:r>
            <a:r>
              <a:rPr lang="en-US" sz="4800" dirty="0" smtClean="0"/>
              <a:t>interest, preferably relevant to given filed of rotation </a:t>
            </a:r>
          </a:p>
          <a:p>
            <a:pPr>
              <a:buFont typeface="Wingdings" panose="05000000000000000000" pitchFamily="2" charset="2"/>
              <a:buChar char="q"/>
            </a:pPr>
            <a:r>
              <a:rPr lang="en-US" sz="4800" dirty="0" smtClean="0"/>
              <a:t>Should be a </a:t>
            </a:r>
            <a:r>
              <a:rPr lang="en-US" sz="4800" dirty="0"/>
              <a:t>randomized control trial, although others may </a:t>
            </a:r>
            <a:r>
              <a:rPr lang="en-US" sz="4800" dirty="0" smtClean="0"/>
              <a:t>be accepted </a:t>
            </a:r>
            <a:r>
              <a:rPr lang="en-US" sz="4800" dirty="0"/>
              <a:t>after </a:t>
            </a:r>
            <a:r>
              <a:rPr lang="en-US" sz="4800" dirty="0" smtClean="0"/>
              <a:t>review and approval by the preceptor</a:t>
            </a:r>
          </a:p>
          <a:p>
            <a:pPr>
              <a:buFont typeface="Wingdings" panose="05000000000000000000" pitchFamily="2" charset="2"/>
              <a:buChar char="q"/>
            </a:pPr>
            <a:r>
              <a:rPr lang="en-US" sz="4800" dirty="0"/>
              <a:t>F</a:t>
            </a:r>
            <a:r>
              <a:rPr lang="en-US" sz="4800" dirty="0" smtClean="0"/>
              <a:t>ormal handout should be used for presentation</a:t>
            </a:r>
          </a:p>
          <a:p>
            <a:pPr lvl="2">
              <a:buFont typeface="Wingdings" panose="05000000000000000000" pitchFamily="2" charset="2"/>
              <a:buChar char="q"/>
            </a:pPr>
            <a:r>
              <a:rPr lang="en-US" sz="4200" dirty="0" smtClean="0"/>
              <a:t> Can be word document , a </a:t>
            </a:r>
            <a:r>
              <a:rPr lang="en-US" sz="4200" dirty="0"/>
              <a:t>Power Point presentation is not necessary, although it may </a:t>
            </a:r>
            <a:r>
              <a:rPr lang="en-US" sz="4200" dirty="0" smtClean="0"/>
              <a:t>be done </a:t>
            </a:r>
            <a:r>
              <a:rPr lang="en-US" sz="4200" dirty="0"/>
              <a:t>if you prefer this delivery </a:t>
            </a:r>
            <a:r>
              <a:rPr lang="en-US" sz="4200" dirty="0" smtClean="0"/>
              <a:t>method</a:t>
            </a:r>
            <a:endParaRPr lang="en-US" sz="4200" dirty="0"/>
          </a:p>
          <a:p>
            <a:pPr lvl="2">
              <a:buFont typeface="Wingdings" panose="05000000000000000000" pitchFamily="2" charset="2"/>
              <a:buChar char="q"/>
            </a:pPr>
            <a:r>
              <a:rPr lang="en-US" sz="4200" dirty="0" smtClean="0"/>
              <a:t>Email </a:t>
            </a:r>
            <a:r>
              <a:rPr lang="en-US" sz="4200" dirty="0"/>
              <a:t>an electronic copy of the journal article to all likely attendees of the </a:t>
            </a:r>
            <a:r>
              <a:rPr lang="en-US" sz="4200" dirty="0" smtClean="0"/>
              <a:t>journal club</a:t>
            </a:r>
            <a:endParaRPr lang="en-US" sz="4200" dirty="0"/>
          </a:p>
          <a:p>
            <a:pPr lvl="2">
              <a:buFont typeface="Wingdings" panose="05000000000000000000" pitchFamily="2" charset="2"/>
              <a:buChar char="q"/>
            </a:pPr>
            <a:r>
              <a:rPr lang="en-US" sz="4200" dirty="0" smtClean="0"/>
              <a:t>This </a:t>
            </a:r>
            <a:r>
              <a:rPr lang="en-US" sz="4200" dirty="0"/>
              <a:t>includes pharmacists, residents, and other students.</a:t>
            </a:r>
          </a:p>
          <a:p>
            <a:pPr lvl="2">
              <a:buFont typeface="Wingdings" panose="05000000000000000000" pitchFamily="2" charset="2"/>
              <a:buChar char="q"/>
            </a:pPr>
            <a:r>
              <a:rPr lang="en-US" sz="4200" dirty="0" smtClean="0"/>
              <a:t>On </a:t>
            </a:r>
            <a:r>
              <a:rPr lang="en-US" sz="4200" dirty="0"/>
              <a:t>the day of the presentation, arrive prepared with handouts for all </a:t>
            </a:r>
            <a:r>
              <a:rPr lang="en-US" sz="4200" dirty="0" smtClean="0"/>
              <a:t>likely attendees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5320" y="4858599"/>
            <a:ext cx="2330691" cy="1291203"/>
          </a:xfrm>
          <a:prstGeom prst="rect">
            <a:avLst/>
          </a:prstGeom>
        </p:spPr>
      </p:pic>
    </p:spTree>
    <p:extLst>
      <p:ext uri="{BB962C8B-B14F-4D97-AF65-F5344CB8AC3E}">
        <p14:creationId xmlns:p14="http://schemas.microsoft.com/office/powerpoint/2010/main" val="2871064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Evaluation Rating Scale (Example):</a:t>
            </a:r>
            <a:endParaRPr lang="en-US" b="1" dirty="0">
              <a:solidFill>
                <a:schemeClr val="accent3">
                  <a:lumMod val="50000"/>
                </a:schemeClr>
              </a:solidFill>
            </a:endParaRPr>
          </a:p>
        </p:txBody>
      </p:sp>
      <p:graphicFrame>
        <p:nvGraphicFramePr>
          <p:cNvPr id="5" name="Table 4"/>
          <p:cNvGraphicFramePr>
            <a:graphicFrameLocks noGrp="1"/>
          </p:cNvGraphicFramePr>
          <p:nvPr/>
        </p:nvGraphicFramePr>
        <p:xfrm>
          <a:off x="1194486" y="1937254"/>
          <a:ext cx="9961194" cy="3928088"/>
        </p:xfrm>
        <a:graphic>
          <a:graphicData uri="http://schemas.openxmlformats.org/drawingml/2006/table">
            <a:tbl>
              <a:tblPr firstRow="1" bandRow="1">
                <a:tableStyleId>{5C22544A-7EE6-4342-B048-85BDC9FD1C3A}</a:tableStyleId>
              </a:tblPr>
              <a:tblGrid>
                <a:gridCol w="3010062"/>
                <a:gridCol w="6951132"/>
              </a:tblGrid>
              <a:tr h="367435">
                <a:tc>
                  <a:txBody>
                    <a:bodyPr/>
                    <a:lstStyle/>
                    <a:p>
                      <a:r>
                        <a:rPr lang="en-US" dirty="0" smtClean="0"/>
                        <a:t>Rating</a:t>
                      </a:r>
                      <a:endParaRPr lang="en-US" dirty="0"/>
                    </a:p>
                  </a:txBody>
                  <a:tcPr/>
                </a:tc>
                <a:tc>
                  <a:txBody>
                    <a:bodyPr/>
                    <a:lstStyle/>
                    <a:p>
                      <a:r>
                        <a:rPr lang="en-US" dirty="0" smtClean="0"/>
                        <a:t>Definition</a:t>
                      </a:r>
                      <a:endParaRPr lang="en-US" dirty="0"/>
                    </a:p>
                  </a:txBody>
                  <a:tcPr/>
                </a:tc>
              </a:tr>
              <a:tr h="839570">
                <a:tc>
                  <a:txBody>
                    <a:bodyPr/>
                    <a:lstStyle/>
                    <a:p>
                      <a:r>
                        <a:rPr lang="en-US" sz="1600" b="0" i="0" u="none" strike="noStrike" kern="1200" baseline="0" dirty="0" smtClean="0">
                          <a:solidFill>
                            <a:schemeClr val="dk1"/>
                          </a:solidFill>
                          <a:latin typeface="+mn-lt"/>
                          <a:ea typeface="+mn-ea"/>
                          <a:cs typeface="+mn-cs"/>
                        </a:rPr>
                        <a:t> </a:t>
                      </a:r>
                      <a:r>
                        <a:rPr lang="en-US" sz="1600" b="1" i="0" u="none" strike="noStrike" kern="1200" baseline="0" dirty="0" smtClean="0">
                          <a:solidFill>
                            <a:schemeClr val="dk1"/>
                          </a:solidFill>
                          <a:latin typeface="+mn-lt"/>
                          <a:ea typeface="+mn-ea"/>
                          <a:cs typeface="+mn-cs"/>
                        </a:rPr>
                        <a:t>Needs Improvement (NI)</a:t>
                      </a:r>
                      <a:endParaRPr lang="en-US" sz="1600" b="0" i="0" u="none" strike="noStrike" kern="1200" baseline="0" dirty="0" smtClean="0">
                        <a:solidFill>
                          <a:schemeClr val="dk1"/>
                        </a:solidFill>
                        <a:latin typeface="+mn-lt"/>
                        <a:ea typeface="+mn-ea"/>
                        <a:cs typeface="+mn-cs"/>
                      </a:endParaRPr>
                    </a:p>
                  </a:txBody>
                  <a:tcPr/>
                </a:tc>
                <a:tc>
                  <a:txBody>
                    <a:bodyPr/>
                    <a:lstStyle/>
                    <a:p>
                      <a:pPr marL="285750" indent="-285750">
                        <a:buFont typeface="Wingdings" panose="05000000000000000000" pitchFamily="2" charset="2"/>
                        <a:buChar char="§"/>
                      </a:pPr>
                      <a:r>
                        <a:rPr lang="en-US" sz="1600" b="0" i="0" u="none" strike="noStrike" kern="1200" baseline="0" dirty="0" smtClean="0">
                          <a:solidFill>
                            <a:schemeClr val="dk1"/>
                          </a:solidFill>
                          <a:latin typeface="+mn-lt"/>
                          <a:ea typeface="+mn-ea"/>
                          <a:cs typeface="+mn-cs"/>
                        </a:rPr>
                        <a:t>Deficient in knowledge/skills in this area </a:t>
                      </a:r>
                    </a:p>
                    <a:p>
                      <a:pPr marL="285750" indent="-285750">
                        <a:buFont typeface="Wingdings" panose="05000000000000000000" pitchFamily="2" charset="2"/>
                        <a:buChar char="§"/>
                      </a:pPr>
                      <a:r>
                        <a:rPr lang="en-US" sz="1600" b="0" i="0" u="none" strike="noStrike" kern="1200" baseline="0" dirty="0" smtClean="0">
                          <a:solidFill>
                            <a:schemeClr val="dk1"/>
                          </a:solidFill>
                          <a:latin typeface="+mn-lt"/>
                          <a:ea typeface="+mn-ea"/>
                          <a:cs typeface="+mn-cs"/>
                        </a:rPr>
                        <a:t>Often requires assistance to complete the objective </a:t>
                      </a:r>
                    </a:p>
                    <a:p>
                      <a:pPr marL="285750" indent="-285750">
                        <a:buFont typeface="Wingdings" panose="05000000000000000000" pitchFamily="2" charset="2"/>
                        <a:buChar char="§"/>
                      </a:pPr>
                      <a:r>
                        <a:rPr lang="en-US" sz="1600" b="0" i="0" u="none" strike="noStrike" kern="1200" baseline="0" dirty="0" smtClean="0">
                          <a:solidFill>
                            <a:schemeClr val="dk1"/>
                          </a:solidFill>
                          <a:latin typeface="+mn-lt"/>
                          <a:ea typeface="+mn-ea"/>
                          <a:cs typeface="+mn-cs"/>
                        </a:rPr>
                        <a:t>Unable to ask appropriate questions to supplement learning </a:t>
                      </a:r>
                      <a:endParaRPr lang="en-US" sz="1600" dirty="0"/>
                    </a:p>
                  </a:txBody>
                  <a:tcPr/>
                </a:tc>
              </a:tr>
              <a:tr h="1075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dk1"/>
                          </a:solidFill>
                          <a:latin typeface="+mn-lt"/>
                          <a:ea typeface="+mn-ea"/>
                          <a:cs typeface="+mn-cs"/>
                        </a:rPr>
                        <a:t>Satisfactory Progress (SP) </a:t>
                      </a:r>
                      <a:r>
                        <a:rPr lang="en-US" sz="1600" b="0" i="0" u="none" strike="noStrike" kern="1200" baseline="0" dirty="0" smtClean="0">
                          <a:solidFill>
                            <a:schemeClr val="dk1"/>
                          </a:solidFill>
                          <a:latin typeface="+mn-lt"/>
                          <a:ea typeface="+mn-ea"/>
                          <a:cs typeface="+mn-cs"/>
                        </a:rPr>
                        <a:t>	</a:t>
                      </a:r>
                    </a:p>
                    <a:p>
                      <a:endParaRPr lang="en-US" sz="1600" dirty="0"/>
                    </a:p>
                  </a:txBody>
                  <a:tcPr/>
                </a:tc>
                <a:tc>
                  <a:txBody>
                    <a:bodyPr/>
                    <a:lstStyle/>
                    <a:p>
                      <a:pPr marL="285750" indent="-285750">
                        <a:buFont typeface="Wingdings" panose="05000000000000000000" pitchFamily="2" charset="2"/>
                        <a:buChar char="§"/>
                      </a:pPr>
                      <a:r>
                        <a:rPr lang="en-US" sz="1600" b="0" i="0" u="none" strike="noStrike" kern="1200" baseline="0" dirty="0" smtClean="0">
                          <a:solidFill>
                            <a:schemeClr val="dk1"/>
                          </a:solidFill>
                          <a:latin typeface="+mn-lt"/>
                          <a:ea typeface="+mn-ea"/>
                          <a:cs typeface="+mn-cs"/>
                        </a:rPr>
                        <a:t>Adequate knowledge/skills in this area </a:t>
                      </a:r>
                    </a:p>
                    <a:p>
                      <a:pPr marL="285750" indent="-285750">
                        <a:buFont typeface="Wingdings" panose="05000000000000000000" pitchFamily="2" charset="2"/>
                        <a:buChar char="§"/>
                      </a:pPr>
                      <a:r>
                        <a:rPr lang="en-US" sz="1600" b="0" i="0" u="none" strike="noStrike" kern="1200" baseline="0" dirty="0" smtClean="0">
                          <a:solidFill>
                            <a:schemeClr val="dk1"/>
                          </a:solidFill>
                          <a:latin typeface="+mn-lt"/>
                          <a:ea typeface="+mn-ea"/>
                          <a:cs typeface="+mn-cs"/>
                        </a:rPr>
                        <a:t>Sometimes requires assistance to complete the objective </a:t>
                      </a:r>
                    </a:p>
                    <a:p>
                      <a:pPr marL="285750" indent="-285750">
                        <a:buFont typeface="Wingdings" panose="05000000000000000000" pitchFamily="2" charset="2"/>
                        <a:buChar char="§"/>
                      </a:pPr>
                      <a:r>
                        <a:rPr lang="en-US" sz="1600" b="0" i="0" u="none" strike="noStrike" kern="1200" baseline="0" dirty="0" smtClean="0">
                          <a:solidFill>
                            <a:schemeClr val="dk1"/>
                          </a:solidFill>
                          <a:latin typeface="+mn-lt"/>
                          <a:ea typeface="+mn-ea"/>
                          <a:cs typeface="+mn-cs"/>
                        </a:rPr>
                        <a:t>Able to ask appropriate questions to supplement learning </a:t>
                      </a:r>
                    </a:p>
                    <a:p>
                      <a:pPr marL="285750" indent="-285750">
                        <a:buFont typeface="Wingdings" panose="05000000000000000000" pitchFamily="2" charset="2"/>
                        <a:buChar char="§"/>
                      </a:pPr>
                      <a:r>
                        <a:rPr lang="en-US" sz="1600" b="0" i="0" u="none" strike="noStrike" kern="1200" baseline="0" dirty="0" smtClean="0">
                          <a:solidFill>
                            <a:schemeClr val="dk1"/>
                          </a:solidFill>
                          <a:latin typeface="+mn-lt"/>
                          <a:ea typeface="+mn-ea"/>
                          <a:cs typeface="+mn-cs"/>
                        </a:rPr>
                        <a:t>Requires skill development over more than one rotation </a:t>
                      </a:r>
                      <a:endParaRPr lang="en-US" sz="1600" dirty="0"/>
                    </a:p>
                  </a:txBody>
                  <a:tcPr/>
                </a:tc>
              </a:tr>
              <a:tr h="1057004">
                <a:tc>
                  <a:txBody>
                    <a:bodyPr/>
                    <a:lstStyle/>
                    <a:p>
                      <a:r>
                        <a:rPr lang="en-US" sz="1600" b="1" i="0" u="none" strike="noStrike" kern="1200" baseline="0" dirty="0" smtClean="0">
                          <a:solidFill>
                            <a:schemeClr val="dk1"/>
                          </a:solidFill>
                          <a:latin typeface="+mn-lt"/>
                          <a:ea typeface="+mn-ea"/>
                          <a:cs typeface="+mn-cs"/>
                        </a:rPr>
                        <a:t>Achieved (ACH) </a:t>
                      </a:r>
                      <a:endParaRPr lang="en-US" sz="1600" dirty="0"/>
                    </a:p>
                  </a:txBody>
                  <a:tcPr/>
                </a:tc>
                <a:tc>
                  <a:txBody>
                    <a:bodyPr/>
                    <a:lstStyle/>
                    <a:p>
                      <a:pPr marL="285750" indent="-285750">
                        <a:buFont typeface="Wingdings" panose="05000000000000000000" pitchFamily="2" charset="2"/>
                        <a:buChar char="§"/>
                      </a:pPr>
                      <a:r>
                        <a:rPr lang="en-US" sz="1600" b="0" i="0" u="none" strike="noStrike" kern="1200" baseline="0" dirty="0" smtClean="0">
                          <a:solidFill>
                            <a:schemeClr val="dk1"/>
                          </a:solidFill>
                          <a:latin typeface="+mn-lt"/>
                          <a:ea typeface="+mn-ea"/>
                          <a:cs typeface="+mn-cs"/>
                        </a:rPr>
                        <a:t>Fully accomplished the ability to perform the objective </a:t>
                      </a:r>
                    </a:p>
                    <a:p>
                      <a:pPr marL="285750" indent="-285750">
                        <a:buFont typeface="Wingdings" panose="05000000000000000000" pitchFamily="2" charset="2"/>
                        <a:buChar char="§"/>
                      </a:pPr>
                      <a:r>
                        <a:rPr lang="en-US" sz="1600" b="0" i="0" u="none" strike="noStrike" kern="1200" baseline="0" dirty="0" smtClean="0">
                          <a:solidFill>
                            <a:schemeClr val="dk1"/>
                          </a:solidFill>
                          <a:latin typeface="+mn-lt"/>
                          <a:ea typeface="+mn-ea"/>
                          <a:cs typeface="+mn-cs"/>
                        </a:rPr>
                        <a:t>Rarely requires assistance to complete the objective; minimum supervision required </a:t>
                      </a:r>
                    </a:p>
                    <a:p>
                      <a:pPr marL="285750" indent="-285750">
                        <a:buFont typeface="Wingdings" panose="05000000000000000000" pitchFamily="2" charset="2"/>
                        <a:buChar char="§"/>
                      </a:pPr>
                      <a:r>
                        <a:rPr lang="en-US" sz="1600" b="0" i="0" u="none" strike="noStrike" kern="1200" baseline="0" dirty="0" smtClean="0">
                          <a:solidFill>
                            <a:schemeClr val="dk1"/>
                          </a:solidFill>
                          <a:latin typeface="+mn-lt"/>
                          <a:ea typeface="+mn-ea"/>
                          <a:cs typeface="+mn-cs"/>
                        </a:rPr>
                        <a:t>No further developmental work needed</a:t>
                      </a:r>
                      <a:endParaRPr lang="en-US" sz="1600" dirty="0"/>
                    </a:p>
                  </a:txBody>
                  <a:tcPr/>
                </a:tc>
              </a:tr>
              <a:tr h="573802">
                <a:tc>
                  <a:txBody>
                    <a:bodyPr/>
                    <a:lstStyle/>
                    <a:p>
                      <a:r>
                        <a:rPr lang="en-US" sz="1600" b="1" i="0" u="none" strike="noStrike" kern="1200" baseline="0" dirty="0" smtClean="0">
                          <a:solidFill>
                            <a:schemeClr val="dk1"/>
                          </a:solidFill>
                          <a:latin typeface="+mn-lt"/>
                          <a:ea typeface="+mn-ea"/>
                          <a:cs typeface="+mn-cs"/>
                        </a:rPr>
                        <a:t>Achieved for Residency (ACHR)* </a:t>
                      </a:r>
                      <a:endParaRPr lang="en-US" sz="1600" dirty="0"/>
                    </a:p>
                  </a:txBody>
                  <a:tcPr/>
                </a:tc>
                <a:tc>
                  <a:txBody>
                    <a:bodyPr/>
                    <a:lstStyle/>
                    <a:p>
                      <a:pPr marL="285750" indent="-285750">
                        <a:buFont typeface="Wingdings" panose="05000000000000000000" pitchFamily="2" charset="2"/>
                        <a:buChar char="§"/>
                      </a:pPr>
                      <a:r>
                        <a:rPr lang="en-US" sz="1600" b="0" i="0" u="none" strike="noStrike" kern="1200" baseline="0" dirty="0" smtClean="0">
                          <a:solidFill>
                            <a:schemeClr val="dk1"/>
                          </a:solidFill>
                          <a:latin typeface="+mn-lt"/>
                          <a:ea typeface="+mn-ea"/>
                          <a:cs typeface="+mn-cs"/>
                        </a:rPr>
                        <a:t>Resident consistently performs objective at Achieved level, as defined above, for the residency. </a:t>
                      </a:r>
                      <a:endParaRPr lang="en-US" sz="1600" dirty="0"/>
                    </a:p>
                  </a:txBody>
                  <a:tcPr/>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1397" y="870587"/>
            <a:ext cx="1564572" cy="866773"/>
          </a:xfrm>
          <a:prstGeom prst="rect">
            <a:avLst/>
          </a:prstGeom>
        </p:spPr>
      </p:pic>
    </p:spTree>
    <p:extLst>
      <p:ext uri="{BB962C8B-B14F-4D97-AF65-F5344CB8AC3E}">
        <p14:creationId xmlns:p14="http://schemas.microsoft.com/office/powerpoint/2010/main" val="1223632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Completed:</a:t>
            </a:r>
            <a:endParaRPr lang="en-US" b="1" dirty="0">
              <a:solidFill>
                <a:schemeClr val="accent2">
                  <a:lumMod val="90000"/>
                  <a:lumOff val="1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3892" y="2027496"/>
            <a:ext cx="4087958" cy="4022725"/>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079" t="613" r="36111" b="44228"/>
          <a:stretch/>
        </p:blipFill>
        <p:spPr>
          <a:xfrm>
            <a:off x="2108886" y="2438400"/>
            <a:ext cx="2337564" cy="2850292"/>
          </a:xfrm>
          <a:prstGeom prst="rect">
            <a:avLst/>
          </a:prstGeom>
        </p:spPr>
      </p:pic>
    </p:spTree>
    <p:extLst>
      <p:ext uri="{BB962C8B-B14F-4D97-AF65-F5344CB8AC3E}">
        <p14:creationId xmlns:p14="http://schemas.microsoft.com/office/powerpoint/2010/main" val="2754520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Questions:</a:t>
            </a:r>
            <a:endParaRPr lang="en-US" b="1" dirty="0">
              <a:solidFill>
                <a:schemeClr val="accent2">
                  <a:lumMod val="90000"/>
                  <a:lumOff val="10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85968" y="2322809"/>
            <a:ext cx="2578444" cy="3859946"/>
          </a:xfrm>
        </p:spPr>
      </p:pic>
    </p:spTree>
    <p:extLst>
      <p:ext uri="{BB962C8B-B14F-4D97-AF65-F5344CB8AC3E}">
        <p14:creationId xmlns:p14="http://schemas.microsoft.com/office/powerpoint/2010/main" val="2181993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References:</a:t>
            </a:r>
            <a:endParaRPr lang="en-US" b="1" dirty="0">
              <a:solidFill>
                <a:schemeClr val="accent2">
                  <a:lumMod val="90000"/>
                  <a:lumOff val="10000"/>
                </a:schemeClr>
              </a:solidFill>
            </a:endParaRPr>
          </a:p>
        </p:txBody>
      </p:sp>
      <p:sp>
        <p:nvSpPr>
          <p:cNvPr id="3" name="Content Placeholder 2"/>
          <p:cNvSpPr>
            <a:spLocks noGrp="1"/>
          </p:cNvSpPr>
          <p:nvPr>
            <p:ph idx="1"/>
          </p:nvPr>
        </p:nvSpPr>
        <p:spPr/>
        <p:txBody>
          <a:bodyPr>
            <a:normAutofit fontScale="70000" lnSpcReduction="20000"/>
          </a:bodyPr>
          <a:lstStyle/>
          <a:p>
            <a:pPr>
              <a:lnSpc>
                <a:spcPct val="100000"/>
              </a:lnSpc>
              <a:spcBef>
                <a:spcPts val="0"/>
              </a:spcBef>
              <a:spcAft>
                <a:spcPts val="0"/>
              </a:spcAft>
              <a:buFont typeface="Wingdings" panose="05000000000000000000" pitchFamily="2" charset="2"/>
              <a:buChar char="q"/>
            </a:pPr>
            <a:r>
              <a:rPr lang="en-US" dirty="0" err="1" smtClean="0"/>
              <a:t>Schlesselman</a:t>
            </a:r>
            <a:r>
              <a:rPr lang="en-US" dirty="0" smtClean="0"/>
              <a:t>,</a:t>
            </a:r>
            <a:r>
              <a:rPr lang="en-US" dirty="0"/>
              <a:t> </a:t>
            </a:r>
            <a:r>
              <a:rPr lang="en-US" dirty="0" smtClean="0"/>
              <a:t>LS. Bloom’s Taxonomy, University of Connecticut, School of Pharmacy: </a:t>
            </a:r>
            <a:r>
              <a:rPr lang="en-US" i="1" dirty="0" smtClean="0"/>
              <a:t>Teaching Certificate Course for Preceptors</a:t>
            </a:r>
          </a:p>
          <a:p>
            <a:pPr marL="0" indent="0">
              <a:lnSpc>
                <a:spcPct val="100000"/>
              </a:lnSpc>
              <a:spcBef>
                <a:spcPts val="0"/>
              </a:spcBef>
              <a:spcAft>
                <a:spcPts val="0"/>
              </a:spcAft>
              <a:buNone/>
            </a:pPr>
            <a:endParaRPr lang="en-US" dirty="0" smtClean="0"/>
          </a:p>
          <a:p>
            <a:pPr>
              <a:lnSpc>
                <a:spcPct val="100000"/>
              </a:lnSpc>
              <a:spcBef>
                <a:spcPts val="0"/>
              </a:spcBef>
              <a:spcAft>
                <a:spcPts val="0"/>
              </a:spcAft>
              <a:buFont typeface="Wingdings" panose="05000000000000000000" pitchFamily="2" charset="2"/>
              <a:buChar char="q"/>
            </a:pPr>
            <a:r>
              <a:rPr lang="en-US" dirty="0"/>
              <a:t>O’Sullivan TA, Lau C, Patel M, Mac C et al. Student-valued measurable </a:t>
            </a:r>
            <a:r>
              <a:rPr lang="en-US" dirty="0" smtClean="0"/>
              <a:t>teaching behaviors </a:t>
            </a:r>
            <a:r>
              <a:rPr lang="en-US" dirty="0"/>
              <a:t>of award-winning pharmacy preceptors. </a:t>
            </a:r>
            <a:r>
              <a:rPr lang="en-US" i="1" dirty="0"/>
              <a:t>Am J Pharm Educ. </a:t>
            </a:r>
            <a:r>
              <a:rPr lang="en-US" dirty="0"/>
              <a:t>2015</a:t>
            </a:r>
            <a:r>
              <a:rPr lang="en-US" dirty="0" smtClean="0"/>
              <a:t>; 79:151.</a:t>
            </a:r>
          </a:p>
          <a:p>
            <a:pPr marL="0" indent="0">
              <a:lnSpc>
                <a:spcPct val="100000"/>
              </a:lnSpc>
              <a:spcBef>
                <a:spcPts val="0"/>
              </a:spcBef>
              <a:spcAft>
                <a:spcPts val="0"/>
              </a:spcAft>
              <a:buNone/>
            </a:pPr>
            <a:endParaRPr lang="en-US" dirty="0"/>
          </a:p>
          <a:p>
            <a:pPr>
              <a:lnSpc>
                <a:spcPct val="100000"/>
              </a:lnSpc>
              <a:spcBef>
                <a:spcPts val="0"/>
              </a:spcBef>
              <a:spcAft>
                <a:spcPts val="0"/>
              </a:spcAft>
              <a:buFont typeface="Wingdings" panose="05000000000000000000" pitchFamily="2" charset="2"/>
              <a:buChar char="q"/>
            </a:pPr>
            <a:r>
              <a:rPr lang="en-US" dirty="0" smtClean="0"/>
              <a:t>Young </a:t>
            </a:r>
            <a:r>
              <a:rPr lang="en-US" dirty="0"/>
              <a:t>S, </a:t>
            </a:r>
            <a:r>
              <a:rPr lang="en-US" dirty="0" err="1"/>
              <a:t>Vos</a:t>
            </a:r>
            <a:r>
              <a:rPr lang="en-US" dirty="0"/>
              <a:t> SS, Cantrell M, Shaw R. Factors associated with students’ </a:t>
            </a:r>
            <a:r>
              <a:rPr lang="en-US" dirty="0" smtClean="0"/>
              <a:t>perception of </a:t>
            </a:r>
            <a:r>
              <a:rPr lang="en-US" dirty="0"/>
              <a:t>preceptor excellence. </a:t>
            </a:r>
            <a:r>
              <a:rPr lang="en-US" i="1" dirty="0"/>
              <a:t>Am J Pharm Educ. </a:t>
            </a:r>
            <a:r>
              <a:rPr lang="en-US" dirty="0"/>
              <a:t>2014; </a:t>
            </a:r>
            <a:r>
              <a:rPr lang="en-US" dirty="0" smtClean="0"/>
              <a:t>78:53</a:t>
            </a:r>
          </a:p>
          <a:p>
            <a:pPr>
              <a:lnSpc>
                <a:spcPct val="100000"/>
              </a:lnSpc>
              <a:spcBef>
                <a:spcPts val="0"/>
              </a:spcBef>
              <a:spcAft>
                <a:spcPts val="0"/>
              </a:spcAft>
              <a:buFont typeface="Wingdings" panose="05000000000000000000" pitchFamily="2" charset="2"/>
              <a:buChar char="q"/>
            </a:pPr>
            <a:endParaRPr lang="en-US" dirty="0"/>
          </a:p>
          <a:p>
            <a:r>
              <a:rPr lang="en-US" dirty="0" err="1" smtClean="0"/>
              <a:t>Soric</a:t>
            </a:r>
            <a:r>
              <a:rPr lang="en-US" dirty="0" smtClean="0"/>
              <a:t>, MM. Writing </a:t>
            </a:r>
            <a:r>
              <a:rPr lang="en-US" dirty="0"/>
              <a:t>Your Syllabus or </a:t>
            </a:r>
            <a:r>
              <a:rPr lang="en-US" dirty="0" smtClean="0"/>
              <a:t>Learning Experience Description</a:t>
            </a:r>
            <a:r>
              <a:rPr lang="en-US" dirty="0"/>
              <a:t>, chapter 3: </a:t>
            </a:r>
            <a:r>
              <a:rPr lang="en-US" dirty="0">
                <a:hlinkClick r:id="rId2"/>
              </a:rPr>
              <a:t>https://www.ashp.org/-/</a:t>
            </a:r>
            <a:r>
              <a:rPr lang="en-US" dirty="0" smtClean="0">
                <a:hlinkClick r:id="rId2"/>
              </a:rPr>
              <a:t>media/store-files/p5549-sample-chapter-3.ashx</a:t>
            </a:r>
            <a:endParaRPr lang="en-US" dirty="0" smtClean="0"/>
          </a:p>
          <a:p>
            <a:endParaRPr lang="en-US" dirty="0"/>
          </a:p>
          <a:p>
            <a:pPr>
              <a:lnSpc>
                <a:spcPct val="100000"/>
              </a:lnSpc>
              <a:spcBef>
                <a:spcPts val="0"/>
              </a:spcBef>
              <a:spcAft>
                <a:spcPts val="0"/>
              </a:spcAft>
              <a:buFont typeface="Wingdings" panose="05000000000000000000" pitchFamily="2" charset="2"/>
              <a:buChar char="q"/>
            </a:pPr>
            <a:r>
              <a:rPr lang="en-US" dirty="0" smtClean="0"/>
              <a:t>ASHP  Accreditation Standard for PGY-1: </a:t>
            </a:r>
            <a:r>
              <a:rPr lang="en-US" dirty="0">
                <a:hlinkClick r:id="rId3"/>
              </a:rPr>
              <a:t>https://www.ashp.org/-/</a:t>
            </a:r>
            <a:r>
              <a:rPr lang="en-US" dirty="0" smtClean="0">
                <a:hlinkClick r:id="rId3"/>
              </a:rPr>
              <a:t>media/assets/professional-development/residencies/docs/pgy1-residency-accreditation-standard-2016.ashx?la=en&amp;hash=9FF7C76962C10562D567F73184FAA45BA7E186CB</a:t>
            </a:r>
            <a:endParaRPr lang="en-US" dirty="0" smtClean="0"/>
          </a:p>
          <a:p>
            <a:pPr marL="0" indent="0">
              <a:lnSpc>
                <a:spcPct val="100000"/>
              </a:lnSpc>
              <a:spcBef>
                <a:spcPts val="0"/>
              </a:spcBef>
              <a:spcAft>
                <a:spcPts val="0"/>
              </a:spcAft>
              <a:buNone/>
            </a:pPr>
            <a:endParaRPr lang="en-US" dirty="0" smtClean="0"/>
          </a:p>
          <a:p>
            <a:pPr>
              <a:lnSpc>
                <a:spcPct val="100000"/>
              </a:lnSpc>
              <a:spcBef>
                <a:spcPts val="0"/>
              </a:spcBef>
              <a:spcAft>
                <a:spcPts val="0"/>
              </a:spcAft>
              <a:buFont typeface="Wingdings" panose="05000000000000000000" pitchFamily="2" charset="2"/>
              <a:buChar char="q"/>
            </a:pPr>
            <a:r>
              <a:rPr lang="en-US" dirty="0" smtClean="0"/>
              <a:t>Residency </a:t>
            </a:r>
            <a:r>
              <a:rPr lang="en-US" dirty="0"/>
              <a:t>objectives: </a:t>
            </a:r>
            <a:r>
              <a:rPr lang="en-US" dirty="0">
                <a:hlinkClick r:id="rId4"/>
              </a:rPr>
              <a:t>https://www.ashp.org/-/</a:t>
            </a:r>
            <a:r>
              <a:rPr lang="en-US" dirty="0" smtClean="0">
                <a:hlinkClick r:id="rId4"/>
              </a:rPr>
              <a:t>media/assets/professional-development/residencies/docs/required-competency-areas-goals-objectives</a:t>
            </a:r>
            <a:endParaRPr lang="en-US" dirty="0" smtClean="0"/>
          </a:p>
          <a:p>
            <a:pPr>
              <a:lnSpc>
                <a:spcPct val="100000"/>
              </a:lnSpc>
              <a:spcBef>
                <a:spcPts val="0"/>
              </a:spcBef>
              <a:spcAft>
                <a:spcPts val="0"/>
              </a:spcAft>
              <a:buFont typeface="Wingdings" panose="05000000000000000000" pitchFamily="2" charset="2"/>
              <a:buChar char="q"/>
            </a:pPr>
            <a:endParaRPr lang="en-US" dirty="0" smtClean="0"/>
          </a:p>
          <a:p>
            <a:pPr>
              <a:lnSpc>
                <a:spcPct val="100000"/>
              </a:lnSpc>
              <a:spcBef>
                <a:spcPts val="0"/>
              </a:spcBef>
              <a:spcAft>
                <a:spcPts val="0"/>
              </a:spcAft>
              <a:buFont typeface="Wingdings" panose="05000000000000000000" pitchFamily="2" charset="2"/>
              <a:buChar char="q"/>
            </a:pPr>
            <a:r>
              <a:rPr lang="en-US" dirty="0"/>
              <a:t>Example Activities for the 2014 Competencies, Goals, and </a:t>
            </a:r>
            <a:r>
              <a:rPr lang="en-US" dirty="0" smtClean="0"/>
              <a:t>Objectives: </a:t>
            </a:r>
            <a:r>
              <a:rPr lang="en-US" dirty="0" smtClean="0">
                <a:hlinkClick r:id="rId5"/>
              </a:rPr>
              <a:t>https://www.ashp.org/-/media/assets/professional-development/residencies/docs/learning-activity-examples.ashx</a:t>
            </a:r>
            <a:endParaRPr lang="en-US" dirty="0" smtClean="0"/>
          </a:p>
          <a:p>
            <a:pPr>
              <a:lnSpc>
                <a:spcPct val="100000"/>
              </a:lnSpc>
              <a:spcBef>
                <a:spcPts val="0"/>
              </a:spcBef>
              <a:spcAft>
                <a:spcPts val="0"/>
              </a:spcAft>
              <a:buFont typeface="Wingdings" panose="05000000000000000000" pitchFamily="2" charset="2"/>
              <a:buChar char="q"/>
            </a:pPr>
            <a:endParaRPr lang="en-US" dirty="0" smtClean="0"/>
          </a:p>
          <a:p>
            <a:endParaRPr lang="en-US" dirty="0" smtClean="0"/>
          </a:p>
          <a:p>
            <a:endParaRPr lang="en-US" dirty="0"/>
          </a:p>
        </p:txBody>
      </p:sp>
    </p:spTree>
    <p:extLst>
      <p:ext uri="{BB962C8B-B14F-4D97-AF65-F5344CB8AC3E}">
        <p14:creationId xmlns:p14="http://schemas.microsoft.com/office/powerpoint/2010/main" val="1572762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414" y="650869"/>
            <a:ext cx="8052089" cy="4825877"/>
          </a:xfrm>
          <a:prstGeom prst="rect">
            <a:avLst/>
          </a:prstGeom>
        </p:spPr>
      </p:pic>
    </p:spTree>
    <p:extLst>
      <p:ext uri="{BB962C8B-B14F-4D97-AF65-F5344CB8AC3E}">
        <p14:creationId xmlns:p14="http://schemas.microsoft.com/office/powerpoint/2010/main" val="313017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What is a Syllabus?</a:t>
            </a:r>
            <a:endParaRPr lang="en-US" b="1" dirty="0">
              <a:solidFill>
                <a:schemeClr val="accent2">
                  <a:lumMod val="90000"/>
                  <a:lumOff val="10000"/>
                </a:schemeClr>
              </a:solidFill>
            </a:endParaRP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q"/>
            </a:pPr>
            <a:r>
              <a:rPr lang="en-US" sz="2400" dirty="0" smtClean="0"/>
              <a:t>Also known as learning experience (LE) description</a:t>
            </a:r>
          </a:p>
          <a:p>
            <a:pPr lvl="2">
              <a:buFont typeface="Wingdings" panose="05000000000000000000" pitchFamily="2" charset="2"/>
              <a:buChar char="q"/>
            </a:pPr>
            <a:r>
              <a:rPr lang="en-US" sz="2000" dirty="0" smtClean="0"/>
              <a:t>An important document for both preceptor and learner</a:t>
            </a:r>
          </a:p>
          <a:p>
            <a:pPr marL="201168" lvl="1" indent="0">
              <a:buNone/>
            </a:pPr>
            <a:endParaRPr lang="en-US" sz="2400" dirty="0" smtClean="0"/>
          </a:p>
          <a:p>
            <a:pPr lvl="1">
              <a:buFont typeface="Wingdings" panose="05000000000000000000" pitchFamily="2" charset="2"/>
              <a:buChar char="q"/>
            </a:pPr>
            <a:r>
              <a:rPr lang="en-US" sz="2400" dirty="0" smtClean="0"/>
              <a:t>Tool for communicating the rotation</a:t>
            </a:r>
          </a:p>
          <a:p>
            <a:pPr marL="201168" lvl="1" indent="0">
              <a:buNone/>
            </a:pPr>
            <a:endParaRPr lang="en-US" sz="2400" dirty="0" smtClean="0"/>
          </a:p>
          <a:p>
            <a:pPr lvl="1">
              <a:buFont typeface="Wingdings" panose="05000000000000000000" pitchFamily="2" charset="2"/>
              <a:buChar char="q"/>
            </a:pPr>
            <a:r>
              <a:rPr lang="en-US" sz="2400" dirty="0" smtClean="0"/>
              <a:t>Introduction to a course of study or LE</a:t>
            </a:r>
          </a:p>
          <a:p>
            <a:pPr lvl="1">
              <a:buFont typeface="Wingdings" panose="05000000000000000000" pitchFamily="2" charset="2"/>
              <a:buChar char="q"/>
            </a:pPr>
            <a:endParaRPr lang="en-US" sz="2400" dirty="0" smtClean="0"/>
          </a:p>
          <a:p>
            <a:pPr lvl="1">
              <a:buFont typeface="Wingdings" panose="05000000000000000000" pitchFamily="2" charset="2"/>
              <a:buChar char="q"/>
            </a:pPr>
            <a:r>
              <a:rPr lang="en-US" sz="2400" dirty="0" smtClean="0"/>
              <a:t>Summary or outline of important factors</a:t>
            </a:r>
          </a:p>
          <a:p>
            <a:pPr lvl="1">
              <a:buFont typeface="Wingdings" panose="05000000000000000000" pitchFamily="2" charset="2"/>
              <a:buChar char="q"/>
            </a:pPr>
            <a:endParaRPr lang="en-US" sz="2400" dirty="0" smtClean="0"/>
          </a:p>
          <a:p>
            <a:pPr lvl="1">
              <a:buFont typeface="Wingdings" panose="05000000000000000000" pitchFamily="2" charset="2"/>
              <a:buChar char="q"/>
            </a:pPr>
            <a:r>
              <a:rPr lang="en-US" sz="2400" dirty="0" smtClean="0"/>
              <a:t>Indicator for what a learner can expect and what will be expected of them</a:t>
            </a:r>
            <a:endParaRPr lang="en-US" sz="2400" dirty="0"/>
          </a:p>
        </p:txBody>
      </p:sp>
    </p:spTree>
    <p:extLst>
      <p:ext uri="{BB962C8B-B14F-4D97-AF65-F5344CB8AC3E}">
        <p14:creationId xmlns:p14="http://schemas.microsoft.com/office/powerpoint/2010/main" val="4069283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2" presetClass="entr" presetSubtype="4"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0"/>
                            </p:stCondLst>
                            <p:childTnLst>
                              <p:par>
                                <p:cTn id="30" presetID="2" presetClass="entr" presetSubtype="4" fill="hold"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additive="base">
                                        <p:cTn id="32"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Goals of a Syllabus/ LE Description</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2115238"/>
            <a:ext cx="10058400" cy="3753855"/>
          </a:xfrm>
        </p:spPr>
        <p:txBody>
          <a:bodyPr>
            <a:normAutofit lnSpcReduction="10000"/>
          </a:bodyPr>
          <a:lstStyle/>
          <a:p>
            <a:pPr>
              <a:buFont typeface="Wingdings" panose="05000000000000000000" pitchFamily="2" charset="2"/>
              <a:buChar char="q"/>
            </a:pPr>
            <a:r>
              <a:rPr lang="en-US" sz="2400" dirty="0"/>
              <a:t>Serve </a:t>
            </a:r>
            <a:r>
              <a:rPr lang="en-US" sz="2400" dirty="0" smtClean="0"/>
              <a:t>as a preceptor’s </a:t>
            </a:r>
            <a:r>
              <a:rPr lang="en-US" sz="2400" dirty="0"/>
              <a:t>checklist</a:t>
            </a:r>
          </a:p>
          <a:p>
            <a:pPr>
              <a:buFont typeface="Wingdings" panose="05000000000000000000" pitchFamily="2" charset="2"/>
              <a:buChar char="q"/>
            </a:pPr>
            <a:r>
              <a:rPr lang="en-US" sz="2400" dirty="0" smtClean="0"/>
              <a:t>Set the stage for rotation</a:t>
            </a:r>
          </a:p>
          <a:p>
            <a:pPr>
              <a:buFont typeface="Wingdings" panose="05000000000000000000" pitchFamily="2" charset="2"/>
              <a:buChar char="q"/>
            </a:pPr>
            <a:r>
              <a:rPr lang="en-US" sz="2400" dirty="0" smtClean="0"/>
              <a:t>Inform/educate trainee of expectations</a:t>
            </a:r>
          </a:p>
          <a:p>
            <a:pPr>
              <a:buFont typeface="Wingdings" panose="05000000000000000000" pitchFamily="2" charset="2"/>
              <a:buChar char="q"/>
            </a:pPr>
            <a:r>
              <a:rPr lang="en-US" sz="2400" dirty="0" smtClean="0"/>
              <a:t>Simplify and standardize orientation process</a:t>
            </a:r>
          </a:p>
          <a:p>
            <a:pPr>
              <a:buFont typeface="Wingdings" panose="05000000000000000000" pitchFamily="2" charset="2"/>
              <a:buChar char="q"/>
            </a:pPr>
            <a:r>
              <a:rPr lang="en-US" sz="2400" dirty="0" smtClean="0"/>
              <a:t>Reduce repetitive </a:t>
            </a:r>
            <a:r>
              <a:rPr lang="en-US" sz="2400" dirty="0"/>
              <a:t>explanations of assignments to </a:t>
            </a:r>
            <a:r>
              <a:rPr lang="en-US" sz="2400" dirty="0" smtClean="0"/>
              <a:t>learners</a:t>
            </a:r>
          </a:p>
          <a:p>
            <a:pPr>
              <a:buFont typeface="Wingdings" panose="05000000000000000000" pitchFamily="2" charset="2"/>
              <a:buChar char="q"/>
            </a:pPr>
            <a:r>
              <a:rPr lang="en-US" sz="2400" dirty="0" smtClean="0"/>
              <a:t>Serve </a:t>
            </a:r>
            <a:r>
              <a:rPr lang="en-US" sz="2400" dirty="0"/>
              <a:t>as a repository for the rules and </a:t>
            </a:r>
            <a:r>
              <a:rPr lang="en-US" sz="2400" dirty="0" smtClean="0"/>
              <a:t>regulations that </a:t>
            </a:r>
            <a:r>
              <a:rPr lang="en-US" sz="2400" dirty="0"/>
              <a:t>govern </a:t>
            </a:r>
            <a:r>
              <a:rPr lang="en-US" sz="2400" dirty="0" smtClean="0"/>
              <a:t>the LE</a:t>
            </a:r>
          </a:p>
          <a:p>
            <a:pPr>
              <a:buFont typeface="Wingdings" panose="05000000000000000000" pitchFamily="2" charset="2"/>
              <a:buChar char="q"/>
            </a:pPr>
            <a:r>
              <a:rPr lang="en-US" sz="2400" dirty="0" smtClean="0"/>
              <a:t>Dynamic document that can be amended when new learning opportunities identified</a:t>
            </a:r>
            <a:endParaRPr lang="en-US" sz="2400" dirty="0"/>
          </a:p>
        </p:txBody>
      </p:sp>
    </p:spTree>
    <p:extLst>
      <p:ext uri="{BB962C8B-B14F-4D97-AF65-F5344CB8AC3E}">
        <p14:creationId xmlns:p14="http://schemas.microsoft.com/office/powerpoint/2010/main" val="2557741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Building Blocks: </a:t>
            </a:r>
            <a:r>
              <a:rPr lang="en-US" sz="2400" b="1" dirty="0" smtClean="0">
                <a:solidFill>
                  <a:schemeClr val="accent2">
                    <a:lumMod val="90000"/>
                    <a:lumOff val="10000"/>
                  </a:schemeClr>
                </a:solidFill>
              </a:rPr>
              <a:t>[ASHP standard 3.31(</a:t>
            </a:r>
            <a:r>
              <a:rPr lang="en-US" sz="2400" b="1" dirty="0" err="1" smtClean="0">
                <a:solidFill>
                  <a:schemeClr val="accent2">
                    <a:lumMod val="90000"/>
                    <a:lumOff val="10000"/>
                  </a:schemeClr>
                </a:solidFill>
              </a:rPr>
              <a:t>a,b,c,d,e</a:t>
            </a:r>
            <a:r>
              <a:rPr lang="en-US" sz="2400" b="1" dirty="0" smtClean="0">
                <a:solidFill>
                  <a:schemeClr val="accent2">
                    <a:lumMod val="90000"/>
                    <a:lumOff val="10000"/>
                  </a:schemeClr>
                </a:solidFill>
              </a:rPr>
              <a:t>)]</a:t>
            </a:r>
            <a:endParaRPr lang="en-US" sz="2400" b="1" dirty="0">
              <a:solidFill>
                <a:schemeClr val="accent2">
                  <a:lumMod val="90000"/>
                  <a:lumOff val="10000"/>
                </a:schemeClr>
              </a:solidFill>
            </a:endParaRPr>
          </a:p>
        </p:txBody>
      </p:sp>
      <p:sp>
        <p:nvSpPr>
          <p:cNvPr id="3" name="Content Placeholder 2"/>
          <p:cNvSpPr>
            <a:spLocks noGrp="1"/>
          </p:cNvSpPr>
          <p:nvPr>
            <p:ph idx="1"/>
          </p:nvPr>
        </p:nvSpPr>
        <p:spPr>
          <a:xfrm>
            <a:off x="1097280" y="1976582"/>
            <a:ext cx="10058400" cy="3892512"/>
          </a:xfrm>
        </p:spPr>
        <p:txBody>
          <a:bodyPr>
            <a:normAutofit fontScale="92500"/>
          </a:bodyPr>
          <a:lstStyle/>
          <a:p>
            <a:pPr marL="274320" indent="-274320">
              <a:lnSpc>
                <a:spcPct val="100000"/>
              </a:lnSpc>
              <a:spcBef>
                <a:spcPts val="0"/>
              </a:spcBef>
              <a:spcAft>
                <a:spcPts val="0"/>
              </a:spcAft>
              <a:buFont typeface="Wingdings" panose="05000000000000000000" pitchFamily="2" charset="2"/>
              <a:buChar char="q"/>
            </a:pPr>
            <a:r>
              <a:rPr lang="en-US" dirty="0"/>
              <a:t>G</a:t>
            </a:r>
            <a:r>
              <a:rPr lang="en-US" dirty="0" smtClean="0"/>
              <a:t>eneral description</a:t>
            </a:r>
          </a:p>
          <a:p>
            <a:pPr marL="274320" indent="-274320">
              <a:lnSpc>
                <a:spcPct val="100000"/>
              </a:lnSpc>
              <a:spcBef>
                <a:spcPts val="0"/>
              </a:spcBef>
              <a:spcAft>
                <a:spcPts val="0"/>
              </a:spcAft>
              <a:buFont typeface="Wingdings" panose="05000000000000000000" pitchFamily="2" charset="2"/>
              <a:buChar char="q"/>
            </a:pPr>
            <a:endParaRPr lang="en-US" dirty="0"/>
          </a:p>
          <a:p>
            <a:pPr marL="274320" indent="-274320">
              <a:lnSpc>
                <a:spcPct val="100000"/>
              </a:lnSpc>
              <a:spcBef>
                <a:spcPts val="0"/>
              </a:spcBef>
              <a:spcAft>
                <a:spcPts val="0"/>
              </a:spcAft>
              <a:buFont typeface="Wingdings" panose="05000000000000000000" pitchFamily="2" charset="2"/>
              <a:buChar char="q"/>
            </a:pPr>
            <a:r>
              <a:rPr lang="en-US" dirty="0" smtClean="0"/>
              <a:t>Pharmacist’s role in practice area</a:t>
            </a:r>
          </a:p>
          <a:p>
            <a:pPr marL="0" indent="0">
              <a:lnSpc>
                <a:spcPct val="100000"/>
              </a:lnSpc>
              <a:spcBef>
                <a:spcPts val="0"/>
              </a:spcBef>
              <a:spcAft>
                <a:spcPts val="0"/>
              </a:spcAft>
              <a:buNone/>
            </a:pPr>
            <a:endParaRPr lang="en-US" dirty="0" smtClean="0"/>
          </a:p>
          <a:p>
            <a:pPr marL="274320" indent="-274320">
              <a:lnSpc>
                <a:spcPct val="100000"/>
              </a:lnSpc>
              <a:spcBef>
                <a:spcPts val="0"/>
              </a:spcBef>
              <a:spcAft>
                <a:spcPts val="0"/>
              </a:spcAft>
              <a:buFont typeface="Wingdings" panose="05000000000000000000" pitchFamily="2" charset="2"/>
              <a:buChar char="q"/>
            </a:pPr>
            <a:r>
              <a:rPr lang="en-US" dirty="0" smtClean="0"/>
              <a:t>Expectations of  a learner/trainee</a:t>
            </a:r>
          </a:p>
          <a:p>
            <a:pPr marL="0" indent="0">
              <a:lnSpc>
                <a:spcPct val="100000"/>
              </a:lnSpc>
              <a:spcBef>
                <a:spcPts val="0"/>
              </a:spcBef>
              <a:spcAft>
                <a:spcPts val="0"/>
              </a:spcAft>
              <a:buNone/>
            </a:pPr>
            <a:endParaRPr lang="en-US" dirty="0" smtClean="0"/>
          </a:p>
          <a:p>
            <a:pPr marL="274320" indent="-274320">
              <a:lnSpc>
                <a:spcPct val="100000"/>
              </a:lnSpc>
              <a:spcBef>
                <a:spcPts val="0"/>
              </a:spcBef>
              <a:spcAft>
                <a:spcPts val="0"/>
              </a:spcAft>
              <a:buFont typeface="Wingdings" panose="05000000000000000000" pitchFamily="2" charset="2"/>
              <a:buChar char="q"/>
            </a:pPr>
            <a:r>
              <a:rPr lang="en-US" dirty="0" smtClean="0"/>
              <a:t>Preceptor role and </a:t>
            </a:r>
            <a:r>
              <a:rPr lang="en-US" dirty="0"/>
              <a:t>r</a:t>
            </a:r>
            <a:r>
              <a:rPr lang="en-US" dirty="0" smtClean="0"/>
              <a:t>esident progression</a:t>
            </a:r>
          </a:p>
          <a:p>
            <a:pPr marL="274320" indent="-274320">
              <a:lnSpc>
                <a:spcPct val="100000"/>
              </a:lnSpc>
              <a:spcBef>
                <a:spcPts val="0"/>
              </a:spcBef>
              <a:spcAft>
                <a:spcPts val="0"/>
              </a:spcAft>
              <a:buFont typeface="Wingdings" panose="05000000000000000000" pitchFamily="2" charset="2"/>
              <a:buChar char="q"/>
            </a:pPr>
            <a:endParaRPr lang="en-US" dirty="0" smtClean="0"/>
          </a:p>
          <a:p>
            <a:pPr marL="274320" indent="-274320">
              <a:lnSpc>
                <a:spcPct val="100000"/>
              </a:lnSpc>
              <a:spcBef>
                <a:spcPts val="0"/>
              </a:spcBef>
              <a:spcAft>
                <a:spcPts val="0"/>
              </a:spcAft>
              <a:buFont typeface="Wingdings" panose="05000000000000000000" pitchFamily="2" charset="2"/>
              <a:buChar char="q"/>
            </a:pPr>
            <a:r>
              <a:rPr lang="en-US" dirty="0" smtClean="0"/>
              <a:t>LE goals/objectives assigned to rotation</a:t>
            </a:r>
          </a:p>
          <a:p>
            <a:pPr marL="274320" indent="-274320">
              <a:lnSpc>
                <a:spcPct val="100000"/>
              </a:lnSpc>
              <a:spcBef>
                <a:spcPts val="0"/>
              </a:spcBef>
              <a:spcAft>
                <a:spcPts val="0"/>
              </a:spcAft>
              <a:buFont typeface="Wingdings" panose="05000000000000000000" pitchFamily="2" charset="2"/>
              <a:buChar char="q"/>
            </a:pPr>
            <a:endParaRPr lang="en-US" dirty="0" smtClean="0"/>
          </a:p>
          <a:p>
            <a:pPr marL="274320" indent="-274320">
              <a:lnSpc>
                <a:spcPct val="100000"/>
              </a:lnSpc>
              <a:spcBef>
                <a:spcPts val="0"/>
              </a:spcBef>
              <a:spcAft>
                <a:spcPts val="0"/>
              </a:spcAft>
              <a:buFont typeface="Wingdings" panose="05000000000000000000" pitchFamily="2" charset="2"/>
              <a:buChar char="q"/>
            </a:pPr>
            <a:r>
              <a:rPr lang="en-US" dirty="0" smtClean="0"/>
              <a:t>Learning activities and assignment that will facilitate achievement of each educational objective</a:t>
            </a:r>
          </a:p>
          <a:p>
            <a:pPr marL="274320" indent="-274320">
              <a:lnSpc>
                <a:spcPct val="100000"/>
              </a:lnSpc>
              <a:spcBef>
                <a:spcPts val="0"/>
              </a:spcBef>
              <a:spcAft>
                <a:spcPts val="0"/>
              </a:spcAft>
              <a:buFont typeface="Wingdings" panose="05000000000000000000" pitchFamily="2" charset="2"/>
              <a:buChar char="q"/>
            </a:pPr>
            <a:endParaRPr lang="en-US" dirty="0" smtClean="0"/>
          </a:p>
          <a:p>
            <a:pPr marL="274320" indent="-274320">
              <a:lnSpc>
                <a:spcPct val="100000"/>
              </a:lnSpc>
              <a:spcBef>
                <a:spcPts val="0"/>
              </a:spcBef>
              <a:spcAft>
                <a:spcPts val="0"/>
              </a:spcAft>
              <a:buFont typeface="Wingdings" panose="05000000000000000000" pitchFamily="2" charset="2"/>
              <a:buChar char="q"/>
            </a:pPr>
            <a:r>
              <a:rPr lang="en-US" dirty="0" smtClean="0"/>
              <a:t>Evaluations to be completed by preceptors &amp; residents and respective timeline</a:t>
            </a:r>
          </a:p>
          <a:p>
            <a:endParaRPr lang="en-US" dirty="0"/>
          </a:p>
        </p:txBody>
      </p:sp>
      <p:pic>
        <p:nvPicPr>
          <p:cNvPr id="5" name="Picture 4"/>
          <p:cNvPicPr>
            <a:picLocks noChangeAspect="1"/>
          </p:cNvPicPr>
          <p:nvPr/>
        </p:nvPicPr>
        <p:blipFill>
          <a:blip r:embed="rId2"/>
          <a:stretch>
            <a:fillRect/>
          </a:stretch>
        </p:blipFill>
        <p:spPr>
          <a:xfrm>
            <a:off x="7423303" y="1976582"/>
            <a:ext cx="3988657" cy="2240900"/>
          </a:xfrm>
          <a:prstGeom prst="rect">
            <a:avLst/>
          </a:prstGeom>
        </p:spPr>
      </p:pic>
    </p:spTree>
    <p:extLst>
      <p:ext uri="{BB962C8B-B14F-4D97-AF65-F5344CB8AC3E}">
        <p14:creationId xmlns:p14="http://schemas.microsoft.com/office/powerpoint/2010/main" val="830539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General Description:</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1845733"/>
            <a:ext cx="10058400" cy="4235577"/>
          </a:xfrm>
        </p:spPr>
        <p:txBody>
          <a:bodyPr>
            <a:noAutofit/>
          </a:bodyPr>
          <a:lstStyle/>
          <a:p>
            <a:pPr>
              <a:lnSpc>
                <a:spcPct val="150000"/>
              </a:lnSpc>
              <a:spcBef>
                <a:spcPts val="0"/>
              </a:spcBef>
              <a:spcAft>
                <a:spcPts val="0"/>
              </a:spcAft>
              <a:buFont typeface="Wingdings" panose="05000000000000000000" pitchFamily="2" charset="2"/>
              <a:buChar char="q"/>
            </a:pPr>
            <a:r>
              <a:rPr lang="en-US" sz="1800" dirty="0" smtClean="0"/>
              <a:t>Type of LE/rotation (elective or required)</a:t>
            </a:r>
          </a:p>
          <a:p>
            <a:pPr>
              <a:lnSpc>
                <a:spcPct val="150000"/>
              </a:lnSpc>
              <a:spcBef>
                <a:spcPts val="0"/>
              </a:spcBef>
              <a:spcAft>
                <a:spcPts val="0"/>
              </a:spcAft>
              <a:buFont typeface="Wingdings" panose="05000000000000000000" pitchFamily="2" charset="2"/>
              <a:buChar char="q"/>
            </a:pPr>
            <a:r>
              <a:rPr lang="en-US" sz="1800" dirty="0" smtClean="0"/>
              <a:t>Duration for LE</a:t>
            </a:r>
          </a:p>
          <a:p>
            <a:pPr>
              <a:lnSpc>
                <a:spcPct val="150000"/>
              </a:lnSpc>
              <a:spcBef>
                <a:spcPts val="0"/>
              </a:spcBef>
              <a:spcAft>
                <a:spcPts val="0"/>
              </a:spcAft>
              <a:buFont typeface="Wingdings" panose="05000000000000000000" pitchFamily="2" charset="2"/>
              <a:buChar char="q"/>
            </a:pPr>
            <a:r>
              <a:rPr lang="en-US" sz="1800" dirty="0" smtClean="0"/>
              <a:t>Preceptor information: Phone/email</a:t>
            </a:r>
          </a:p>
          <a:p>
            <a:pPr>
              <a:lnSpc>
                <a:spcPct val="150000"/>
              </a:lnSpc>
              <a:spcBef>
                <a:spcPts val="0"/>
              </a:spcBef>
              <a:spcAft>
                <a:spcPts val="0"/>
              </a:spcAft>
              <a:buFont typeface="Wingdings" panose="05000000000000000000" pitchFamily="2" charset="2"/>
              <a:buChar char="q"/>
            </a:pPr>
            <a:r>
              <a:rPr lang="en-US" sz="1800" dirty="0" smtClean="0"/>
              <a:t>Tour of duty/schedule of activities</a:t>
            </a:r>
          </a:p>
          <a:p>
            <a:pPr>
              <a:lnSpc>
                <a:spcPct val="150000"/>
              </a:lnSpc>
              <a:spcBef>
                <a:spcPts val="0"/>
              </a:spcBef>
              <a:spcAft>
                <a:spcPts val="0"/>
              </a:spcAft>
              <a:buFont typeface="Wingdings" panose="05000000000000000000" pitchFamily="2" charset="2"/>
              <a:buChar char="q"/>
            </a:pPr>
            <a:r>
              <a:rPr lang="en-US" sz="1800" dirty="0" smtClean="0"/>
              <a:t>Description of practice area: Number of beds, types of patients/disease states, acuity level, etc.</a:t>
            </a:r>
          </a:p>
          <a:p>
            <a:pPr>
              <a:lnSpc>
                <a:spcPct val="150000"/>
              </a:lnSpc>
              <a:spcBef>
                <a:spcPts val="0"/>
              </a:spcBef>
              <a:spcAft>
                <a:spcPts val="0"/>
              </a:spcAft>
              <a:buFont typeface="Wingdings" panose="05000000000000000000" pitchFamily="2" charset="2"/>
              <a:buChar char="q"/>
            </a:pPr>
            <a:r>
              <a:rPr lang="en-US" sz="1800" dirty="0" smtClean="0"/>
              <a:t>Description of day to day responsibilities/operations: Multidisciplinary rounds, patient interaction, medication histories, chart reviews, core measure assessments, etc.</a:t>
            </a:r>
          </a:p>
          <a:p>
            <a:pPr>
              <a:lnSpc>
                <a:spcPct val="150000"/>
              </a:lnSpc>
              <a:spcBef>
                <a:spcPts val="0"/>
              </a:spcBef>
              <a:spcAft>
                <a:spcPts val="0"/>
              </a:spcAft>
              <a:buFont typeface="Wingdings" panose="05000000000000000000" pitchFamily="2" charset="2"/>
              <a:buChar char="q"/>
            </a:pPr>
            <a:r>
              <a:rPr lang="en-US" sz="1800" dirty="0" smtClean="0"/>
              <a:t>Attendance and role in pertinent committees/meetings</a:t>
            </a:r>
          </a:p>
          <a:p>
            <a:pPr>
              <a:lnSpc>
                <a:spcPct val="150000"/>
              </a:lnSpc>
              <a:spcBef>
                <a:spcPts val="0"/>
              </a:spcBef>
              <a:spcAft>
                <a:spcPts val="0"/>
              </a:spcAft>
              <a:buFont typeface="Wingdings" panose="05000000000000000000" pitchFamily="2" charset="2"/>
              <a:buChar char="q"/>
            </a:pPr>
            <a:r>
              <a:rPr lang="en-US" sz="1800" dirty="0" smtClean="0"/>
              <a:t>Formal and </a:t>
            </a:r>
            <a:r>
              <a:rPr lang="en-US" sz="1800" dirty="0"/>
              <a:t>informal topic discussions and </a:t>
            </a:r>
            <a:r>
              <a:rPr lang="en-US" sz="1800" dirty="0" smtClean="0"/>
              <a:t>literature review</a:t>
            </a:r>
          </a:p>
          <a:p>
            <a:pPr>
              <a:lnSpc>
                <a:spcPct val="150000"/>
              </a:lnSpc>
              <a:spcBef>
                <a:spcPts val="0"/>
              </a:spcBef>
              <a:spcAft>
                <a:spcPts val="0"/>
              </a:spcAft>
              <a:buFont typeface="Wingdings" panose="05000000000000000000" pitchFamily="2" charset="2"/>
              <a:buChar char="q"/>
            </a:pPr>
            <a:r>
              <a:rPr lang="en-US" sz="1800" dirty="0" smtClean="0"/>
              <a:t>Development </a:t>
            </a:r>
            <a:r>
              <a:rPr lang="en-US" sz="1800" dirty="0"/>
              <a:t>of </a:t>
            </a:r>
            <a:r>
              <a:rPr lang="en-US" sz="1800" dirty="0" smtClean="0"/>
              <a:t>specialized clinical skills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891" b="11486"/>
          <a:stretch/>
        </p:blipFill>
        <p:spPr>
          <a:xfrm>
            <a:off x="8900241" y="4388697"/>
            <a:ext cx="2962246" cy="1902261"/>
          </a:xfrm>
          <a:prstGeom prst="rect">
            <a:avLst/>
          </a:prstGeom>
        </p:spPr>
      </p:pic>
    </p:spTree>
    <p:extLst>
      <p:ext uri="{BB962C8B-B14F-4D97-AF65-F5344CB8AC3E}">
        <p14:creationId xmlns:p14="http://schemas.microsoft.com/office/powerpoint/2010/main" val="1478448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90000"/>
                    <a:lumOff val="10000"/>
                  </a:schemeClr>
                </a:solidFill>
              </a:rPr>
              <a:t>Pharmacist’s Role:</a:t>
            </a:r>
            <a:endParaRPr lang="en-US" b="1" dirty="0">
              <a:solidFill>
                <a:schemeClr val="accent2">
                  <a:lumMod val="90000"/>
                  <a:lumOff val="10000"/>
                </a:schemeClr>
              </a:solidFill>
            </a:endParaRPr>
          </a:p>
        </p:txBody>
      </p:sp>
      <p:sp>
        <p:nvSpPr>
          <p:cNvPr id="3" name="Content Placeholder 2"/>
          <p:cNvSpPr>
            <a:spLocks noGrp="1"/>
          </p:cNvSpPr>
          <p:nvPr>
            <p:ph idx="1"/>
          </p:nvPr>
        </p:nvSpPr>
        <p:spPr>
          <a:xfrm>
            <a:off x="1097280" y="1737360"/>
            <a:ext cx="10058400" cy="4303222"/>
          </a:xfrm>
        </p:spPr>
        <p:txBody>
          <a:bodyPr>
            <a:noAutofit/>
          </a:bodyPr>
          <a:lstStyle/>
          <a:p>
            <a:pPr>
              <a:buFont typeface="Wingdings" panose="05000000000000000000" pitchFamily="2" charset="2"/>
              <a:buChar char="q"/>
            </a:pPr>
            <a:r>
              <a:rPr lang="en-US" sz="1600" dirty="0" smtClean="0"/>
              <a:t>Can be derived from job </a:t>
            </a:r>
            <a:r>
              <a:rPr lang="en-US" sz="1600" dirty="0" smtClean="0"/>
              <a:t>description </a:t>
            </a:r>
            <a:r>
              <a:rPr lang="en-US" sz="1600" dirty="0" smtClean="0"/>
              <a:t>with specific delineations for given area of practice</a:t>
            </a:r>
          </a:p>
          <a:p>
            <a:pPr>
              <a:buFont typeface="Wingdings" panose="05000000000000000000" pitchFamily="2" charset="2"/>
              <a:buChar char="q"/>
            </a:pPr>
            <a:r>
              <a:rPr lang="en-US" sz="1600" dirty="0" smtClean="0"/>
              <a:t> Can be in  a bullet format or paragraph style</a:t>
            </a:r>
          </a:p>
          <a:p>
            <a:pPr>
              <a:buFont typeface="Wingdings" panose="05000000000000000000" pitchFamily="2" charset="2"/>
              <a:buChar char="q"/>
            </a:pPr>
            <a:r>
              <a:rPr lang="en-US" sz="1600" dirty="0" smtClean="0"/>
              <a:t>Examples: </a:t>
            </a:r>
          </a:p>
          <a:p>
            <a:pPr lvl="1">
              <a:buFont typeface="Wingdings" panose="05000000000000000000" pitchFamily="2" charset="2"/>
              <a:buChar char="q"/>
            </a:pPr>
            <a:r>
              <a:rPr lang="en-US" sz="1400" dirty="0" smtClean="0"/>
              <a:t>Responsible </a:t>
            </a:r>
            <a:r>
              <a:rPr lang="en-US" sz="1400" dirty="0"/>
              <a:t>for </a:t>
            </a:r>
            <a:r>
              <a:rPr lang="en-US" sz="1400" dirty="0" smtClean="0"/>
              <a:t>MTM of  </a:t>
            </a:r>
            <a:r>
              <a:rPr lang="en-US" sz="1400" dirty="0" smtClean="0"/>
              <a:t>------patient care unit, </a:t>
            </a:r>
            <a:r>
              <a:rPr lang="en-US" sz="1400" dirty="0" smtClean="0"/>
              <a:t>focus </a:t>
            </a:r>
            <a:r>
              <a:rPr lang="en-US" sz="1400" dirty="0"/>
              <a:t>on streamlining MTM for </a:t>
            </a:r>
            <a:r>
              <a:rPr lang="en-US" sz="1400" dirty="0" smtClean="0"/>
              <a:t>Pts with </a:t>
            </a:r>
            <a:r>
              <a:rPr lang="en-US" sz="1400" dirty="0"/>
              <a:t>a variety of </a:t>
            </a:r>
            <a:r>
              <a:rPr lang="en-US" sz="1400" dirty="0" smtClean="0"/>
              <a:t>--------------conditions </a:t>
            </a:r>
            <a:r>
              <a:rPr lang="en-US" sz="1400" dirty="0" smtClean="0"/>
              <a:t>transitioned </a:t>
            </a:r>
            <a:r>
              <a:rPr lang="en-US" sz="1400" dirty="0"/>
              <a:t>from various levels of </a:t>
            </a:r>
            <a:r>
              <a:rPr lang="en-US" sz="1400" dirty="0" smtClean="0"/>
              <a:t>care</a:t>
            </a:r>
          </a:p>
          <a:p>
            <a:pPr lvl="1">
              <a:buFont typeface="Wingdings" panose="05000000000000000000" pitchFamily="2" charset="2"/>
              <a:buChar char="q"/>
            </a:pPr>
            <a:r>
              <a:rPr lang="en-US" sz="1400" dirty="0" smtClean="0"/>
              <a:t>Facilitate compliance </a:t>
            </a:r>
            <a:r>
              <a:rPr lang="en-US" sz="1400" dirty="0"/>
              <a:t>with </a:t>
            </a:r>
            <a:r>
              <a:rPr lang="en-US" sz="1400" dirty="0" smtClean="0"/>
              <a:t>---------core </a:t>
            </a:r>
            <a:r>
              <a:rPr lang="en-US" sz="1400" dirty="0"/>
              <a:t>measure </a:t>
            </a:r>
            <a:r>
              <a:rPr lang="en-US" sz="1400" dirty="0" smtClean="0"/>
              <a:t>medications &amp; address </a:t>
            </a:r>
            <a:r>
              <a:rPr lang="en-US" sz="1400" dirty="0" smtClean="0"/>
              <a:t>--------risk </a:t>
            </a:r>
            <a:r>
              <a:rPr lang="en-US" sz="1400" dirty="0"/>
              <a:t>factors through pharmacotherapy to </a:t>
            </a:r>
            <a:r>
              <a:rPr lang="en-US" sz="1400" dirty="0" smtClean="0"/>
              <a:t>prevent secondary events </a:t>
            </a:r>
          </a:p>
          <a:p>
            <a:pPr lvl="1">
              <a:buFont typeface="Wingdings" panose="05000000000000000000" pitchFamily="2" charset="2"/>
              <a:buChar char="q"/>
            </a:pPr>
            <a:r>
              <a:rPr lang="en-US" sz="1400" dirty="0" smtClean="0"/>
              <a:t>Perform </a:t>
            </a:r>
            <a:r>
              <a:rPr lang="en-US" sz="1400" dirty="0"/>
              <a:t>daily prospective chart </a:t>
            </a:r>
            <a:r>
              <a:rPr lang="en-US" sz="1400" dirty="0" smtClean="0"/>
              <a:t>reviews &amp; participates </a:t>
            </a:r>
            <a:r>
              <a:rPr lang="en-US" sz="1400" dirty="0"/>
              <a:t>in </a:t>
            </a:r>
            <a:r>
              <a:rPr lang="en-US" sz="1400" dirty="0" smtClean="0"/>
              <a:t>multidisciplinary rounds </a:t>
            </a:r>
            <a:r>
              <a:rPr lang="en-US" sz="1400" dirty="0"/>
              <a:t>for </a:t>
            </a:r>
            <a:r>
              <a:rPr lang="en-US" sz="1400" dirty="0" smtClean="0"/>
              <a:t>-----------patients</a:t>
            </a:r>
            <a:endParaRPr lang="en-US" sz="1400" dirty="0" smtClean="0"/>
          </a:p>
          <a:p>
            <a:pPr lvl="1">
              <a:buFont typeface="Wingdings" panose="05000000000000000000" pitchFamily="2" charset="2"/>
              <a:buChar char="q"/>
            </a:pPr>
            <a:r>
              <a:rPr lang="en-US" sz="1400" dirty="0" smtClean="0"/>
              <a:t>Ensure resolution </a:t>
            </a:r>
            <a:r>
              <a:rPr lang="en-US" sz="1400" dirty="0"/>
              <a:t>of identified MTM concerns with </a:t>
            </a:r>
            <a:r>
              <a:rPr lang="en-US" sz="1400" dirty="0" smtClean="0"/>
              <a:t>stake-holders </a:t>
            </a:r>
            <a:r>
              <a:rPr lang="en-US" sz="1400" dirty="0" smtClean="0"/>
              <a:t>, recommend evidence-based</a:t>
            </a:r>
            <a:r>
              <a:rPr lang="en-US" sz="1400" dirty="0"/>
              <a:t>, safe </a:t>
            </a:r>
            <a:r>
              <a:rPr lang="en-US" sz="1400" dirty="0" smtClean="0"/>
              <a:t>&amp; </a:t>
            </a:r>
            <a:r>
              <a:rPr lang="en-US" sz="1400" dirty="0"/>
              <a:t>cost-effective medication </a:t>
            </a:r>
            <a:r>
              <a:rPr lang="en-US" sz="1400" dirty="0" smtClean="0"/>
              <a:t>regimens, </a:t>
            </a:r>
            <a:r>
              <a:rPr lang="en-US" sz="1400" dirty="0"/>
              <a:t>monitor </a:t>
            </a:r>
            <a:r>
              <a:rPr lang="en-US" sz="1400" dirty="0" smtClean="0"/>
              <a:t>&amp; </a:t>
            </a:r>
            <a:r>
              <a:rPr lang="en-US" sz="1400" dirty="0"/>
              <a:t>reports </a:t>
            </a:r>
            <a:r>
              <a:rPr lang="en-US" sz="1400" dirty="0" smtClean="0"/>
              <a:t>ADRs &amp; </a:t>
            </a:r>
            <a:r>
              <a:rPr lang="en-US" sz="1400" dirty="0"/>
              <a:t>medication errors, </a:t>
            </a:r>
            <a:r>
              <a:rPr lang="en-US" sz="1400" dirty="0" smtClean="0"/>
              <a:t>provide </a:t>
            </a:r>
            <a:r>
              <a:rPr lang="en-US" sz="1400" dirty="0"/>
              <a:t>medication </a:t>
            </a:r>
            <a:r>
              <a:rPr lang="en-US" sz="1400" dirty="0" smtClean="0"/>
              <a:t>education</a:t>
            </a:r>
            <a:endParaRPr lang="en-US" sz="1400" dirty="0"/>
          </a:p>
          <a:p>
            <a:pPr lvl="1">
              <a:buFont typeface="Wingdings" panose="05000000000000000000" pitchFamily="2" charset="2"/>
              <a:buChar char="q"/>
            </a:pPr>
            <a:r>
              <a:rPr lang="en-US" sz="1400" dirty="0" smtClean="0"/>
              <a:t>Actively engage </a:t>
            </a:r>
            <a:r>
              <a:rPr lang="en-US" sz="1400" dirty="0"/>
              <a:t>with </a:t>
            </a:r>
            <a:r>
              <a:rPr lang="en-US" sz="1400" dirty="0" smtClean="0"/>
              <a:t>&amp; </a:t>
            </a:r>
            <a:r>
              <a:rPr lang="en-US" sz="1400" dirty="0"/>
              <a:t>serves as a clinical resource </a:t>
            </a:r>
            <a:r>
              <a:rPr lang="en-US" sz="1400" dirty="0" smtClean="0"/>
              <a:t>to </a:t>
            </a:r>
            <a:r>
              <a:rPr lang="en-US" sz="1400" dirty="0" smtClean="0"/>
              <a:t>healthcare team </a:t>
            </a:r>
            <a:r>
              <a:rPr lang="en-US" sz="1400" dirty="0" smtClean="0"/>
              <a:t>members; </a:t>
            </a:r>
            <a:r>
              <a:rPr lang="en-US" sz="1400" dirty="0" smtClean="0"/>
              <a:t>provides </a:t>
            </a:r>
            <a:r>
              <a:rPr lang="en-US" sz="1400" dirty="0"/>
              <a:t>support </a:t>
            </a:r>
            <a:r>
              <a:rPr lang="en-US" sz="1400" dirty="0" smtClean="0"/>
              <a:t>&amp; </a:t>
            </a:r>
            <a:r>
              <a:rPr lang="en-US" sz="1400" dirty="0"/>
              <a:t>guidance </a:t>
            </a:r>
            <a:r>
              <a:rPr lang="en-US" sz="1400" dirty="0" smtClean="0"/>
              <a:t>to operational pharmacists</a:t>
            </a:r>
            <a:endParaRPr lang="en-US" sz="1400" dirty="0" smtClean="0"/>
          </a:p>
          <a:p>
            <a:pPr lvl="1">
              <a:buFont typeface="Wingdings" panose="05000000000000000000" pitchFamily="2" charset="2"/>
              <a:buChar char="q"/>
            </a:pPr>
            <a:r>
              <a:rPr lang="en-US" sz="1400" dirty="0" smtClean="0"/>
              <a:t>Ensure formulary management &amp; stewardship </a:t>
            </a:r>
            <a:r>
              <a:rPr lang="en-US" sz="1400" dirty="0"/>
              <a:t>are facilitated through the use of therapeutic substitution protocols </a:t>
            </a:r>
            <a:r>
              <a:rPr lang="en-US" sz="1400" dirty="0" smtClean="0"/>
              <a:t>&amp; initiatives promote rational drug therapy </a:t>
            </a:r>
            <a:r>
              <a:rPr lang="en-US" sz="1400" dirty="0" smtClean="0"/>
              <a:t>selection </a:t>
            </a:r>
            <a:endParaRPr lang="en-US" sz="1400" dirty="0" smtClean="0"/>
          </a:p>
          <a:p>
            <a:pPr lvl="1">
              <a:buFont typeface="Wingdings" panose="05000000000000000000" pitchFamily="2" charset="2"/>
              <a:buChar char="q"/>
            </a:pPr>
            <a:r>
              <a:rPr lang="en-US" sz="1400" dirty="0" smtClean="0"/>
              <a:t>Get involved </a:t>
            </a:r>
            <a:r>
              <a:rPr lang="en-US" sz="1400" dirty="0"/>
              <a:t>in drug information retrieval/dissemination, </a:t>
            </a:r>
            <a:r>
              <a:rPr lang="en-US" sz="1400" dirty="0" smtClean="0"/>
              <a:t>PI initiatives</a:t>
            </a:r>
            <a:r>
              <a:rPr lang="en-US" sz="1400" dirty="0"/>
              <a:t>, staff education activities </a:t>
            </a:r>
            <a:r>
              <a:rPr lang="en-US" sz="1400" dirty="0" smtClean="0"/>
              <a:t>&amp; </a:t>
            </a:r>
            <a:r>
              <a:rPr lang="en-US" sz="1400" dirty="0"/>
              <a:t>development programs to enhance patient care outcomes </a:t>
            </a:r>
            <a:r>
              <a:rPr lang="en-US" sz="1400" dirty="0" smtClean="0"/>
              <a:t>for neurological </a:t>
            </a:r>
            <a:r>
              <a:rPr lang="en-US" sz="1400" dirty="0"/>
              <a:t>disease states as well as pharmacy department services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1861" b="11167"/>
          <a:stretch/>
        </p:blipFill>
        <p:spPr>
          <a:xfrm>
            <a:off x="6126480" y="132366"/>
            <a:ext cx="2269134" cy="1604993"/>
          </a:xfrm>
          <a:prstGeom prst="rect">
            <a:avLst/>
          </a:prstGeom>
        </p:spPr>
      </p:pic>
    </p:spTree>
    <p:extLst>
      <p:ext uri="{BB962C8B-B14F-4D97-AF65-F5344CB8AC3E}">
        <p14:creationId xmlns:p14="http://schemas.microsoft.com/office/powerpoint/2010/main" val="2287995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4">
      <a:dk1>
        <a:sysClr val="windowText" lastClr="000000"/>
      </a:dk1>
      <a:lt1>
        <a:sysClr val="window" lastClr="FFFFFF"/>
      </a:lt1>
      <a:dk2>
        <a:srgbClr val="455F51"/>
      </a:dk2>
      <a:lt2>
        <a:srgbClr val="E3DED1"/>
      </a:lt2>
      <a:accent1>
        <a:srgbClr val="33473C"/>
      </a:accent1>
      <a:accent2>
        <a:srgbClr val="1F3B14"/>
      </a:accent2>
      <a:accent3>
        <a:srgbClr val="86A795"/>
      </a:accent3>
      <a:accent4>
        <a:srgbClr val="455C19"/>
      </a:accent4>
      <a:accent5>
        <a:srgbClr val="215D65"/>
      </a:accent5>
      <a:accent6>
        <a:srgbClr val="0989B1"/>
      </a:accent6>
      <a:hlink>
        <a:srgbClr val="8B4E04"/>
      </a:hlink>
      <a:folHlink>
        <a:srgbClr val="BA6906"/>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4769</TotalTime>
  <Words>3419</Words>
  <Application>Microsoft Office PowerPoint</Application>
  <PresentationFormat>Widescreen</PresentationFormat>
  <Paragraphs>329</Paragraphs>
  <Slides>39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Candara</vt:lpstr>
      <vt:lpstr>Wingdings</vt:lpstr>
      <vt:lpstr>Retrospect</vt:lpstr>
      <vt:lpstr>  Building a rotation syllabus using LEGOs:  Learning Experience Goals &amp; Objectives  SFSHP Pharmacy Residency Preceptors Forum </vt:lpstr>
      <vt:lpstr>Announcement &amp; Disclosure</vt:lpstr>
      <vt:lpstr>Learning Objectives</vt:lpstr>
      <vt:lpstr>PowerPoint Presentation</vt:lpstr>
      <vt:lpstr>What is a Syllabus?</vt:lpstr>
      <vt:lpstr>Goals of a Syllabus/ LE Description</vt:lpstr>
      <vt:lpstr>Building Blocks: [ASHP standard 3.31(a,b,c,d,e)]</vt:lpstr>
      <vt:lpstr>General Description:</vt:lpstr>
      <vt:lpstr>Pharmacist’s Role:</vt:lpstr>
      <vt:lpstr>Expectations of a Learner:</vt:lpstr>
      <vt:lpstr>Learner Progression:</vt:lpstr>
      <vt:lpstr>Preceptor Role/Resident Progression</vt:lpstr>
      <vt:lpstr>Objectives</vt:lpstr>
      <vt:lpstr>Required Goals/Objectives PGY-1 Pharmacy Residency Training (33)</vt:lpstr>
      <vt:lpstr>Bloom’s Taxonomy (History)</vt:lpstr>
      <vt:lpstr>Levels of Bloom’s Taxonomy:</vt:lpstr>
      <vt:lpstr>Cognitive Domain: Recall</vt:lpstr>
      <vt:lpstr>Cognitive Domain: Interpretation</vt:lpstr>
      <vt:lpstr>Cognitive Domain: Problem-solving</vt:lpstr>
      <vt:lpstr>Activities and Assignments: </vt:lpstr>
      <vt:lpstr>Example of Activities (Understanding)</vt:lpstr>
      <vt:lpstr>Example of Activities (Applying)</vt:lpstr>
      <vt:lpstr>Example of Activities (Analyzing)</vt:lpstr>
      <vt:lpstr>Example of Activities (Creating)</vt:lpstr>
      <vt:lpstr>Example of Activities (Creating)</vt:lpstr>
      <vt:lpstr>Example of Activities (Evaluating)</vt:lpstr>
      <vt:lpstr>Goals/Objectives and Activities:</vt:lpstr>
      <vt:lpstr>Formative Assessment </vt:lpstr>
      <vt:lpstr>Evaluations:</vt:lpstr>
      <vt:lpstr>Feedback Description (Example):</vt:lpstr>
      <vt:lpstr>Evaluation Schedule (Example):</vt:lpstr>
      <vt:lpstr>Supplements to Syllabus</vt:lpstr>
      <vt:lpstr>Calendar of Activities:</vt:lpstr>
      <vt:lpstr>Topic Discussion</vt:lpstr>
      <vt:lpstr>Journal Club</vt:lpstr>
      <vt:lpstr>Evaluation Rating Scale (Example):</vt:lpstr>
      <vt:lpstr>Completed:</vt:lpstr>
      <vt:lpstr>Questions:</vt:lpstr>
      <vt:lpstr>References:</vt:lpstr>
    </vt:vector>
  </TitlesOfParts>
  <Company>Baptist Health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rotation syllabus using LEGOs:  Learning Experience Goals &amp; Objectives</dc:title>
  <dc:creator>Radhan Gopalani</dc:creator>
  <cp:lastModifiedBy>Radhan Gopalani</cp:lastModifiedBy>
  <cp:revision>167</cp:revision>
  <cp:lastPrinted>2019-06-08T11:55:46Z</cp:lastPrinted>
  <dcterms:created xsi:type="dcterms:W3CDTF">2019-06-04T20:25:25Z</dcterms:created>
  <dcterms:modified xsi:type="dcterms:W3CDTF">2019-06-10T14:00:11Z</dcterms:modified>
</cp:coreProperties>
</file>