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6.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7.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theme/themeOverride2.xml" ContentType="application/vnd.openxmlformats-officedocument.themeOverr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71" r:id="rId2"/>
    <p:sldMasterId id="2147483675" r:id="rId3"/>
    <p:sldMasterId id="2147483679" r:id="rId4"/>
    <p:sldMasterId id="2147483683" r:id="rId5"/>
    <p:sldMasterId id="2147483687" r:id="rId6"/>
    <p:sldMasterId id="2147483691" r:id="rId7"/>
    <p:sldMasterId id="2147483695" r:id="rId8"/>
  </p:sldMasterIdLst>
  <p:notesMasterIdLst>
    <p:notesMasterId r:id="rId36"/>
  </p:notesMasterIdLst>
  <p:handoutMasterIdLst>
    <p:handoutMasterId r:id="rId37"/>
  </p:handoutMasterIdLst>
  <p:sldIdLst>
    <p:sldId id="806" r:id="rId9"/>
    <p:sldId id="885" r:id="rId10"/>
    <p:sldId id="862" r:id="rId11"/>
    <p:sldId id="891" r:id="rId12"/>
    <p:sldId id="915" r:id="rId13"/>
    <p:sldId id="892" r:id="rId14"/>
    <p:sldId id="898" r:id="rId15"/>
    <p:sldId id="931" r:id="rId16"/>
    <p:sldId id="884" r:id="rId17"/>
    <p:sldId id="909" r:id="rId18"/>
    <p:sldId id="926" r:id="rId19"/>
    <p:sldId id="906" r:id="rId20"/>
    <p:sldId id="883" r:id="rId21"/>
    <p:sldId id="919" r:id="rId22"/>
    <p:sldId id="917" r:id="rId23"/>
    <p:sldId id="928" r:id="rId24"/>
    <p:sldId id="927" r:id="rId25"/>
    <p:sldId id="925" r:id="rId26"/>
    <p:sldId id="930" r:id="rId27"/>
    <p:sldId id="895" r:id="rId28"/>
    <p:sldId id="894" r:id="rId29"/>
    <p:sldId id="882" r:id="rId30"/>
    <p:sldId id="911" r:id="rId31"/>
    <p:sldId id="924" r:id="rId32"/>
    <p:sldId id="888" r:id="rId33"/>
    <p:sldId id="903" r:id="rId34"/>
    <p:sldId id="904" r:id="rId35"/>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521415D9-36F7-43E2-AB2F-B90AF26B5E84}">
      <p14:sectionLst xmlns:p14="http://schemas.microsoft.com/office/powerpoint/2010/main">
        <p14:section name="Default Section" id="{48CE479D-35B7-F348-B98E-055CA68F1351}">
          <p14:sldIdLst>
            <p14:sldId id="806"/>
            <p14:sldId id="885"/>
            <p14:sldId id="862"/>
            <p14:sldId id="891"/>
            <p14:sldId id="915"/>
            <p14:sldId id="892"/>
            <p14:sldId id="898"/>
            <p14:sldId id="931"/>
            <p14:sldId id="884"/>
            <p14:sldId id="909"/>
            <p14:sldId id="926"/>
            <p14:sldId id="906"/>
            <p14:sldId id="883"/>
            <p14:sldId id="919"/>
            <p14:sldId id="917"/>
            <p14:sldId id="928"/>
            <p14:sldId id="927"/>
            <p14:sldId id="925"/>
            <p14:sldId id="930"/>
            <p14:sldId id="895"/>
            <p14:sldId id="894"/>
            <p14:sldId id="882"/>
            <p14:sldId id="911"/>
            <p14:sldId id="924"/>
            <p14:sldId id="888"/>
            <p14:sldId id="903"/>
            <p14:sldId id="904"/>
          </p14:sldIdLst>
        </p14:section>
      </p14:sectionLst>
    </p:ext>
    <p:ext uri="{EFAFB233-063F-42B5-8137-9DF3F51BA10A}">
      <p15:sldGuideLst xmlns:p15="http://schemas.microsoft.com/office/powerpoint/2012/main">
        <p15:guide id="1" orient="horz" pos="576">
          <p15:clr>
            <a:srgbClr val="A4A3A4"/>
          </p15:clr>
        </p15:guide>
        <p15:guide id="2" pos="144">
          <p15:clr>
            <a:srgbClr val="A4A3A4"/>
          </p15:clr>
        </p15:guide>
      </p15:sldGuideLst>
    </p:ext>
    <p:ext uri="{2D200454-40CA-4A62-9FC3-DE9A4176ACB9}">
      <p15:notesGuideLst xmlns:p15="http://schemas.microsoft.com/office/powerpoint/2012/main">
        <p15:guide id="1" orient="horz" pos="2928">
          <p15:clr>
            <a:srgbClr val="A4A3A4"/>
          </p15:clr>
        </p15:guide>
        <p15:guide id="2" pos="220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79DA1"/>
    <a:srgbClr val="5E7478"/>
    <a:srgbClr val="006600"/>
    <a:srgbClr val="4A696A"/>
    <a:srgbClr val="9192A9"/>
    <a:srgbClr val="0066FF"/>
    <a:srgbClr val="CBE4CA"/>
    <a:srgbClr val="9FC1A8"/>
    <a:srgbClr val="FFFF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96" autoAdjust="0"/>
    <p:restoredTop sz="79655" autoAdjust="0"/>
  </p:normalViewPr>
  <p:slideViewPr>
    <p:cSldViewPr showGuides="1">
      <p:cViewPr varScale="1">
        <p:scale>
          <a:sx n="89" d="100"/>
          <a:sy n="89" d="100"/>
        </p:scale>
        <p:origin x="1506" y="90"/>
      </p:cViewPr>
      <p:guideLst>
        <p:guide orient="horz" pos="576"/>
        <p:guide pos="144"/>
      </p:guideLst>
    </p:cSldViewPr>
  </p:slid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87" d="100"/>
          <a:sy n="87" d="100"/>
        </p:scale>
        <p:origin x="-3780" y="-78"/>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3.xml"/><Relationship Id="rId34" Type="http://schemas.openxmlformats.org/officeDocument/2006/relationships/slide" Target="slides/slide26.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slide" Target="slides/slide21.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notesMaster" Target="notesMasters/notesMaster1.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5170" name="Rectangle 2"/>
          <p:cNvSpPr>
            <a:spLocks noGrp="1" noChangeArrowheads="1"/>
          </p:cNvSpPr>
          <p:nvPr>
            <p:ph type="hdr" sz="quarter"/>
          </p:nvPr>
        </p:nvSpPr>
        <p:spPr bwMode="auto">
          <a:xfrm>
            <a:off x="2" y="0"/>
            <a:ext cx="3038475" cy="465138"/>
          </a:xfrm>
          <a:prstGeom prst="rect">
            <a:avLst/>
          </a:prstGeom>
          <a:noFill/>
          <a:ln w="9525">
            <a:noFill/>
            <a:miter lim="800000"/>
            <a:headEnd/>
            <a:tailEnd/>
          </a:ln>
          <a:effectLst/>
        </p:spPr>
        <p:txBody>
          <a:bodyPr vert="horz" wrap="square" lIns="93164" tIns="46582" rIns="93164" bIns="46582" numCol="1" anchor="t" anchorCtr="0" compatLnSpc="1">
            <a:prstTxWarp prst="textNoShape">
              <a:avLst/>
            </a:prstTxWarp>
          </a:bodyPr>
          <a:lstStyle>
            <a:lvl1pPr defTabSz="931726" eaLnBrk="1" hangingPunct="1">
              <a:defRPr sz="1200">
                <a:latin typeface="Arial" charset="0"/>
              </a:defRPr>
            </a:lvl1pPr>
          </a:lstStyle>
          <a:p>
            <a:endParaRPr lang="en-US" dirty="0"/>
          </a:p>
        </p:txBody>
      </p:sp>
      <p:sp>
        <p:nvSpPr>
          <p:cNvPr id="135171" name="Rectangle 3"/>
          <p:cNvSpPr>
            <a:spLocks noGrp="1" noChangeArrowheads="1"/>
          </p:cNvSpPr>
          <p:nvPr>
            <p:ph type="dt" sz="quarter" idx="1"/>
          </p:nvPr>
        </p:nvSpPr>
        <p:spPr bwMode="auto">
          <a:xfrm>
            <a:off x="3970339" y="0"/>
            <a:ext cx="3038475" cy="465138"/>
          </a:xfrm>
          <a:prstGeom prst="rect">
            <a:avLst/>
          </a:prstGeom>
          <a:noFill/>
          <a:ln w="9525">
            <a:noFill/>
            <a:miter lim="800000"/>
            <a:headEnd/>
            <a:tailEnd/>
          </a:ln>
          <a:effectLst/>
        </p:spPr>
        <p:txBody>
          <a:bodyPr vert="horz" wrap="square" lIns="93164" tIns="46582" rIns="93164" bIns="46582" numCol="1" anchor="t" anchorCtr="0" compatLnSpc="1">
            <a:prstTxWarp prst="textNoShape">
              <a:avLst/>
            </a:prstTxWarp>
          </a:bodyPr>
          <a:lstStyle>
            <a:lvl1pPr algn="r" defTabSz="931726" eaLnBrk="1" hangingPunct="1">
              <a:defRPr sz="1200">
                <a:latin typeface="Arial" charset="0"/>
              </a:defRPr>
            </a:lvl1pPr>
          </a:lstStyle>
          <a:p>
            <a:endParaRPr lang="en-US" dirty="0"/>
          </a:p>
        </p:txBody>
      </p:sp>
      <p:sp>
        <p:nvSpPr>
          <p:cNvPr id="135172" name="Rectangle 4"/>
          <p:cNvSpPr>
            <a:spLocks noGrp="1" noChangeArrowheads="1"/>
          </p:cNvSpPr>
          <p:nvPr>
            <p:ph type="ftr" sz="quarter" idx="2"/>
          </p:nvPr>
        </p:nvSpPr>
        <p:spPr bwMode="auto">
          <a:xfrm>
            <a:off x="2" y="8829675"/>
            <a:ext cx="3038475" cy="465138"/>
          </a:xfrm>
          <a:prstGeom prst="rect">
            <a:avLst/>
          </a:prstGeom>
          <a:noFill/>
          <a:ln w="9525">
            <a:noFill/>
            <a:miter lim="800000"/>
            <a:headEnd/>
            <a:tailEnd/>
          </a:ln>
          <a:effectLst/>
        </p:spPr>
        <p:txBody>
          <a:bodyPr vert="horz" wrap="square" lIns="93164" tIns="46582" rIns="93164" bIns="46582" numCol="1" anchor="b" anchorCtr="0" compatLnSpc="1">
            <a:prstTxWarp prst="textNoShape">
              <a:avLst/>
            </a:prstTxWarp>
          </a:bodyPr>
          <a:lstStyle>
            <a:lvl1pPr defTabSz="931726" eaLnBrk="1" hangingPunct="1">
              <a:defRPr sz="1200">
                <a:latin typeface="Arial" charset="0"/>
              </a:defRPr>
            </a:lvl1pPr>
          </a:lstStyle>
          <a:p>
            <a:endParaRPr lang="en-US" dirty="0"/>
          </a:p>
        </p:txBody>
      </p:sp>
      <p:sp>
        <p:nvSpPr>
          <p:cNvPr id="135173" name="Rectangle 5"/>
          <p:cNvSpPr>
            <a:spLocks noGrp="1" noChangeArrowheads="1"/>
          </p:cNvSpPr>
          <p:nvPr>
            <p:ph type="sldNum" sz="quarter" idx="3"/>
          </p:nvPr>
        </p:nvSpPr>
        <p:spPr bwMode="auto">
          <a:xfrm>
            <a:off x="3970339" y="8829675"/>
            <a:ext cx="3038475" cy="465138"/>
          </a:xfrm>
          <a:prstGeom prst="rect">
            <a:avLst/>
          </a:prstGeom>
          <a:noFill/>
          <a:ln w="9525">
            <a:noFill/>
            <a:miter lim="800000"/>
            <a:headEnd/>
            <a:tailEnd/>
          </a:ln>
          <a:effectLst/>
        </p:spPr>
        <p:txBody>
          <a:bodyPr vert="horz" wrap="square" lIns="93164" tIns="46582" rIns="93164" bIns="46582" numCol="1" anchor="b" anchorCtr="0" compatLnSpc="1">
            <a:prstTxWarp prst="textNoShape">
              <a:avLst/>
            </a:prstTxWarp>
          </a:bodyPr>
          <a:lstStyle>
            <a:lvl1pPr algn="r" defTabSz="931726" eaLnBrk="1" hangingPunct="1">
              <a:defRPr sz="1200">
                <a:latin typeface="Arial" charset="0"/>
              </a:defRPr>
            </a:lvl1pPr>
          </a:lstStyle>
          <a:p>
            <a:fld id="{D17C5D34-4BE9-48AE-8750-39352EC2AC07}" type="slidenum">
              <a:rPr lang="en-US"/>
              <a:pPr/>
              <a:t>‹#›</a:t>
            </a:fld>
            <a:endParaRPr lang="en-US" dirty="0"/>
          </a:p>
        </p:txBody>
      </p:sp>
    </p:spTree>
    <p:extLst>
      <p:ext uri="{BB962C8B-B14F-4D97-AF65-F5344CB8AC3E}">
        <p14:creationId xmlns:p14="http://schemas.microsoft.com/office/powerpoint/2010/main" val="21987279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2" y="0"/>
            <a:ext cx="3038475" cy="465138"/>
          </a:xfrm>
          <a:prstGeom prst="rect">
            <a:avLst/>
          </a:prstGeom>
          <a:noFill/>
          <a:ln w="9525">
            <a:noFill/>
            <a:miter lim="800000"/>
            <a:headEnd/>
            <a:tailEnd/>
          </a:ln>
          <a:effectLst/>
        </p:spPr>
        <p:txBody>
          <a:bodyPr vert="horz" wrap="square" lIns="93164" tIns="46582" rIns="93164" bIns="46582" numCol="1" anchor="t" anchorCtr="0" compatLnSpc="1">
            <a:prstTxWarp prst="textNoShape">
              <a:avLst/>
            </a:prstTxWarp>
          </a:bodyPr>
          <a:lstStyle>
            <a:lvl1pPr defTabSz="931726" eaLnBrk="1" hangingPunct="1">
              <a:defRPr sz="1200">
                <a:latin typeface="Arial" charset="0"/>
              </a:defRPr>
            </a:lvl1pPr>
          </a:lstStyle>
          <a:p>
            <a:endParaRPr lang="en-US" dirty="0"/>
          </a:p>
        </p:txBody>
      </p:sp>
      <p:sp>
        <p:nvSpPr>
          <p:cNvPr id="4099" name="Rectangle 3"/>
          <p:cNvSpPr>
            <a:spLocks noGrp="1" noChangeArrowheads="1"/>
          </p:cNvSpPr>
          <p:nvPr>
            <p:ph type="dt" idx="1"/>
          </p:nvPr>
        </p:nvSpPr>
        <p:spPr bwMode="auto">
          <a:xfrm>
            <a:off x="3970339" y="0"/>
            <a:ext cx="3038475" cy="465138"/>
          </a:xfrm>
          <a:prstGeom prst="rect">
            <a:avLst/>
          </a:prstGeom>
          <a:noFill/>
          <a:ln w="9525">
            <a:noFill/>
            <a:miter lim="800000"/>
            <a:headEnd/>
            <a:tailEnd/>
          </a:ln>
          <a:effectLst/>
        </p:spPr>
        <p:txBody>
          <a:bodyPr vert="horz" wrap="square" lIns="93164" tIns="46582" rIns="93164" bIns="46582" numCol="1" anchor="t" anchorCtr="0" compatLnSpc="1">
            <a:prstTxWarp prst="textNoShape">
              <a:avLst/>
            </a:prstTxWarp>
          </a:bodyPr>
          <a:lstStyle>
            <a:lvl1pPr algn="r" defTabSz="931726" eaLnBrk="1" hangingPunct="1">
              <a:defRPr sz="1200">
                <a:latin typeface="Arial" charset="0"/>
              </a:defRPr>
            </a:lvl1pPr>
          </a:lstStyle>
          <a:p>
            <a:endParaRPr lang="en-US" dirty="0"/>
          </a:p>
        </p:txBody>
      </p:sp>
      <p:sp>
        <p:nvSpPr>
          <p:cNvPr id="410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701677" y="4416428"/>
            <a:ext cx="5607050" cy="4183063"/>
          </a:xfrm>
          <a:prstGeom prst="rect">
            <a:avLst/>
          </a:prstGeom>
          <a:noFill/>
          <a:ln w="9525">
            <a:noFill/>
            <a:miter lim="800000"/>
            <a:headEnd/>
            <a:tailEnd/>
          </a:ln>
          <a:effectLst/>
        </p:spPr>
        <p:txBody>
          <a:bodyPr vert="horz" wrap="square" lIns="93164" tIns="46582" rIns="93164" bIns="46582"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102" name="Rectangle 6"/>
          <p:cNvSpPr>
            <a:spLocks noGrp="1" noChangeArrowheads="1"/>
          </p:cNvSpPr>
          <p:nvPr>
            <p:ph type="ftr" sz="quarter" idx="4"/>
          </p:nvPr>
        </p:nvSpPr>
        <p:spPr bwMode="auto">
          <a:xfrm>
            <a:off x="2" y="8829675"/>
            <a:ext cx="3038475" cy="465138"/>
          </a:xfrm>
          <a:prstGeom prst="rect">
            <a:avLst/>
          </a:prstGeom>
          <a:noFill/>
          <a:ln w="9525">
            <a:noFill/>
            <a:miter lim="800000"/>
            <a:headEnd/>
            <a:tailEnd/>
          </a:ln>
          <a:effectLst/>
        </p:spPr>
        <p:txBody>
          <a:bodyPr vert="horz" wrap="square" lIns="93164" tIns="46582" rIns="93164" bIns="46582" numCol="1" anchor="b" anchorCtr="0" compatLnSpc="1">
            <a:prstTxWarp prst="textNoShape">
              <a:avLst/>
            </a:prstTxWarp>
          </a:bodyPr>
          <a:lstStyle>
            <a:lvl1pPr defTabSz="931726" eaLnBrk="1" hangingPunct="1">
              <a:defRPr sz="1200">
                <a:latin typeface="Arial" charset="0"/>
              </a:defRPr>
            </a:lvl1pPr>
          </a:lstStyle>
          <a:p>
            <a:endParaRPr lang="en-US" dirty="0"/>
          </a:p>
        </p:txBody>
      </p:sp>
      <p:sp>
        <p:nvSpPr>
          <p:cNvPr id="4103" name="Rectangle 7"/>
          <p:cNvSpPr>
            <a:spLocks noGrp="1" noChangeArrowheads="1"/>
          </p:cNvSpPr>
          <p:nvPr>
            <p:ph type="sldNum" sz="quarter" idx="5"/>
          </p:nvPr>
        </p:nvSpPr>
        <p:spPr bwMode="auto">
          <a:xfrm>
            <a:off x="3970339" y="8829675"/>
            <a:ext cx="3038475" cy="465138"/>
          </a:xfrm>
          <a:prstGeom prst="rect">
            <a:avLst/>
          </a:prstGeom>
          <a:noFill/>
          <a:ln w="9525">
            <a:noFill/>
            <a:miter lim="800000"/>
            <a:headEnd/>
            <a:tailEnd/>
          </a:ln>
          <a:effectLst/>
        </p:spPr>
        <p:txBody>
          <a:bodyPr vert="horz" wrap="square" lIns="93164" tIns="46582" rIns="93164" bIns="46582" numCol="1" anchor="b" anchorCtr="0" compatLnSpc="1">
            <a:prstTxWarp prst="textNoShape">
              <a:avLst/>
            </a:prstTxWarp>
          </a:bodyPr>
          <a:lstStyle>
            <a:lvl1pPr algn="r" defTabSz="931726" eaLnBrk="1" hangingPunct="1">
              <a:defRPr sz="1200">
                <a:latin typeface="Arial" charset="0"/>
              </a:defRPr>
            </a:lvl1pPr>
          </a:lstStyle>
          <a:p>
            <a:fld id="{9B461492-5016-4FA4-AE43-6EA4053857D5}" type="slidenum">
              <a:rPr lang="en-US"/>
              <a:pPr/>
              <a:t>‹#›</a:t>
            </a:fld>
            <a:endParaRPr lang="en-US" dirty="0"/>
          </a:p>
        </p:txBody>
      </p:sp>
    </p:spTree>
    <p:extLst>
      <p:ext uri="{BB962C8B-B14F-4D97-AF65-F5344CB8AC3E}">
        <p14:creationId xmlns:p14="http://schemas.microsoft.com/office/powerpoint/2010/main" val="19848900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200" kern="1200" dirty="0" smtClean="0">
                <a:solidFill>
                  <a:schemeClr val="tx1"/>
                </a:solidFill>
                <a:effectLst/>
                <a:latin typeface="Arial" charset="0"/>
                <a:ea typeface="+mn-ea"/>
                <a:cs typeface="+mn-cs"/>
              </a:rPr>
              <a:t>20th Annual South Florida Pharmacy  Resident’s Forum Objectives</a:t>
            </a:r>
          </a:p>
          <a:p>
            <a:endParaRPr lang="en-US" dirty="0"/>
          </a:p>
        </p:txBody>
      </p:sp>
      <p:sp>
        <p:nvSpPr>
          <p:cNvPr id="4" name="Slide Number Placeholder 3"/>
          <p:cNvSpPr>
            <a:spLocks noGrp="1"/>
          </p:cNvSpPr>
          <p:nvPr>
            <p:ph type="sldNum" sz="quarter" idx="10"/>
          </p:nvPr>
        </p:nvSpPr>
        <p:spPr/>
        <p:txBody>
          <a:bodyPr/>
          <a:lstStyle/>
          <a:p>
            <a:fld id="{9B461492-5016-4FA4-AE43-6EA4053857D5}"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32751111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Arial" charset="0"/>
                <a:ea typeface="+mn-ea"/>
                <a:cs typeface="+mn-cs"/>
              </a:rPr>
              <a:t>HOLD WARFARIN***</a:t>
            </a:r>
          </a:p>
          <a:p>
            <a:endParaRPr lang="en-US"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Baptist Hospital of Miami recently added Kcentra to the formulary in July 2015. The use of Kcentra will be restricted to the reversal of the oral anticoagulants warfarin, </a:t>
            </a:r>
            <a:r>
              <a:rPr lang="en-US" sz="1200" kern="1200" dirty="0" err="1" smtClean="0">
                <a:solidFill>
                  <a:schemeClr val="tx1"/>
                </a:solidFill>
                <a:effectLst/>
                <a:latin typeface="Arial" charset="0"/>
                <a:ea typeface="+mn-ea"/>
                <a:cs typeface="+mn-cs"/>
              </a:rPr>
              <a:t>apixiban</a:t>
            </a:r>
            <a:r>
              <a:rPr lang="en-US" sz="1200" kern="1200" dirty="0" smtClean="0">
                <a:solidFill>
                  <a:schemeClr val="tx1"/>
                </a:solidFill>
                <a:effectLst/>
                <a:latin typeface="Arial" charset="0"/>
                <a:ea typeface="+mn-ea"/>
                <a:cs typeface="+mn-cs"/>
              </a:rPr>
              <a:t>, and </a:t>
            </a:r>
            <a:r>
              <a:rPr lang="en-US" sz="1200" kern="1200" dirty="0" err="1" smtClean="0">
                <a:solidFill>
                  <a:schemeClr val="tx1"/>
                </a:solidFill>
                <a:effectLst/>
                <a:latin typeface="Arial" charset="0"/>
                <a:ea typeface="+mn-ea"/>
                <a:cs typeface="+mn-cs"/>
              </a:rPr>
              <a:t>rivaroxaban</a:t>
            </a:r>
            <a:r>
              <a:rPr lang="en-US" sz="1200" kern="1200" dirty="0" smtClean="0">
                <a:solidFill>
                  <a:schemeClr val="tx1"/>
                </a:solidFill>
                <a:effectLst/>
                <a:latin typeface="Arial" charset="0"/>
                <a:ea typeface="+mn-ea"/>
                <a:cs typeface="+mn-cs"/>
              </a:rPr>
              <a:t> in adults with life threatening bleeds or rapid reversal is required. When used to reverse warfarin, Kcentra will be used in combination with vitamin K and the Kcentra dose will be determined by the pre-treatment INR. A pre-approved dose of Kcentra will be used for reversal of </a:t>
            </a:r>
            <a:r>
              <a:rPr lang="en-US" sz="1200" kern="1200" dirty="0" err="1" smtClean="0">
                <a:solidFill>
                  <a:schemeClr val="tx1"/>
                </a:solidFill>
                <a:effectLst/>
                <a:latin typeface="Arial" charset="0"/>
                <a:ea typeface="+mn-ea"/>
                <a:cs typeface="+mn-cs"/>
              </a:rPr>
              <a:t>apixiban</a:t>
            </a:r>
            <a:r>
              <a:rPr lang="en-US" sz="1200" kern="1200" dirty="0" smtClean="0">
                <a:solidFill>
                  <a:schemeClr val="tx1"/>
                </a:solidFill>
                <a:effectLst/>
                <a:latin typeface="Arial" charset="0"/>
                <a:ea typeface="+mn-ea"/>
                <a:cs typeface="+mn-cs"/>
              </a:rPr>
              <a:t> or </a:t>
            </a:r>
            <a:r>
              <a:rPr lang="en-US" sz="1200" kern="1200" dirty="0" err="1" smtClean="0">
                <a:solidFill>
                  <a:schemeClr val="tx1"/>
                </a:solidFill>
                <a:effectLst/>
                <a:latin typeface="Arial" charset="0"/>
                <a:ea typeface="+mn-ea"/>
                <a:cs typeface="+mn-cs"/>
              </a:rPr>
              <a:t>rivaroxaban</a:t>
            </a:r>
            <a:r>
              <a:rPr lang="en-US" sz="1200" kern="1200" dirty="0" smtClean="0">
                <a:solidFill>
                  <a:schemeClr val="tx1"/>
                </a:solidFill>
                <a:effectLst/>
                <a:latin typeface="Arial" charset="0"/>
                <a:ea typeface="+mn-ea"/>
                <a:cs typeface="+mn-cs"/>
              </a:rPr>
              <a:t> if the INR is greater than 1.5 after transfusion of PRBCs. The goal of this study is to assess if prior authorization by a pharmacist would lead to optimal use of Kcentra </a:t>
            </a:r>
            <a:r>
              <a:rPr lang="en-US" sz="1200" kern="1200" dirty="0" err="1" smtClean="0">
                <a:solidFill>
                  <a:schemeClr val="tx1"/>
                </a:solidFill>
                <a:effectLst/>
                <a:latin typeface="Arial" charset="0"/>
                <a:ea typeface="+mn-ea"/>
                <a:cs typeface="+mn-cs"/>
              </a:rPr>
              <a:t>vs</a:t>
            </a:r>
            <a:r>
              <a:rPr lang="en-US" sz="1200" kern="1200" dirty="0" smtClean="0">
                <a:solidFill>
                  <a:schemeClr val="tx1"/>
                </a:solidFill>
                <a:effectLst/>
                <a:latin typeface="Arial" charset="0"/>
                <a:ea typeface="+mn-ea"/>
                <a:cs typeface="+mn-cs"/>
              </a:rPr>
              <a:t> other treatment modalities for anticoagulation reversal in life-threatening bleeds secondary to warfarin, </a:t>
            </a:r>
            <a:r>
              <a:rPr lang="en-US" sz="1200" kern="1200" dirty="0" err="1" smtClean="0">
                <a:solidFill>
                  <a:schemeClr val="tx1"/>
                </a:solidFill>
                <a:effectLst/>
                <a:latin typeface="Arial" charset="0"/>
                <a:ea typeface="+mn-ea"/>
                <a:cs typeface="+mn-cs"/>
              </a:rPr>
              <a:t>apixaban</a:t>
            </a:r>
            <a:r>
              <a:rPr lang="en-US" sz="1200" kern="1200" dirty="0" smtClean="0">
                <a:solidFill>
                  <a:schemeClr val="tx1"/>
                </a:solidFill>
                <a:effectLst/>
                <a:latin typeface="Arial" charset="0"/>
                <a:ea typeface="+mn-ea"/>
                <a:cs typeface="+mn-cs"/>
              </a:rPr>
              <a:t>, or </a:t>
            </a:r>
            <a:r>
              <a:rPr lang="en-US" sz="1200" kern="1200" dirty="0" err="1" smtClean="0">
                <a:solidFill>
                  <a:schemeClr val="tx1"/>
                </a:solidFill>
                <a:effectLst/>
                <a:latin typeface="Arial" charset="0"/>
                <a:ea typeface="+mn-ea"/>
                <a:cs typeface="+mn-cs"/>
              </a:rPr>
              <a:t>rivaroxaban</a:t>
            </a:r>
            <a:r>
              <a:rPr lang="en-US" sz="1200" kern="1200" dirty="0" smtClean="0">
                <a:solidFill>
                  <a:schemeClr val="tx1"/>
                </a:solidFill>
                <a:effectLst/>
                <a:latin typeface="Arial" charset="0"/>
                <a:ea typeface="+mn-ea"/>
                <a:cs typeface="+mn-cs"/>
              </a:rPr>
              <a:t> use. Optimal use of Kcentra may be defined as utilization in adults taking warfarin, </a:t>
            </a:r>
            <a:r>
              <a:rPr lang="en-US" sz="1200" kern="1200" dirty="0" err="1" smtClean="0">
                <a:solidFill>
                  <a:schemeClr val="tx1"/>
                </a:solidFill>
                <a:effectLst/>
                <a:latin typeface="Arial" charset="0"/>
                <a:ea typeface="+mn-ea"/>
                <a:cs typeface="+mn-cs"/>
              </a:rPr>
              <a:t>apixiban</a:t>
            </a:r>
            <a:r>
              <a:rPr lang="en-US" sz="1200" kern="1200" dirty="0" smtClean="0">
                <a:solidFill>
                  <a:schemeClr val="tx1"/>
                </a:solidFill>
                <a:effectLst/>
                <a:latin typeface="Arial" charset="0"/>
                <a:ea typeface="+mn-ea"/>
                <a:cs typeface="+mn-cs"/>
              </a:rPr>
              <a:t>, and </a:t>
            </a:r>
            <a:r>
              <a:rPr lang="en-US" sz="1200" kern="1200" dirty="0" err="1" smtClean="0">
                <a:solidFill>
                  <a:schemeClr val="tx1"/>
                </a:solidFill>
                <a:effectLst/>
                <a:latin typeface="Arial" charset="0"/>
                <a:ea typeface="+mn-ea"/>
                <a:cs typeface="+mn-cs"/>
              </a:rPr>
              <a:t>rivaroxaban</a:t>
            </a:r>
            <a:r>
              <a:rPr lang="en-US" sz="1200" kern="1200" dirty="0" smtClean="0">
                <a:solidFill>
                  <a:schemeClr val="tx1"/>
                </a:solidFill>
                <a:effectLst/>
                <a:latin typeface="Arial" charset="0"/>
                <a:ea typeface="+mn-ea"/>
                <a:cs typeface="+mn-cs"/>
              </a:rPr>
              <a:t> with life threatening bleeds or rapid reversal is required, after administration of appropriate first line agents, as defined in the Reversal of Anticoagulation Protocol for Adults</a:t>
            </a:r>
            <a:endParaRPr lang="en-US" dirty="0"/>
          </a:p>
        </p:txBody>
      </p:sp>
      <p:sp>
        <p:nvSpPr>
          <p:cNvPr id="4" name="Slide Number Placeholder 3"/>
          <p:cNvSpPr>
            <a:spLocks noGrp="1"/>
          </p:cNvSpPr>
          <p:nvPr>
            <p:ph type="sldNum" sz="quarter" idx="10"/>
          </p:nvPr>
        </p:nvSpPr>
        <p:spPr/>
        <p:txBody>
          <a:bodyPr/>
          <a:lstStyle/>
          <a:p>
            <a:fld id="{9B461492-5016-4FA4-AE43-6EA4053857D5}" type="slidenum">
              <a:rPr lang="en-US" smtClean="0"/>
              <a:pPr/>
              <a:t>12</a:t>
            </a:fld>
            <a:endParaRPr lang="en-US" dirty="0"/>
          </a:p>
        </p:txBody>
      </p:sp>
    </p:spTree>
    <p:extLst>
      <p:ext uri="{BB962C8B-B14F-4D97-AF65-F5344CB8AC3E}">
        <p14:creationId xmlns:p14="http://schemas.microsoft.com/office/powerpoint/2010/main" val="24671879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B461492-5016-4FA4-AE43-6EA4053857D5}" type="slidenum">
              <a:rPr lang="en-US" smtClean="0"/>
              <a:pPr/>
              <a:t>14</a:t>
            </a:fld>
            <a:endParaRPr lang="en-US" dirty="0"/>
          </a:p>
        </p:txBody>
      </p:sp>
    </p:spTree>
    <p:extLst>
      <p:ext uri="{BB962C8B-B14F-4D97-AF65-F5344CB8AC3E}">
        <p14:creationId xmlns:p14="http://schemas.microsoft.com/office/powerpoint/2010/main" val="27012694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B461492-5016-4FA4-AE43-6EA4053857D5}" type="slidenum">
              <a:rPr lang="en-US" smtClean="0"/>
              <a:pPr/>
              <a:t>15</a:t>
            </a:fld>
            <a:endParaRPr lang="en-US" dirty="0"/>
          </a:p>
        </p:txBody>
      </p:sp>
    </p:spTree>
    <p:extLst>
      <p:ext uri="{BB962C8B-B14F-4D97-AF65-F5344CB8AC3E}">
        <p14:creationId xmlns:p14="http://schemas.microsoft.com/office/powerpoint/2010/main" val="23331448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B461492-5016-4FA4-AE43-6EA4053857D5}" type="slidenum">
              <a:rPr lang="en-US" smtClean="0"/>
              <a:pPr/>
              <a:t>16</a:t>
            </a:fld>
            <a:endParaRPr lang="en-US" dirty="0"/>
          </a:p>
        </p:txBody>
      </p:sp>
    </p:spTree>
    <p:extLst>
      <p:ext uri="{BB962C8B-B14F-4D97-AF65-F5344CB8AC3E}">
        <p14:creationId xmlns:p14="http://schemas.microsoft.com/office/powerpoint/2010/main" val="15369216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B461492-5016-4FA4-AE43-6EA4053857D5}" type="slidenum">
              <a:rPr lang="en-US" smtClean="0"/>
              <a:pPr/>
              <a:t>17</a:t>
            </a:fld>
            <a:endParaRPr lang="en-US" dirty="0"/>
          </a:p>
        </p:txBody>
      </p:sp>
    </p:spTree>
    <p:extLst>
      <p:ext uri="{BB962C8B-B14F-4D97-AF65-F5344CB8AC3E}">
        <p14:creationId xmlns:p14="http://schemas.microsoft.com/office/powerpoint/2010/main" val="34135805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US" dirty="0" smtClean="0"/>
              <a:t>Delineate with prescribing criteria </a:t>
            </a:r>
          </a:p>
          <a:p>
            <a:endParaRPr lang="en-US" dirty="0"/>
          </a:p>
        </p:txBody>
      </p:sp>
      <p:sp>
        <p:nvSpPr>
          <p:cNvPr id="4" name="Slide Number Placeholder 3"/>
          <p:cNvSpPr>
            <a:spLocks noGrp="1"/>
          </p:cNvSpPr>
          <p:nvPr>
            <p:ph type="sldNum" sz="quarter" idx="10"/>
          </p:nvPr>
        </p:nvSpPr>
        <p:spPr/>
        <p:txBody>
          <a:bodyPr/>
          <a:lstStyle/>
          <a:p>
            <a:fld id="{9B461492-5016-4FA4-AE43-6EA4053857D5}" type="slidenum">
              <a:rPr lang="en-US" smtClean="0"/>
              <a:pPr/>
              <a:t>18</a:t>
            </a:fld>
            <a:endParaRPr lang="en-US" dirty="0"/>
          </a:p>
        </p:txBody>
      </p:sp>
    </p:spTree>
    <p:extLst>
      <p:ext uri="{BB962C8B-B14F-4D97-AF65-F5344CB8AC3E}">
        <p14:creationId xmlns:p14="http://schemas.microsoft.com/office/powerpoint/2010/main" val="34135805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B461492-5016-4FA4-AE43-6EA4053857D5}" type="slidenum">
              <a:rPr lang="en-US" smtClean="0"/>
              <a:pPr/>
              <a:t>19</a:t>
            </a:fld>
            <a:endParaRPr lang="en-US" dirty="0"/>
          </a:p>
        </p:txBody>
      </p:sp>
    </p:spTree>
    <p:extLst>
      <p:ext uri="{BB962C8B-B14F-4D97-AF65-F5344CB8AC3E}">
        <p14:creationId xmlns:p14="http://schemas.microsoft.com/office/powerpoint/2010/main" val="34135805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200" kern="1200" dirty="0" smtClean="0">
                <a:solidFill>
                  <a:schemeClr val="tx1"/>
                </a:solidFill>
                <a:effectLst/>
                <a:latin typeface="Arial" charset="0"/>
                <a:ea typeface="+mn-ea"/>
                <a:cs typeface="+mn-cs"/>
              </a:rPr>
              <a:t>20th Annual South Florida Pharmacy  Resident’s Forum Objectives</a:t>
            </a:r>
          </a:p>
          <a:p>
            <a:endParaRPr lang="en-US" dirty="0"/>
          </a:p>
        </p:txBody>
      </p:sp>
      <p:sp>
        <p:nvSpPr>
          <p:cNvPr id="4" name="Slide Number Placeholder 3"/>
          <p:cNvSpPr>
            <a:spLocks noGrp="1"/>
          </p:cNvSpPr>
          <p:nvPr>
            <p:ph type="sldNum" sz="quarter" idx="10"/>
          </p:nvPr>
        </p:nvSpPr>
        <p:spPr/>
        <p:txBody>
          <a:bodyPr/>
          <a:lstStyle/>
          <a:p>
            <a:fld id="{9B461492-5016-4FA4-AE43-6EA4053857D5}" type="slidenum">
              <a:rPr lang="en-US" smtClean="0">
                <a:solidFill>
                  <a:prstClr val="black"/>
                </a:solidFill>
              </a:rPr>
              <a:pPr/>
              <a:t>24</a:t>
            </a:fld>
            <a:endParaRPr lang="en-US" dirty="0">
              <a:solidFill>
                <a:prstClr val="black"/>
              </a:solidFill>
            </a:endParaRPr>
          </a:p>
        </p:txBody>
      </p:sp>
    </p:spTree>
    <p:extLst>
      <p:ext uri="{BB962C8B-B14F-4D97-AF65-F5344CB8AC3E}">
        <p14:creationId xmlns:p14="http://schemas.microsoft.com/office/powerpoint/2010/main" val="39227523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Arial" charset="0"/>
                <a:ea typeface="+mn-ea"/>
                <a:cs typeface="+mn-cs"/>
              </a:rPr>
              <a:t>Baptist Hospital of Miami recently added </a:t>
            </a:r>
            <a:r>
              <a:rPr lang="en-US" sz="1200" kern="1200" dirty="0" err="1" smtClean="0">
                <a:solidFill>
                  <a:schemeClr val="tx1"/>
                </a:solidFill>
                <a:effectLst/>
                <a:latin typeface="Arial" charset="0"/>
                <a:ea typeface="+mn-ea"/>
                <a:cs typeface="+mn-cs"/>
              </a:rPr>
              <a:t>Kcentra</a:t>
            </a:r>
            <a:r>
              <a:rPr lang="en-US" sz="1200" kern="1200" dirty="0" smtClean="0">
                <a:solidFill>
                  <a:schemeClr val="tx1"/>
                </a:solidFill>
                <a:effectLst/>
                <a:latin typeface="Arial" charset="0"/>
                <a:ea typeface="+mn-ea"/>
                <a:cs typeface="+mn-cs"/>
              </a:rPr>
              <a:t> to the formulary in July 2015. The use of </a:t>
            </a:r>
            <a:r>
              <a:rPr lang="en-US" sz="1200" kern="1200" dirty="0" err="1" smtClean="0">
                <a:solidFill>
                  <a:schemeClr val="tx1"/>
                </a:solidFill>
                <a:effectLst/>
                <a:latin typeface="Arial" charset="0"/>
                <a:ea typeface="+mn-ea"/>
                <a:cs typeface="+mn-cs"/>
              </a:rPr>
              <a:t>Kcentra</a:t>
            </a:r>
            <a:r>
              <a:rPr lang="en-US" sz="1200" kern="1200" dirty="0" smtClean="0">
                <a:solidFill>
                  <a:schemeClr val="tx1"/>
                </a:solidFill>
                <a:effectLst/>
                <a:latin typeface="Arial" charset="0"/>
                <a:ea typeface="+mn-ea"/>
                <a:cs typeface="+mn-cs"/>
              </a:rPr>
              <a:t> will be restricted to the reversal of the oral anticoagulants warfarin, </a:t>
            </a:r>
            <a:r>
              <a:rPr lang="en-US" sz="1200" kern="1200" dirty="0" err="1" smtClean="0">
                <a:solidFill>
                  <a:schemeClr val="tx1"/>
                </a:solidFill>
                <a:effectLst/>
                <a:latin typeface="Arial" charset="0"/>
                <a:ea typeface="+mn-ea"/>
                <a:cs typeface="+mn-cs"/>
              </a:rPr>
              <a:t>apixiban</a:t>
            </a:r>
            <a:r>
              <a:rPr lang="en-US" sz="1200" kern="1200" dirty="0" smtClean="0">
                <a:solidFill>
                  <a:schemeClr val="tx1"/>
                </a:solidFill>
                <a:effectLst/>
                <a:latin typeface="Arial" charset="0"/>
                <a:ea typeface="+mn-ea"/>
                <a:cs typeface="+mn-cs"/>
              </a:rPr>
              <a:t>, and </a:t>
            </a:r>
            <a:r>
              <a:rPr lang="en-US" sz="1200" kern="1200" dirty="0" err="1" smtClean="0">
                <a:solidFill>
                  <a:schemeClr val="tx1"/>
                </a:solidFill>
                <a:effectLst/>
                <a:latin typeface="Arial" charset="0"/>
                <a:ea typeface="+mn-ea"/>
                <a:cs typeface="+mn-cs"/>
              </a:rPr>
              <a:t>rivaroxaban</a:t>
            </a:r>
            <a:r>
              <a:rPr lang="en-US" sz="1200" kern="1200" dirty="0" smtClean="0">
                <a:solidFill>
                  <a:schemeClr val="tx1"/>
                </a:solidFill>
                <a:effectLst/>
                <a:latin typeface="Arial" charset="0"/>
                <a:ea typeface="+mn-ea"/>
                <a:cs typeface="+mn-cs"/>
              </a:rPr>
              <a:t> in adults with life threatening bleeds or rapid reversal is required. When used to reverse warfarin, </a:t>
            </a:r>
            <a:r>
              <a:rPr lang="en-US" sz="1200" kern="1200" dirty="0" err="1" smtClean="0">
                <a:solidFill>
                  <a:schemeClr val="tx1"/>
                </a:solidFill>
                <a:effectLst/>
                <a:latin typeface="Arial" charset="0"/>
                <a:ea typeface="+mn-ea"/>
                <a:cs typeface="+mn-cs"/>
              </a:rPr>
              <a:t>Kcentra</a:t>
            </a:r>
            <a:r>
              <a:rPr lang="en-US" sz="1200" kern="1200" dirty="0" smtClean="0">
                <a:solidFill>
                  <a:schemeClr val="tx1"/>
                </a:solidFill>
                <a:effectLst/>
                <a:latin typeface="Arial" charset="0"/>
                <a:ea typeface="+mn-ea"/>
                <a:cs typeface="+mn-cs"/>
              </a:rPr>
              <a:t> will be used in combination with vitamin K and the </a:t>
            </a:r>
            <a:r>
              <a:rPr lang="en-US" sz="1200" kern="1200" dirty="0" err="1" smtClean="0">
                <a:solidFill>
                  <a:schemeClr val="tx1"/>
                </a:solidFill>
                <a:effectLst/>
                <a:latin typeface="Arial" charset="0"/>
                <a:ea typeface="+mn-ea"/>
                <a:cs typeface="+mn-cs"/>
              </a:rPr>
              <a:t>Kcentra</a:t>
            </a:r>
            <a:r>
              <a:rPr lang="en-US" sz="1200" kern="1200" dirty="0" smtClean="0">
                <a:solidFill>
                  <a:schemeClr val="tx1"/>
                </a:solidFill>
                <a:effectLst/>
                <a:latin typeface="Arial" charset="0"/>
                <a:ea typeface="+mn-ea"/>
                <a:cs typeface="+mn-cs"/>
              </a:rPr>
              <a:t> dose will be determined by the pre-treatment INR. A pre-approved dose of </a:t>
            </a:r>
            <a:r>
              <a:rPr lang="en-US" sz="1200" kern="1200" dirty="0" err="1" smtClean="0">
                <a:solidFill>
                  <a:schemeClr val="tx1"/>
                </a:solidFill>
                <a:effectLst/>
                <a:latin typeface="Arial" charset="0"/>
                <a:ea typeface="+mn-ea"/>
                <a:cs typeface="+mn-cs"/>
              </a:rPr>
              <a:t>Kcentra</a:t>
            </a:r>
            <a:r>
              <a:rPr lang="en-US" sz="1200" kern="1200" dirty="0" smtClean="0">
                <a:solidFill>
                  <a:schemeClr val="tx1"/>
                </a:solidFill>
                <a:effectLst/>
                <a:latin typeface="Arial" charset="0"/>
                <a:ea typeface="+mn-ea"/>
                <a:cs typeface="+mn-cs"/>
              </a:rPr>
              <a:t> will be used for reversal of </a:t>
            </a:r>
            <a:r>
              <a:rPr lang="en-US" sz="1200" kern="1200" dirty="0" err="1" smtClean="0">
                <a:solidFill>
                  <a:schemeClr val="tx1"/>
                </a:solidFill>
                <a:effectLst/>
                <a:latin typeface="Arial" charset="0"/>
                <a:ea typeface="+mn-ea"/>
                <a:cs typeface="+mn-cs"/>
              </a:rPr>
              <a:t>apixiban</a:t>
            </a:r>
            <a:r>
              <a:rPr lang="en-US" sz="1200" kern="1200" dirty="0" smtClean="0">
                <a:solidFill>
                  <a:schemeClr val="tx1"/>
                </a:solidFill>
                <a:effectLst/>
                <a:latin typeface="Arial" charset="0"/>
                <a:ea typeface="+mn-ea"/>
                <a:cs typeface="+mn-cs"/>
              </a:rPr>
              <a:t> or </a:t>
            </a:r>
            <a:r>
              <a:rPr lang="en-US" sz="1200" kern="1200" dirty="0" err="1" smtClean="0">
                <a:solidFill>
                  <a:schemeClr val="tx1"/>
                </a:solidFill>
                <a:effectLst/>
                <a:latin typeface="Arial" charset="0"/>
                <a:ea typeface="+mn-ea"/>
                <a:cs typeface="+mn-cs"/>
              </a:rPr>
              <a:t>rivaroxaban</a:t>
            </a:r>
            <a:r>
              <a:rPr lang="en-US" sz="1200" kern="1200" dirty="0" smtClean="0">
                <a:solidFill>
                  <a:schemeClr val="tx1"/>
                </a:solidFill>
                <a:effectLst/>
                <a:latin typeface="Arial" charset="0"/>
                <a:ea typeface="+mn-ea"/>
                <a:cs typeface="+mn-cs"/>
              </a:rPr>
              <a:t> if the INR is greater than 1.5 after transfusion of PRBCs. The goal of this study is to assess if prior authorization by a pharmacist would lead to optimal use of </a:t>
            </a:r>
            <a:r>
              <a:rPr lang="en-US" sz="1200" kern="1200" dirty="0" err="1" smtClean="0">
                <a:solidFill>
                  <a:schemeClr val="tx1"/>
                </a:solidFill>
                <a:effectLst/>
                <a:latin typeface="Arial" charset="0"/>
                <a:ea typeface="+mn-ea"/>
                <a:cs typeface="+mn-cs"/>
              </a:rPr>
              <a:t>Kcentra</a:t>
            </a:r>
            <a:r>
              <a:rPr lang="en-US" sz="1200" kern="1200" dirty="0" smtClean="0">
                <a:solidFill>
                  <a:schemeClr val="tx1"/>
                </a:solidFill>
                <a:effectLst/>
                <a:latin typeface="Arial" charset="0"/>
                <a:ea typeface="+mn-ea"/>
                <a:cs typeface="+mn-cs"/>
              </a:rPr>
              <a:t> vs other treatment modalities for anticoagulation reversal in life-threatening bleeds secondary to warfarin, </a:t>
            </a:r>
            <a:r>
              <a:rPr lang="en-US" sz="1200" kern="1200" dirty="0" err="1" smtClean="0">
                <a:solidFill>
                  <a:schemeClr val="tx1"/>
                </a:solidFill>
                <a:effectLst/>
                <a:latin typeface="Arial" charset="0"/>
                <a:ea typeface="+mn-ea"/>
                <a:cs typeface="+mn-cs"/>
              </a:rPr>
              <a:t>apixaban</a:t>
            </a:r>
            <a:r>
              <a:rPr lang="en-US" sz="1200" kern="1200" dirty="0" smtClean="0">
                <a:solidFill>
                  <a:schemeClr val="tx1"/>
                </a:solidFill>
                <a:effectLst/>
                <a:latin typeface="Arial" charset="0"/>
                <a:ea typeface="+mn-ea"/>
                <a:cs typeface="+mn-cs"/>
              </a:rPr>
              <a:t>, or </a:t>
            </a:r>
            <a:r>
              <a:rPr lang="en-US" sz="1200" kern="1200" dirty="0" err="1" smtClean="0">
                <a:solidFill>
                  <a:schemeClr val="tx1"/>
                </a:solidFill>
                <a:effectLst/>
                <a:latin typeface="Arial" charset="0"/>
                <a:ea typeface="+mn-ea"/>
                <a:cs typeface="+mn-cs"/>
              </a:rPr>
              <a:t>rivaroxaban</a:t>
            </a:r>
            <a:r>
              <a:rPr lang="en-US" sz="1200" kern="1200" dirty="0" smtClean="0">
                <a:solidFill>
                  <a:schemeClr val="tx1"/>
                </a:solidFill>
                <a:effectLst/>
                <a:latin typeface="Arial" charset="0"/>
                <a:ea typeface="+mn-ea"/>
                <a:cs typeface="+mn-cs"/>
              </a:rPr>
              <a:t> use. Optimal use of </a:t>
            </a:r>
            <a:r>
              <a:rPr lang="en-US" sz="1200" kern="1200" dirty="0" err="1" smtClean="0">
                <a:solidFill>
                  <a:schemeClr val="tx1"/>
                </a:solidFill>
                <a:effectLst/>
                <a:latin typeface="Arial" charset="0"/>
                <a:ea typeface="+mn-ea"/>
                <a:cs typeface="+mn-cs"/>
              </a:rPr>
              <a:t>Kcentra</a:t>
            </a:r>
            <a:r>
              <a:rPr lang="en-US" sz="1200" kern="1200" dirty="0" smtClean="0">
                <a:solidFill>
                  <a:schemeClr val="tx1"/>
                </a:solidFill>
                <a:effectLst/>
                <a:latin typeface="Arial" charset="0"/>
                <a:ea typeface="+mn-ea"/>
                <a:cs typeface="+mn-cs"/>
              </a:rPr>
              <a:t> may be defined as utilization in adults taking warfarin, </a:t>
            </a:r>
            <a:r>
              <a:rPr lang="en-US" sz="1200" kern="1200" dirty="0" err="1" smtClean="0">
                <a:solidFill>
                  <a:schemeClr val="tx1"/>
                </a:solidFill>
                <a:effectLst/>
                <a:latin typeface="Arial" charset="0"/>
                <a:ea typeface="+mn-ea"/>
                <a:cs typeface="+mn-cs"/>
              </a:rPr>
              <a:t>apixiban</a:t>
            </a:r>
            <a:r>
              <a:rPr lang="en-US" sz="1200" kern="1200" dirty="0" smtClean="0">
                <a:solidFill>
                  <a:schemeClr val="tx1"/>
                </a:solidFill>
                <a:effectLst/>
                <a:latin typeface="Arial" charset="0"/>
                <a:ea typeface="+mn-ea"/>
                <a:cs typeface="+mn-cs"/>
              </a:rPr>
              <a:t>, and </a:t>
            </a:r>
            <a:r>
              <a:rPr lang="en-US" sz="1200" kern="1200" dirty="0" err="1" smtClean="0">
                <a:solidFill>
                  <a:schemeClr val="tx1"/>
                </a:solidFill>
                <a:effectLst/>
                <a:latin typeface="Arial" charset="0"/>
                <a:ea typeface="+mn-ea"/>
                <a:cs typeface="+mn-cs"/>
              </a:rPr>
              <a:t>rivaroxaban</a:t>
            </a:r>
            <a:r>
              <a:rPr lang="en-US" sz="1200" kern="1200" dirty="0" smtClean="0">
                <a:solidFill>
                  <a:schemeClr val="tx1"/>
                </a:solidFill>
                <a:effectLst/>
                <a:latin typeface="Arial" charset="0"/>
                <a:ea typeface="+mn-ea"/>
                <a:cs typeface="+mn-cs"/>
              </a:rPr>
              <a:t> with life threatening bleeds or rapid reversal is required, after administration of appropriate first line agents, as defined in the Reversal of Anticoagulation Protocol for Adults</a:t>
            </a:r>
            <a:endParaRPr lang="en-US" dirty="0"/>
          </a:p>
        </p:txBody>
      </p:sp>
      <p:sp>
        <p:nvSpPr>
          <p:cNvPr id="4" name="Slide Number Placeholder 3"/>
          <p:cNvSpPr>
            <a:spLocks noGrp="1"/>
          </p:cNvSpPr>
          <p:nvPr>
            <p:ph type="sldNum" sz="quarter" idx="10"/>
          </p:nvPr>
        </p:nvSpPr>
        <p:spPr/>
        <p:txBody>
          <a:bodyPr/>
          <a:lstStyle/>
          <a:p>
            <a:fld id="{9B461492-5016-4FA4-AE43-6EA4053857D5}" type="slidenum">
              <a:rPr lang="en-US" smtClean="0"/>
              <a:pPr/>
              <a:t>25</a:t>
            </a:fld>
            <a:endParaRPr lang="en-US" dirty="0"/>
          </a:p>
        </p:txBody>
      </p:sp>
    </p:spTree>
    <p:extLst>
      <p:ext uri="{BB962C8B-B14F-4D97-AF65-F5344CB8AC3E}">
        <p14:creationId xmlns:p14="http://schemas.microsoft.com/office/powerpoint/2010/main" val="13475046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MOST COMMONLY PRESCRIBED ANTICOAGS</a:t>
            </a:r>
          </a:p>
          <a:p>
            <a:r>
              <a:rPr lang="en-US" dirty="0" smtClean="0"/>
              <a:t>&gt;30 million prescriptions for warfarin annually</a:t>
            </a:r>
          </a:p>
          <a:p>
            <a:endParaRPr lang="en-US" dirty="0" smtClean="0"/>
          </a:p>
          <a:p>
            <a:r>
              <a:rPr lang="en-US" dirty="0" smtClean="0"/>
              <a:t>Similar rates of major bleeding between</a:t>
            </a:r>
            <a:r>
              <a:rPr lang="en-US" baseline="0" dirty="0" smtClean="0"/>
              <a:t> warfarin, </a:t>
            </a:r>
            <a:r>
              <a:rPr lang="en-US" baseline="0" dirty="0" err="1" smtClean="0"/>
              <a:t>riva</a:t>
            </a:r>
            <a:r>
              <a:rPr lang="en-US" baseline="0" dirty="0" smtClean="0"/>
              <a:t>, and </a:t>
            </a:r>
            <a:r>
              <a:rPr lang="en-US" baseline="0" dirty="0" err="1" smtClean="0"/>
              <a:t>dabig</a:t>
            </a:r>
            <a:r>
              <a:rPr lang="en-US" baseline="0" dirty="0" smtClean="0"/>
              <a:t>; </a:t>
            </a:r>
            <a:r>
              <a:rPr lang="en-US" baseline="0" dirty="0" err="1" smtClean="0"/>
              <a:t>apixa</a:t>
            </a:r>
            <a:r>
              <a:rPr lang="en-US" baseline="0" dirty="0" smtClean="0"/>
              <a:t> less</a:t>
            </a:r>
          </a:p>
          <a:p>
            <a:r>
              <a:rPr lang="en-US" baseline="0" dirty="0" smtClean="0"/>
              <a:t>Patients taking warfarin experience the most ICHs</a:t>
            </a:r>
          </a:p>
          <a:p>
            <a:r>
              <a:rPr lang="en-US" baseline="0" dirty="0" smtClean="0"/>
              <a:t>Patients taking either </a:t>
            </a:r>
            <a:r>
              <a:rPr lang="en-US" baseline="0" dirty="0" err="1" smtClean="0"/>
              <a:t>dabig</a:t>
            </a:r>
            <a:r>
              <a:rPr lang="en-US" baseline="0" dirty="0" smtClean="0"/>
              <a:t> or </a:t>
            </a:r>
            <a:r>
              <a:rPr lang="en-US" baseline="0" dirty="0" err="1" smtClean="0"/>
              <a:t>riva</a:t>
            </a:r>
            <a:r>
              <a:rPr lang="en-US" baseline="0" dirty="0" smtClean="0"/>
              <a:t> experience the most GIB</a:t>
            </a:r>
            <a:endParaRPr lang="en-US" dirty="0" smtClean="0"/>
          </a:p>
          <a:p>
            <a:endParaRPr lang="en-US" dirty="0" smtClean="0"/>
          </a:p>
          <a:p>
            <a:r>
              <a:rPr lang="en-US" sz="1200" b="1" kern="1200" baseline="0" dirty="0" smtClean="0">
                <a:solidFill>
                  <a:schemeClr val="tx1"/>
                </a:solidFill>
                <a:latin typeface="Arial" charset="0"/>
                <a:ea typeface="+mn-ea"/>
                <a:cs typeface="+mn-cs"/>
              </a:rPr>
              <a:t>Selected Bleeding Outcomes for TSOACs vs. Warfarin in AF from Individual Pivotal Phase 3 Trials9,11,12 </a:t>
            </a:r>
          </a:p>
          <a:p>
            <a:r>
              <a:rPr lang="en-US" sz="1200" kern="1200" baseline="0" dirty="0" smtClean="0">
                <a:solidFill>
                  <a:schemeClr val="tx1"/>
                </a:solidFill>
                <a:latin typeface="Arial" charset="0"/>
                <a:ea typeface="+mn-ea"/>
                <a:cs typeface="+mn-cs"/>
              </a:rPr>
              <a:t>Connolly SJ, </a:t>
            </a:r>
            <a:r>
              <a:rPr lang="en-US" sz="1200" kern="1200" baseline="0" dirty="0" err="1" smtClean="0">
                <a:solidFill>
                  <a:schemeClr val="tx1"/>
                </a:solidFill>
                <a:latin typeface="Arial" charset="0"/>
                <a:ea typeface="+mn-ea"/>
                <a:cs typeface="+mn-cs"/>
              </a:rPr>
              <a:t>Ezekowitz</a:t>
            </a:r>
            <a:r>
              <a:rPr lang="en-US" sz="1200" kern="1200" baseline="0" dirty="0" smtClean="0">
                <a:solidFill>
                  <a:schemeClr val="tx1"/>
                </a:solidFill>
                <a:latin typeface="Arial" charset="0"/>
                <a:ea typeface="+mn-ea"/>
                <a:cs typeface="+mn-cs"/>
              </a:rPr>
              <a:t> MD, Yusuf S, et al. </a:t>
            </a:r>
            <a:r>
              <a:rPr lang="en-US" sz="1200" kern="1200" baseline="0" dirty="0" err="1" smtClean="0">
                <a:solidFill>
                  <a:schemeClr val="tx1"/>
                </a:solidFill>
                <a:latin typeface="Arial" charset="0"/>
                <a:ea typeface="+mn-ea"/>
                <a:cs typeface="+mn-cs"/>
              </a:rPr>
              <a:t>Dabigatran</a:t>
            </a:r>
            <a:r>
              <a:rPr lang="en-US" sz="1200" kern="1200" baseline="0" dirty="0" smtClean="0">
                <a:solidFill>
                  <a:schemeClr val="tx1"/>
                </a:solidFill>
                <a:latin typeface="Arial" charset="0"/>
                <a:ea typeface="+mn-ea"/>
                <a:cs typeface="+mn-cs"/>
              </a:rPr>
              <a:t> versus warfarin in patients with </a:t>
            </a:r>
            <a:r>
              <a:rPr lang="en-US" sz="1200" kern="1200" baseline="0" dirty="0" err="1" smtClean="0">
                <a:solidFill>
                  <a:schemeClr val="tx1"/>
                </a:solidFill>
                <a:latin typeface="Arial" charset="0"/>
                <a:ea typeface="+mn-ea"/>
                <a:cs typeface="+mn-cs"/>
              </a:rPr>
              <a:t>atrial</a:t>
            </a:r>
            <a:r>
              <a:rPr lang="en-US" sz="1200" kern="1200" baseline="0" dirty="0" smtClean="0">
                <a:solidFill>
                  <a:schemeClr val="tx1"/>
                </a:solidFill>
                <a:latin typeface="Arial" charset="0"/>
                <a:ea typeface="+mn-ea"/>
                <a:cs typeface="+mn-cs"/>
              </a:rPr>
              <a:t> fibrillation (RE-LY). N </a:t>
            </a:r>
            <a:r>
              <a:rPr lang="en-US" sz="1200" kern="1200" baseline="0" dirty="0" err="1" smtClean="0">
                <a:solidFill>
                  <a:schemeClr val="tx1"/>
                </a:solidFill>
                <a:latin typeface="Arial" charset="0"/>
                <a:ea typeface="+mn-ea"/>
                <a:cs typeface="+mn-cs"/>
              </a:rPr>
              <a:t>Engl</a:t>
            </a:r>
            <a:r>
              <a:rPr lang="en-US" sz="1200" kern="1200" baseline="0" dirty="0" smtClean="0">
                <a:solidFill>
                  <a:schemeClr val="tx1"/>
                </a:solidFill>
                <a:latin typeface="Arial" charset="0"/>
                <a:ea typeface="+mn-ea"/>
                <a:cs typeface="+mn-cs"/>
              </a:rPr>
              <a:t> J Med. 2009;361:1139-51. </a:t>
            </a:r>
          </a:p>
          <a:p>
            <a:r>
              <a:rPr lang="en-US" sz="1200" kern="1200" baseline="0" dirty="0" smtClean="0">
                <a:solidFill>
                  <a:schemeClr val="tx1"/>
                </a:solidFill>
                <a:latin typeface="Arial" charset="0"/>
                <a:ea typeface="+mn-ea"/>
                <a:cs typeface="+mn-cs"/>
              </a:rPr>
              <a:t>Patel MR, Mahaffey KW, </a:t>
            </a:r>
            <a:r>
              <a:rPr lang="en-US" sz="1200" kern="1200" baseline="0" dirty="0" err="1" smtClean="0">
                <a:solidFill>
                  <a:schemeClr val="tx1"/>
                </a:solidFill>
                <a:latin typeface="Arial" charset="0"/>
                <a:ea typeface="+mn-ea"/>
                <a:cs typeface="+mn-cs"/>
              </a:rPr>
              <a:t>Garg</a:t>
            </a:r>
            <a:r>
              <a:rPr lang="en-US" sz="1200" kern="1200" baseline="0" dirty="0" smtClean="0">
                <a:solidFill>
                  <a:schemeClr val="tx1"/>
                </a:solidFill>
                <a:latin typeface="Arial" charset="0"/>
                <a:ea typeface="+mn-ea"/>
                <a:cs typeface="+mn-cs"/>
              </a:rPr>
              <a:t> J, et al. </a:t>
            </a:r>
            <a:r>
              <a:rPr lang="en-US" sz="1200" kern="1200" baseline="0" dirty="0" err="1" smtClean="0">
                <a:solidFill>
                  <a:schemeClr val="tx1"/>
                </a:solidFill>
                <a:latin typeface="Arial" charset="0"/>
                <a:ea typeface="+mn-ea"/>
                <a:cs typeface="+mn-cs"/>
              </a:rPr>
              <a:t>Rivaroxaban</a:t>
            </a:r>
            <a:r>
              <a:rPr lang="en-US" sz="1200" kern="1200" baseline="0" dirty="0" smtClean="0">
                <a:solidFill>
                  <a:schemeClr val="tx1"/>
                </a:solidFill>
                <a:latin typeface="Arial" charset="0"/>
                <a:ea typeface="+mn-ea"/>
                <a:cs typeface="+mn-cs"/>
              </a:rPr>
              <a:t> versus warfarin in </a:t>
            </a:r>
            <a:r>
              <a:rPr lang="en-US" sz="1200" kern="1200" baseline="0" dirty="0" err="1" smtClean="0">
                <a:solidFill>
                  <a:schemeClr val="tx1"/>
                </a:solidFill>
                <a:latin typeface="Arial" charset="0"/>
                <a:ea typeface="+mn-ea"/>
                <a:cs typeface="+mn-cs"/>
              </a:rPr>
              <a:t>nonvalvular</a:t>
            </a:r>
            <a:r>
              <a:rPr lang="en-US" sz="1200" kern="1200" baseline="0" dirty="0" smtClean="0">
                <a:solidFill>
                  <a:schemeClr val="tx1"/>
                </a:solidFill>
                <a:latin typeface="Arial" charset="0"/>
                <a:ea typeface="+mn-ea"/>
                <a:cs typeface="+mn-cs"/>
              </a:rPr>
              <a:t> </a:t>
            </a:r>
            <a:r>
              <a:rPr lang="en-US" sz="1200" kern="1200" baseline="0" dirty="0" err="1" smtClean="0">
                <a:solidFill>
                  <a:schemeClr val="tx1"/>
                </a:solidFill>
                <a:latin typeface="Arial" charset="0"/>
                <a:ea typeface="+mn-ea"/>
                <a:cs typeface="+mn-cs"/>
              </a:rPr>
              <a:t>atrial</a:t>
            </a:r>
            <a:r>
              <a:rPr lang="en-US" sz="1200" kern="1200" baseline="0" dirty="0" smtClean="0">
                <a:solidFill>
                  <a:schemeClr val="tx1"/>
                </a:solidFill>
                <a:latin typeface="Arial" charset="0"/>
                <a:ea typeface="+mn-ea"/>
                <a:cs typeface="+mn-cs"/>
              </a:rPr>
              <a:t> fibrillation (ROCKET AF). N </a:t>
            </a:r>
            <a:r>
              <a:rPr lang="en-US" sz="1200" kern="1200" baseline="0" dirty="0" err="1" smtClean="0">
                <a:solidFill>
                  <a:schemeClr val="tx1"/>
                </a:solidFill>
                <a:latin typeface="Arial" charset="0"/>
                <a:ea typeface="+mn-ea"/>
                <a:cs typeface="+mn-cs"/>
              </a:rPr>
              <a:t>Engl</a:t>
            </a:r>
            <a:r>
              <a:rPr lang="en-US" sz="1200" kern="1200" baseline="0" dirty="0" smtClean="0">
                <a:solidFill>
                  <a:schemeClr val="tx1"/>
                </a:solidFill>
                <a:latin typeface="Arial" charset="0"/>
                <a:ea typeface="+mn-ea"/>
                <a:cs typeface="+mn-cs"/>
              </a:rPr>
              <a:t> J Med. 2011; Sep 8;365(10):883-91. </a:t>
            </a:r>
          </a:p>
          <a:p>
            <a:r>
              <a:rPr lang="en-US" sz="1200" kern="1200" baseline="0" dirty="0" smtClean="0">
                <a:solidFill>
                  <a:schemeClr val="tx1"/>
                </a:solidFill>
                <a:latin typeface="Arial" charset="0"/>
                <a:ea typeface="+mn-ea"/>
                <a:cs typeface="+mn-cs"/>
              </a:rPr>
              <a:t>Granger CB, Alexander JH, McMurray JJV, et al. </a:t>
            </a:r>
            <a:r>
              <a:rPr lang="en-US" sz="1200" kern="1200" baseline="0" dirty="0" err="1" smtClean="0">
                <a:solidFill>
                  <a:schemeClr val="tx1"/>
                </a:solidFill>
                <a:latin typeface="Arial" charset="0"/>
                <a:ea typeface="+mn-ea"/>
                <a:cs typeface="+mn-cs"/>
              </a:rPr>
              <a:t>Apixaban</a:t>
            </a:r>
            <a:r>
              <a:rPr lang="en-US" sz="1200" kern="1200" baseline="0" dirty="0" smtClean="0">
                <a:solidFill>
                  <a:schemeClr val="tx1"/>
                </a:solidFill>
                <a:latin typeface="Arial" charset="0"/>
                <a:ea typeface="+mn-ea"/>
                <a:cs typeface="+mn-cs"/>
              </a:rPr>
              <a:t> versus warfarin in patients with </a:t>
            </a:r>
            <a:r>
              <a:rPr lang="en-US" sz="1200" kern="1200" baseline="0" dirty="0" err="1" smtClean="0">
                <a:solidFill>
                  <a:schemeClr val="tx1"/>
                </a:solidFill>
                <a:latin typeface="Arial" charset="0"/>
                <a:ea typeface="+mn-ea"/>
                <a:cs typeface="+mn-cs"/>
              </a:rPr>
              <a:t>atrial</a:t>
            </a:r>
            <a:r>
              <a:rPr lang="en-US" sz="1200" kern="1200" baseline="0" dirty="0" smtClean="0">
                <a:solidFill>
                  <a:schemeClr val="tx1"/>
                </a:solidFill>
                <a:latin typeface="Arial" charset="0"/>
                <a:ea typeface="+mn-ea"/>
                <a:cs typeface="+mn-cs"/>
              </a:rPr>
              <a:t> fibrillation. N </a:t>
            </a:r>
            <a:r>
              <a:rPr lang="en-US" sz="1200" kern="1200" baseline="0" dirty="0" err="1" smtClean="0">
                <a:solidFill>
                  <a:schemeClr val="tx1"/>
                </a:solidFill>
                <a:latin typeface="Arial" charset="0"/>
                <a:ea typeface="+mn-ea"/>
                <a:cs typeface="+mn-cs"/>
              </a:rPr>
              <a:t>Engl</a:t>
            </a:r>
            <a:r>
              <a:rPr lang="en-US" sz="1200" kern="1200" baseline="0" dirty="0" smtClean="0">
                <a:solidFill>
                  <a:schemeClr val="tx1"/>
                </a:solidFill>
                <a:latin typeface="Arial" charset="0"/>
                <a:ea typeface="+mn-ea"/>
                <a:cs typeface="+mn-cs"/>
              </a:rPr>
              <a:t> J Med. 2011;365:981-92.</a:t>
            </a:r>
            <a:endParaRPr lang="en-US" dirty="0" smtClean="0"/>
          </a:p>
          <a:p>
            <a:endParaRPr lang="en-US" dirty="0" smtClean="0"/>
          </a:p>
          <a:p>
            <a:r>
              <a:rPr lang="en-US" dirty="0" smtClean="0"/>
              <a:t>The number of dispensed outpatient prescriptions for warfarin increased 45%, from 21 million in 1998 to nearly 31 million in 2004. The FDA's Adverse Event Reporting System indicated that warfarin is among the top 10 drugs with the largest number of serious adverse event reports submitted during the 1990 and 2000 decades. From US death certificates, anticoagulants ranked first in 2003 and 2004 in the number of total mentions of deaths for drugs causing “adverse effects in therapeutic use.” Data from hospital emergency departments for 1999 through 2003 indicated that warfarin was associated with about 29 000 visits for bleeding complications per year, and it was among the drugs with the most visits. These data are consistent with literature reports of major bleeding frequencies for warfarin as high as 10% to 16%.</a:t>
            </a:r>
            <a:endParaRPr lang="en-US" dirty="0"/>
          </a:p>
        </p:txBody>
      </p:sp>
      <p:sp>
        <p:nvSpPr>
          <p:cNvPr id="4" name="Slide Number Placeholder 3"/>
          <p:cNvSpPr>
            <a:spLocks noGrp="1"/>
          </p:cNvSpPr>
          <p:nvPr>
            <p:ph type="sldNum" sz="quarter" idx="10"/>
          </p:nvPr>
        </p:nvSpPr>
        <p:spPr/>
        <p:txBody>
          <a:bodyPr/>
          <a:lstStyle/>
          <a:p>
            <a:fld id="{9B461492-5016-4FA4-AE43-6EA4053857D5}" type="slidenum">
              <a:rPr lang="en-US" smtClean="0"/>
              <a:pPr/>
              <a:t>4</a:t>
            </a:fld>
            <a:endParaRPr lang="en-US" dirty="0"/>
          </a:p>
        </p:txBody>
      </p:sp>
    </p:spTree>
    <p:extLst>
      <p:ext uri="{BB962C8B-B14F-4D97-AF65-F5344CB8AC3E}">
        <p14:creationId xmlns:p14="http://schemas.microsoft.com/office/powerpoint/2010/main" val="36543910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Fy-tona-dione</a:t>
            </a:r>
            <a:endParaRPr lang="en-US" dirty="0" smtClean="0"/>
          </a:p>
          <a:p>
            <a:r>
              <a:rPr lang="en-US" dirty="0" err="1" smtClean="0"/>
              <a:t>i</a:t>
            </a:r>
            <a:r>
              <a:rPr lang="en-US" dirty="0" smtClean="0"/>
              <a:t>-DARE-you-</a:t>
            </a:r>
            <a:r>
              <a:rPr lang="en-US" dirty="0" err="1" smtClean="0"/>
              <a:t>scis</a:t>
            </a:r>
            <a:r>
              <a:rPr lang="en-US" dirty="0" smtClean="0"/>
              <a:t>-ooh-</a:t>
            </a:r>
            <a:r>
              <a:rPr lang="en-US" dirty="0" err="1" smtClean="0"/>
              <a:t>mab</a:t>
            </a:r>
            <a:endParaRPr lang="en-US" dirty="0"/>
          </a:p>
        </p:txBody>
      </p:sp>
      <p:sp>
        <p:nvSpPr>
          <p:cNvPr id="4" name="Slide Number Placeholder 3"/>
          <p:cNvSpPr>
            <a:spLocks noGrp="1"/>
          </p:cNvSpPr>
          <p:nvPr>
            <p:ph type="sldNum" sz="quarter" idx="10"/>
          </p:nvPr>
        </p:nvSpPr>
        <p:spPr/>
        <p:txBody>
          <a:bodyPr/>
          <a:lstStyle/>
          <a:p>
            <a:fld id="{9B461492-5016-4FA4-AE43-6EA4053857D5}" type="slidenum">
              <a:rPr lang="en-US" smtClean="0"/>
              <a:pPr/>
              <a:t>5</a:t>
            </a:fld>
            <a:endParaRPr lang="en-US" dirty="0"/>
          </a:p>
        </p:txBody>
      </p:sp>
    </p:spTree>
    <p:extLst>
      <p:ext uri="{BB962C8B-B14F-4D97-AF65-F5344CB8AC3E}">
        <p14:creationId xmlns:p14="http://schemas.microsoft.com/office/powerpoint/2010/main" val="3654391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err="1" smtClean="0">
                <a:solidFill>
                  <a:schemeClr val="tx1"/>
                </a:solidFill>
                <a:effectLst/>
                <a:latin typeface="Arial" charset="0"/>
                <a:ea typeface="+mn-ea"/>
                <a:cs typeface="+mn-cs"/>
              </a:rPr>
              <a:t>Kcentra</a:t>
            </a:r>
            <a:r>
              <a:rPr lang="en-US" sz="1200" kern="1200" dirty="0" smtClean="0">
                <a:solidFill>
                  <a:schemeClr val="tx1"/>
                </a:solidFill>
                <a:effectLst/>
                <a:latin typeface="Arial" charset="0"/>
                <a:ea typeface="+mn-ea"/>
                <a:cs typeface="+mn-cs"/>
              </a:rPr>
              <a:t>, a human prothrombin complex concentrate (PCC) of factors II, VII, IX, and X along with antithrombotic proteins C and S, was approved in 2013 as a reversal agent for vitamin K antagonists in patients with acute major bleeding. (4) Four factor PCC has been shown to rapidly and effectively correct the INR, up to 62% of patients within 20 minutes after administration, and cease bleeding in patients using warfarin. (5) It has also shown efficacy as a reversal agent in patients receiving </a:t>
            </a:r>
            <a:r>
              <a:rPr lang="en-US" sz="1200" kern="1200" dirty="0" err="1" smtClean="0">
                <a:solidFill>
                  <a:schemeClr val="tx1"/>
                </a:solidFill>
                <a:effectLst/>
                <a:latin typeface="Arial" charset="0"/>
                <a:ea typeface="+mn-ea"/>
                <a:cs typeface="+mn-cs"/>
              </a:rPr>
              <a:t>rivaroxaban</a:t>
            </a:r>
            <a:r>
              <a:rPr lang="en-US" sz="1200" kern="1200" dirty="0" smtClean="0">
                <a:solidFill>
                  <a:schemeClr val="tx1"/>
                </a:solidFill>
                <a:effectLst/>
                <a:latin typeface="Arial" charset="0"/>
                <a:ea typeface="+mn-ea"/>
                <a:cs typeface="+mn-cs"/>
              </a:rPr>
              <a:t> and </a:t>
            </a:r>
            <a:r>
              <a:rPr lang="en-US" sz="1200" kern="1200" dirty="0" err="1" smtClean="0">
                <a:solidFill>
                  <a:schemeClr val="tx1"/>
                </a:solidFill>
                <a:effectLst/>
                <a:latin typeface="Arial" charset="0"/>
                <a:ea typeface="+mn-ea"/>
                <a:cs typeface="+mn-cs"/>
              </a:rPr>
              <a:t>apixaban</a:t>
            </a:r>
            <a:r>
              <a:rPr lang="en-US" sz="1200" kern="1200" dirty="0" smtClean="0">
                <a:solidFill>
                  <a:schemeClr val="tx1"/>
                </a:solidFill>
                <a:effectLst/>
                <a:latin typeface="Arial" charset="0"/>
                <a:ea typeface="+mn-ea"/>
                <a:cs typeface="+mn-cs"/>
              </a:rPr>
              <a:t>.(6) Overall, patients have experienced a low incidence of thrombotic events after administration. </a:t>
            </a:r>
          </a:p>
          <a:p>
            <a:endParaRPr lang="en-US" sz="1200" kern="1200" dirty="0" smtClean="0">
              <a:solidFill>
                <a:schemeClr val="tx1"/>
              </a:solidFill>
              <a:effectLst/>
              <a:latin typeface="Arial" charset="0"/>
              <a:ea typeface="+mn-ea"/>
              <a:cs typeface="+mn-cs"/>
            </a:endParaRPr>
          </a:p>
          <a:p>
            <a:pPr marL="457200" lvl="0" indent="-457200" algn="l">
              <a:buFont typeface="Arial" panose="020B0604020202020204" pitchFamily="34" charset="0"/>
              <a:buChar char="•"/>
            </a:pPr>
            <a:r>
              <a:rPr lang="en-US" dirty="0" smtClean="0"/>
              <a:t>Contraindications:</a:t>
            </a:r>
          </a:p>
          <a:p>
            <a:pPr marL="914400" lvl="1" indent="-457200" algn="l">
              <a:buFont typeface="Arial" panose="020B0604020202020204" pitchFamily="34" charset="0"/>
              <a:buChar char="•"/>
            </a:pPr>
            <a:r>
              <a:rPr lang="en-US" dirty="0" smtClean="0"/>
              <a:t>HIT (+) assay within 3 months </a:t>
            </a:r>
          </a:p>
          <a:p>
            <a:pPr marL="914400" lvl="1" indent="-457200" algn="l">
              <a:buFont typeface="Arial" panose="020B0604020202020204" pitchFamily="34" charset="0"/>
              <a:buChar char="•"/>
            </a:pPr>
            <a:r>
              <a:rPr lang="en-US" dirty="0" smtClean="0"/>
              <a:t>Current disseminated intravascular coagulation (DIC)</a:t>
            </a:r>
          </a:p>
          <a:p>
            <a:endParaRPr lang="en-US" dirty="0"/>
          </a:p>
        </p:txBody>
      </p:sp>
      <p:sp>
        <p:nvSpPr>
          <p:cNvPr id="4" name="Slide Number Placeholder 3"/>
          <p:cNvSpPr>
            <a:spLocks noGrp="1"/>
          </p:cNvSpPr>
          <p:nvPr>
            <p:ph type="sldNum" sz="quarter" idx="10"/>
          </p:nvPr>
        </p:nvSpPr>
        <p:spPr/>
        <p:txBody>
          <a:bodyPr/>
          <a:lstStyle/>
          <a:p>
            <a:fld id="{9B461492-5016-4FA4-AE43-6EA4053857D5}" type="slidenum">
              <a:rPr lang="en-US" smtClean="0"/>
              <a:pPr/>
              <a:t>6</a:t>
            </a:fld>
            <a:endParaRPr lang="en-US" dirty="0"/>
          </a:p>
        </p:txBody>
      </p:sp>
    </p:spTree>
    <p:extLst>
      <p:ext uri="{BB962C8B-B14F-4D97-AF65-F5344CB8AC3E}">
        <p14:creationId xmlns:p14="http://schemas.microsoft.com/office/powerpoint/2010/main" val="2467187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err="1" smtClean="0">
                <a:solidFill>
                  <a:schemeClr val="tx1"/>
                </a:solidFill>
                <a:effectLst/>
                <a:latin typeface="Arial" charset="0"/>
                <a:ea typeface="+mn-ea"/>
                <a:cs typeface="+mn-cs"/>
              </a:rPr>
              <a:t>Sarode</a:t>
            </a:r>
            <a:r>
              <a:rPr lang="en-US" sz="1200" kern="1200" dirty="0" smtClean="0">
                <a:solidFill>
                  <a:schemeClr val="tx1"/>
                </a:solidFill>
                <a:effectLst/>
                <a:latin typeface="Arial" charset="0"/>
                <a:ea typeface="+mn-ea"/>
                <a:cs typeface="+mn-cs"/>
              </a:rPr>
              <a:t> et al conducted a phase III multicenter, open label, </a:t>
            </a:r>
            <a:r>
              <a:rPr lang="en-US" sz="1200" kern="1200" dirty="0" err="1" smtClean="0">
                <a:solidFill>
                  <a:schemeClr val="tx1"/>
                </a:solidFill>
                <a:effectLst/>
                <a:latin typeface="Arial" charset="0"/>
                <a:ea typeface="+mn-ea"/>
                <a:cs typeface="+mn-cs"/>
              </a:rPr>
              <a:t>noninferiority</a:t>
            </a:r>
            <a:r>
              <a:rPr lang="en-US" sz="1200" kern="1200" dirty="0" smtClean="0">
                <a:solidFill>
                  <a:schemeClr val="tx1"/>
                </a:solidFill>
                <a:effectLst/>
                <a:latin typeface="Arial" charset="0"/>
                <a:ea typeface="+mn-ea"/>
                <a:cs typeface="+mn-cs"/>
              </a:rPr>
              <a:t> study in 2013 comparing 4F-Pcc and plasma</a:t>
            </a:r>
            <a:r>
              <a:rPr lang="en-US" sz="1200" kern="1200" baseline="0" dirty="0" smtClean="0">
                <a:solidFill>
                  <a:schemeClr val="tx1"/>
                </a:solidFill>
                <a:effectLst/>
                <a:latin typeface="Arial" charset="0"/>
                <a:ea typeface="+mn-ea"/>
                <a:cs typeface="+mn-cs"/>
              </a:rPr>
              <a:t> in patients with major bleeds requiring rapid reversal while on warfarin.</a:t>
            </a:r>
            <a:endParaRPr lang="en-US" sz="1200" kern="1200" dirty="0" smtClean="0">
              <a:solidFill>
                <a:schemeClr val="tx1"/>
              </a:solidFill>
              <a:effectLst/>
              <a:latin typeface="Arial" charset="0"/>
              <a:ea typeface="+mn-ea"/>
              <a:cs typeface="+mn-cs"/>
            </a:endParaRPr>
          </a:p>
          <a:p>
            <a:endParaRPr lang="en-US" sz="1200" kern="1200" dirty="0" smtClean="0">
              <a:solidFill>
                <a:schemeClr val="tx1"/>
              </a:solidFill>
              <a:effectLst/>
              <a:latin typeface="Arial" charset="0"/>
              <a:ea typeface="+mn-ea"/>
              <a:cs typeface="+mn-cs"/>
            </a:endParaRPr>
          </a:p>
          <a:p>
            <a:endParaRPr lang="en-US"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Efficacy and safety of a 4F PCC in patients on VKA presenting with</a:t>
            </a:r>
            <a:r>
              <a:rPr lang="en-US" sz="1200" kern="1200" baseline="0" dirty="0" smtClean="0">
                <a:solidFill>
                  <a:schemeClr val="tx1"/>
                </a:solidFill>
                <a:effectLst/>
                <a:latin typeface="Arial" charset="0"/>
                <a:ea typeface="+mn-ea"/>
                <a:cs typeface="+mn-cs"/>
              </a:rPr>
              <a:t> major bleeding: a randomized, plasma controlled, phase </a:t>
            </a:r>
            <a:r>
              <a:rPr lang="en-US" sz="1200" kern="1200" baseline="0" dirty="0" err="1" smtClean="0">
                <a:solidFill>
                  <a:schemeClr val="tx1"/>
                </a:solidFill>
                <a:effectLst/>
                <a:latin typeface="Arial" charset="0"/>
                <a:ea typeface="+mn-ea"/>
                <a:cs typeface="+mn-cs"/>
              </a:rPr>
              <a:t>IIIb</a:t>
            </a:r>
            <a:r>
              <a:rPr lang="en-US" sz="1200" kern="1200" baseline="0" dirty="0" smtClean="0">
                <a:solidFill>
                  <a:schemeClr val="tx1"/>
                </a:solidFill>
                <a:effectLst/>
                <a:latin typeface="Arial" charset="0"/>
                <a:ea typeface="+mn-ea"/>
                <a:cs typeface="+mn-cs"/>
              </a:rPr>
              <a:t> study</a:t>
            </a:r>
            <a:endParaRPr lang="en-US" sz="1200" kern="1200" dirty="0" smtClean="0">
              <a:solidFill>
                <a:schemeClr val="tx1"/>
              </a:solidFill>
              <a:effectLst/>
              <a:latin typeface="Arial" charset="0"/>
              <a:ea typeface="+mn-ea"/>
              <a:cs typeface="+mn-cs"/>
            </a:endParaRPr>
          </a:p>
          <a:p>
            <a:endParaRPr lang="en-US" sz="1200" kern="1200" dirty="0" smtClean="0">
              <a:solidFill>
                <a:schemeClr val="tx1"/>
              </a:solidFill>
              <a:effectLst/>
              <a:latin typeface="Arial" charset="0"/>
              <a:ea typeface="+mn-ea"/>
              <a:cs typeface="+mn-cs"/>
            </a:endParaRPr>
          </a:p>
          <a:p>
            <a:endParaRPr lang="en-US" sz="1200" kern="1200" dirty="0" smtClean="0">
              <a:solidFill>
                <a:schemeClr val="tx1"/>
              </a:solidFill>
              <a:effectLst/>
              <a:latin typeface="Arial" charset="0"/>
              <a:ea typeface="+mn-ea"/>
              <a:cs typeface="+mn-cs"/>
            </a:endParaRPr>
          </a:p>
          <a:p>
            <a:r>
              <a:rPr lang="en-US" sz="1200" kern="1200" dirty="0" smtClean="0">
                <a:solidFill>
                  <a:schemeClr val="tx1"/>
                </a:solidFill>
                <a:effectLst/>
                <a:latin typeface="Arial" charset="0"/>
                <a:ea typeface="+mn-ea"/>
                <a:cs typeface="+mn-cs"/>
              </a:rPr>
              <a:t>Kcentra, a human prothrombin complex concentrate (PCC) of factors II, VII, IX, and X along with antithrombotic proteins C and S, was approved in 2013 as a reversal agent for vitamin K antagonists in patients with acute major bleeding. (4) Four factor PCC has been shown to rapidly and effectively correct the INR, up to 62% of patients within 20 minutes after administration, and cease bleeding in patients using warfarin. (5) It has also shown efficacy as a reversal agent in patients receiving </a:t>
            </a:r>
            <a:r>
              <a:rPr lang="en-US" sz="1200" kern="1200" dirty="0" err="1" smtClean="0">
                <a:solidFill>
                  <a:schemeClr val="tx1"/>
                </a:solidFill>
                <a:effectLst/>
                <a:latin typeface="Arial" charset="0"/>
                <a:ea typeface="+mn-ea"/>
                <a:cs typeface="+mn-cs"/>
              </a:rPr>
              <a:t>rivaroxaban</a:t>
            </a:r>
            <a:r>
              <a:rPr lang="en-US" sz="1200" kern="1200" dirty="0" smtClean="0">
                <a:solidFill>
                  <a:schemeClr val="tx1"/>
                </a:solidFill>
                <a:effectLst/>
                <a:latin typeface="Arial" charset="0"/>
                <a:ea typeface="+mn-ea"/>
                <a:cs typeface="+mn-cs"/>
              </a:rPr>
              <a:t> and </a:t>
            </a:r>
            <a:r>
              <a:rPr lang="en-US" sz="1200" kern="1200" dirty="0" err="1" smtClean="0">
                <a:solidFill>
                  <a:schemeClr val="tx1"/>
                </a:solidFill>
                <a:effectLst/>
                <a:latin typeface="Arial" charset="0"/>
                <a:ea typeface="+mn-ea"/>
                <a:cs typeface="+mn-cs"/>
              </a:rPr>
              <a:t>apixaban</a:t>
            </a:r>
            <a:r>
              <a:rPr lang="en-US" sz="1200" kern="1200" dirty="0" smtClean="0">
                <a:solidFill>
                  <a:schemeClr val="tx1"/>
                </a:solidFill>
                <a:effectLst/>
                <a:latin typeface="Arial" charset="0"/>
                <a:ea typeface="+mn-ea"/>
                <a:cs typeface="+mn-cs"/>
              </a:rPr>
              <a:t>.(6) Overall, patients have experienced a low incidence of thrombotic events after administration. </a:t>
            </a:r>
            <a:endParaRPr lang="en-US" dirty="0"/>
          </a:p>
        </p:txBody>
      </p:sp>
      <p:sp>
        <p:nvSpPr>
          <p:cNvPr id="4" name="Slide Number Placeholder 3"/>
          <p:cNvSpPr>
            <a:spLocks noGrp="1"/>
          </p:cNvSpPr>
          <p:nvPr>
            <p:ph type="sldNum" sz="quarter" idx="10"/>
          </p:nvPr>
        </p:nvSpPr>
        <p:spPr/>
        <p:txBody>
          <a:bodyPr/>
          <a:lstStyle/>
          <a:p>
            <a:fld id="{9B461492-5016-4FA4-AE43-6EA4053857D5}" type="slidenum">
              <a:rPr lang="en-US" smtClean="0"/>
              <a:pPr/>
              <a:t>7</a:t>
            </a:fld>
            <a:endParaRPr lang="en-US" dirty="0"/>
          </a:p>
        </p:txBody>
      </p:sp>
    </p:spTree>
    <p:extLst>
      <p:ext uri="{BB962C8B-B14F-4D97-AF65-F5344CB8AC3E}">
        <p14:creationId xmlns:p14="http://schemas.microsoft.com/office/powerpoint/2010/main" val="2467187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0" indent="-457200" algn="l">
              <a:buFont typeface="Arial" panose="020B0604020202020204" pitchFamily="34" charset="0"/>
              <a:buChar char="•"/>
            </a:pPr>
            <a:r>
              <a:rPr lang="en-US" dirty="0" smtClean="0"/>
              <a:t>To assess if prior authorization by a pharmacist would lead to optimal use of </a:t>
            </a:r>
            <a:r>
              <a:rPr lang="en-US" dirty="0" err="1" smtClean="0"/>
              <a:t>Kcentra</a:t>
            </a:r>
            <a:r>
              <a:rPr lang="en-US" dirty="0" smtClean="0"/>
              <a:t> vs other treatment modalities for anticoagulation reversal (adherence to the Reversal of Anticoagulation Protocol for Adults)</a:t>
            </a:r>
          </a:p>
          <a:p>
            <a:pPr marL="457200" lvl="0" indent="-457200" algn="l">
              <a:buFont typeface="Arial" panose="020B0604020202020204" pitchFamily="34" charset="0"/>
              <a:buChar char="•"/>
            </a:pPr>
            <a:r>
              <a:rPr lang="en-US" dirty="0" smtClean="0"/>
              <a:t>To assess patient outcomes (bleeding, </a:t>
            </a:r>
            <a:r>
              <a:rPr lang="en-US" dirty="0" err="1" smtClean="0"/>
              <a:t>thromboses</a:t>
            </a:r>
            <a:r>
              <a:rPr lang="en-US" dirty="0" smtClean="0"/>
              <a:t>, and discharge status) after bleeds secondary to warfarin, </a:t>
            </a:r>
            <a:r>
              <a:rPr lang="en-US" dirty="0" err="1" smtClean="0"/>
              <a:t>apixaban</a:t>
            </a:r>
            <a:r>
              <a:rPr lang="en-US" dirty="0" smtClean="0"/>
              <a:t>, or </a:t>
            </a:r>
            <a:r>
              <a:rPr lang="en-US" dirty="0" err="1" smtClean="0"/>
              <a:t>rivaroxaban</a:t>
            </a:r>
            <a:r>
              <a:rPr lang="en-US" dirty="0" smtClean="0"/>
              <a:t> use where </a:t>
            </a:r>
            <a:r>
              <a:rPr lang="en-US" dirty="0" err="1" smtClean="0"/>
              <a:t>Kcentra</a:t>
            </a:r>
            <a:r>
              <a:rPr lang="en-US" dirty="0" smtClean="0"/>
              <a:t> was considered or used as treatment</a:t>
            </a:r>
          </a:p>
          <a:p>
            <a:endParaRPr lang="en-US" dirty="0"/>
          </a:p>
        </p:txBody>
      </p:sp>
      <p:sp>
        <p:nvSpPr>
          <p:cNvPr id="4" name="Slide Number Placeholder 3"/>
          <p:cNvSpPr>
            <a:spLocks noGrp="1"/>
          </p:cNvSpPr>
          <p:nvPr>
            <p:ph type="sldNum" sz="quarter" idx="10"/>
          </p:nvPr>
        </p:nvSpPr>
        <p:spPr/>
        <p:txBody>
          <a:bodyPr/>
          <a:lstStyle/>
          <a:p>
            <a:fld id="{9B461492-5016-4FA4-AE43-6EA4053857D5}" type="slidenum">
              <a:rPr lang="en-US" smtClean="0"/>
              <a:pPr/>
              <a:t>8</a:t>
            </a:fld>
            <a:endParaRPr lang="en-US" dirty="0"/>
          </a:p>
        </p:txBody>
      </p:sp>
    </p:spTree>
    <p:extLst>
      <p:ext uri="{BB962C8B-B14F-4D97-AF65-F5344CB8AC3E}">
        <p14:creationId xmlns:p14="http://schemas.microsoft.com/office/powerpoint/2010/main" val="34135805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B461492-5016-4FA4-AE43-6EA4053857D5}" type="slidenum">
              <a:rPr lang="en-US" smtClean="0"/>
              <a:pPr/>
              <a:t>9</a:t>
            </a:fld>
            <a:endParaRPr lang="en-US" dirty="0"/>
          </a:p>
        </p:txBody>
      </p:sp>
    </p:spTree>
    <p:extLst>
      <p:ext uri="{BB962C8B-B14F-4D97-AF65-F5344CB8AC3E}">
        <p14:creationId xmlns:p14="http://schemas.microsoft.com/office/powerpoint/2010/main" val="34135805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ED: 250 patients/ day= &gt;90,000 patients annually</a:t>
            </a:r>
            <a:endParaRPr lang="en-US" dirty="0"/>
          </a:p>
        </p:txBody>
      </p:sp>
      <p:sp>
        <p:nvSpPr>
          <p:cNvPr id="4" name="Slide Number Placeholder 3"/>
          <p:cNvSpPr>
            <a:spLocks noGrp="1"/>
          </p:cNvSpPr>
          <p:nvPr>
            <p:ph type="sldNum" sz="quarter" idx="10"/>
          </p:nvPr>
        </p:nvSpPr>
        <p:spPr/>
        <p:txBody>
          <a:bodyPr/>
          <a:lstStyle/>
          <a:p>
            <a:fld id="{9B461492-5016-4FA4-AE43-6EA4053857D5}" type="slidenum">
              <a:rPr lang="en-US" smtClean="0"/>
              <a:pPr/>
              <a:t>10</a:t>
            </a:fld>
            <a:endParaRPr lang="en-US" dirty="0"/>
          </a:p>
        </p:txBody>
      </p:sp>
    </p:spTree>
    <p:extLst>
      <p:ext uri="{BB962C8B-B14F-4D97-AF65-F5344CB8AC3E}">
        <p14:creationId xmlns:p14="http://schemas.microsoft.com/office/powerpoint/2010/main" val="39168952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0" indent="-457200" algn="l">
              <a:buFont typeface="Arial" panose="020B0604020202020204" pitchFamily="34" charset="0"/>
              <a:buChar char="•"/>
            </a:pPr>
            <a:r>
              <a:rPr lang="en-US" dirty="0" smtClean="0"/>
              <a:t>To assess if prior authorization by a pharmacist would lead to optimal use of </a:t>
            </a:r>
            <a:r>
              <a:rPr lang="en-US" dirty="0" err="1" smtClean="0"/>
              <a:t>Kcentra</a:t>
            </a:r>
            <a:r>
              <a:rPr lang="en-US" dirty="0" smtClean="0"/>
              <a:t> vs other treatment modalities for anticoagulation reversal (adherence to the Reversal of Anticoagulation Protocol for Adults)</a:t>
            </a:r>
          </a:p>
          <a:p>
            <a:pPr marL="457200" lvl="0" indent="-457200" algn="l">
              <a:buFont typeface="Arial" panose="020B0604020202020204" pitchFamily="34" charset="0"/>
              <a:buChar char="•"/>
            </a:pPr>
            <a:r>
              <a:rPr lang="en-US" dirty="0" smtClean="0"/>
              <a:t>To assess patient outcomes (bleeding, </a:t>
            </a:r>
            <a:r>
              <a:rPr lang="en-US" dirty="0" err="1" smtClean="0"/>
              <a:t>thromboses</a:t>
            </a:r>
            <a:r>
              <a:rPr lang="en-US" dirty="0" smtClean="0"/>
              <a:t>, and discharge status) after bleeds secondary to warfarin, </a:t>
            </a:r>
            <a:r>
              <a:rPr lang="en-US" dirty="0" err="1" smtClean="0"/>
              <a:t>apixaban</a:t>
            </a:r>
            <a:r>
              <a:rPr lang="en-US" dirty="0" smtClean="0"/>
              <a:t>, or </a:t>
            </a:r>
            <a:r>
              <a:rPr lang="en-US" dirty="0" err="1" smtClean="0"/>
              <a:t>rivaroxaban</a:t>
            </a:r>
            <a:r>
              <a:rPr lang="en-US" dirty="0" smtClean="0"/>
              <a:t> use where </a:t>
            </a:r>
            <a:r>
              <a:rPr lang="en-US" dirty="0" err="1" smtClean="0"/>
              <a:t>Kcentra</a:t>
            </a:r>
            <a:r>
              <a:rPr lang="en-US" dirty="0" smtClean="0"/>
              <a:t> was considered or used as treatment</a:t>
            </a:r>
          </a:p>
          <a:p>
            <a:endParaRPr lang="en-US" dirty="0"/>
          </a:p>
        </p:txBody>
      </p:sp>
      <p:sp>
        <p:nvSpPr>
          <p:cNvPr id="4" name="Slide Number Placeholder 3"/>
          <p:cNvSpPr>
            <a:spLocks noGrp="1"/>
          </p:cNvSpPr>
          <p:nvPr>
            <p:ph type="sldNum" sz="quarter" idx="10"/>
          </p:nvPr>
        </p:nvSpPr>
        <p:spPr/>
        <p:txBody>
          <a:bodyPr/>
          <a:lstStyle/>
          <a:p>
            <a:fld id="{9B461492-5016-4FA4-AE43-6EA4053857D5}" type="slidenum">
              <a:rPr lang="en-US" smtClean="0"/>
              <a:pPr/>
              <a:t>11</a:t>
            </a:fld>
            <a:endParaRPr lang="en-US" dirty="0"/>
          </a:p>
        </p:txBody>
      </p:sp>
    </p:spTree>
    <p:extLst>
      <p:ext uri="{BB962C8B-B14F-4D97-AF65-F5344CB8AC3E}">
        <p14:creationId xmlns:p14="http://schemas.microsoft.com/office/powerpoint/2010/main" val="341358053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7.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8.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9" name="Picture 2" descr="pineapple[1]"/>
          <p:cNvPicPr>
            <a:picLocks noChangeAspect="1" noChangeArrowheads="1"/>
          </p:cNvPicPr>
          <p:nvPr userDrawn="1"/>
        </p:nvPicPr>
        <p:blipFill>
          <a:blip r:embed="rId2" cstate="print"/>
          <a:srcRect l="49965" r="1735"/>
          <a:stretch>
            <a:fillRect/>
          </a:stretch>
        </p:blipFill>
        <p:spPr bwMode="auto">
          <a:xfrm>
            <a:off x="-228600" y="0"/>
            <a:ext cx="2209800" cy="6858000"/>
          </a:xfrm>
          <a:prstGeom prst="rect">
            <a:avLst/>
          </a:prstGeom>
          <a:noFill/>
          <a:ln w="9525">
            <a:noFill/>
            <a:miter lim="800000"/>
            <a:headEnd/>
            <a:tailEnd/>
          </a:ln>
          <a:effectLst>
            <a:softEdge rad="317500"/>
          </a:effectLst>
        </p:spPr>
      </p:pic>
      <p:sp>
        <p:nvSpPr>
          <p:cNvPr id="2" name="Title 1"/>
          <p:cNvSpPr>
            <a:spLocks noGrp="1"/>
          </p:cNvSpPr>
          <p:nvPr>
            <p:ph type="ctrTitle"/>
          </p:nvPr>
        </p:nvSpPr>
        <p:spPr>
          <a:xfrm>
            <a:off x="685800" y="2130425"/>
            <a:ext cx="7772400" cy="1470025"/>
          </a:xfrm>
          <a:gradFill flip="none" rotWithShape="1">
            <a:gsLst>
              <a:gs pos="0">
                <a:srgbClr val="668566">
                  <a:alpha val="10001"/>
                </a:srgbClr>
              </a:gs>
              <a:gs pos="100000">
                <a:srgbClr val="003300">
                  <a:alpha val="84000"/>
                </a:srgbClr>
              </a:gs>
            </a:gsLst>
            <a:lin ang="18900000" scaled="1"/>
            <a:tileRect/>
          </a:gradFill>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gradFill flip="none" rotWithShape="1">
            <a:gsLst>
              <a:gs pos="0">
                <a:srgbClr val="668566">
                  <a:alpha val="10001"/>
                </a:srgbClr>
              </a:gs>
              <a:gs pos="100000">
                <a:srgbClr val="003300">
                  <a:alpha val="84000"/>
                </a:srgbClr>
              </a:gs>
            </a:gsLst>
            <a:lin ang="18900000" scaled="1"/>
            <a:tileRect/>
          </a:gradFill>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trips/>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525963"/>
          </a:xfrm>
        </p:spPr>
        <p:txBody>
          <a:bodyPr/>
          <a:lstStyle>
            <a:lvl1pPr>
              <a:buClrTx/>
              <a:defRPr sz="2000"/>
            </a:lvl1pPr>
            <a:lvl2pPr>
              <a:buClrTx/>
              <a:defRPr sz="1800"/>
            </a:lvl2pPr>
            <a:lvl3pPr>
              <a:buClrTx/>
              <a:defRPr sz="1600"/>
            </a:lvl3pPr>
            <a:lvl4pPr>
              <a:buClrTx/>
              <a:defRPr sz="1400"/>
            </a:lvl4pPr>
            <a:lvl5pPr>
              <a:buClrTx/>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Rectangle 9"/>
          <p:cNvSpPr/>
          <p:nvPr userDrawn="1"/>
        </p:nvSpPr>
        <p:spPr bwMode="auto">
          <a:xfrm>
            <a:off x="-304800" y="6477000"/>
            <a:ext cx="9448800" cy="381000"/>
          </a:xfrm>
          <a:prstGeom prst="rect">
            <a:avLst/>
          </a:prstGeom>
          <a:gradFill>
            <a:gsLst>
              <a:gs pos="0">
                <a:srgbClr val="668566">
                  <a:alpha val="10001"/>
                </a:srgbClr>
              </a:gs>
              <a:gs pos="100000">
                <a:srgbClr val="003300">
                  <a:alpha val="84000"/>
                </a:srgbClr>
              </a:gs>
            </a:gsLst>
            <a:lin ang="0" scaled="1"/>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smtClean="0">
              <a:solidFill>
                <a:srgbClr val="000000"/>
              </a:solidFill>
            </a:endParaRPr>
          </a:p>
        </p:txBody>
      </p:sp>
      <p:pic>
        <p:nvPicPr>
          <p:cNvPr id="13" name="Picture 12" descr="Pinapple.JPG"/>
          <p:cNvPicPr>
            <a:picLocks noChangeAspect="1"/>
          </p:cNvPicPr>
          <p:nvPr userDrawn="1"/>
        </p:nvPicPr>
        <p:blipFill>
          <a:blip r:embed="rId2" cstate="print">
            <a:clrChange>
              <a:clrFrom>
                <a:srgbClr val="FFFFFF"/>
              </a:clrFrom>
              <a:clrTo>
                <a:srgbClr val="FFFFFF">
                  <a:alpha val="0"/>
                </a:srgbClr>
              </a:clrTo>
            </a:clrChange>
          </a:blip>
          <a:stretch>
            <a:fillRect/>
          </a:stretch>
        </p:blipFill>
        <p:spPr>
          <a:xfrm>
            <a:off x="8686800" y="6511386"/>
            <a:ext cx="304800" cy="306137"/>
          </a:xfrm>
          <a:prstGeom prst="rect">
            <a:avLst/>
          </a:prstGeom>
          <a:ln>
            <a:noFill/>
          </a:ln>
          <a:effectLst>
            <a:outerShdw blurRad="50800" dist="50800" dir="5400000" algn="ctr" rotWithShape="0">
              <a:srgbClr val="000000">
                <a:alpha val="0"/>
              </a:srgbClr>
            </a:outerShdw>
          </a:effectLst>
        </p:spPr>
      </p:pic>
      <p:sp>
        <p:nvSpPr>
          <p:cNvPr id="11" name="Title 1"/>
          <p:cNvSpPr>
            <a:spLocks noGrp="1"/>
          </p:cNvSpPr>
          <p:nvPr>
            <p:ph type="title"/>
          </p:nvPr>
        </p:nvSpPr>
        <p:spPr>
          <a:xfrm>
            <a:off x="0" y="0"/>
            <a:ext cx="9143999" cy="528918"/>
          </a:xfrm>
          <a:noFill/>
          <a:ln>
            <a:noFill/>
          </a:ln>
        </p:spPr>
        <p:txBody>
          <a:bodyPr/>
          <a:lstStyle>
            <a:lvl1pPr>
              <a:defRPr sz="1400" baseline="0"/>
            </a:lvl1pPr>
          </a:lstStyle>
          <a:p>
            <a:r>
              <a:rPr lang="en-US" dirty="0" smtClean="0"/>
              <a:t>Click to edit Master title style</a:t>
            </a:r>
            <a:endParaRPr lang="en-US" dirty="0"/>
          </a:p>
        </p:txBody>
      </p:sp>
      <p:cxnSp>
        <p:nvCxnSpPr>
          <p:cNvPr id="14" name="Straight Connector 13"/>
          <p:cNvCxnSpPr/>
          <p:nvPr userDrawn="1"/>
        </p:nvCxnSpPr>
        <p:spPr bwMode="auto">
          <a:xfrm>
            <a:off x="0" y="452718"/>
            <a:ext cx="9144000" cy="0"/>
          </a:xfrm>
          <a:prstGeom prst="line">
            <a:avLst/>
          </a:prstGeom>
          <a:ln w="15875">
            <a:solidFill>
              <a:srgbClr val="006600"/>
            </a:solidFill>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12" name="Slide Number Placeholder 5"/>
          <p:cNvSpPr>
            <a:spLocks noGrp="1"/>
          </p:cNvSpPr>
          <p:nvPr>
            <p:ph type="sldNum" sz="quarter" idx="12"/>
          </p:nvPr>
        </p:nvSpPr>
        <p:spPr>
          <a:xfrm>
            <a:off x="3505200" y="6629400"/>
            <a:ext cx="2133600" cy="381000"/>
          </a:xfrm>
          <a:prstGeom prst="rect">
            <a:avLst/>
          </a:prstGeom>
        </p:spPr>
        <p:txBody>
          <a:bodyPr/>
          <a:lstStyle>
            <a:lvl1pPr algn="ctr">
              <a:defRPr sz="1100">
                <a:solidFill>
                  <a:schemeClr val="tx1"/>
                </a:solidFill>
              </a:defRPr>
            </a:lvl1pPr>
          </a:lstStyle>
          <a:p>
            <a:fld id="{6990E4C0-47F3-4832-95CF-662B23B54656}" type="slidenum">
              <a:rPr lang="en-US" smtClean="0"/>
              <a:pPr/>
              <a:t>‹#›</a:t>
            </a:fld>
            <a:endParaRPr lang="en-US" dirty="0"/>
          </a:p>
        </p:txBody>
      </p:sp>
    </p:spTree>
  </p:cSld>
  <p:clrMapOvr>
    <a:masterClrMapping/>
  </p:clrMapOvr>
  <p:transition>
    <p:strips/>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vl1pPr>
          </a:lstStyle>
          <a:p>
            <a:endParaRPr lang="en-US" dirty="0">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F80D724A-DA18-4C1E-A3B8-4EC238957A74}" type="slidenum">
              <a:rPr lang="en-US">
                <a:solidFill>
                  <a:srgbClr val="000000"/>
                </a:solidFill>
              </a:rPr>
              <a:pPr/>
              <a:t>‹#›</a:t>
            </a:fld>
            <a:endParaRPr lang="en-US" dirty="0">
              <a:solidFill>
                <a:srgbClr val="000000"/>
              </a:solidFill>
            </a:endParaRPr>
          </a:p>
        </p:txBody>
      </p:sp>
      <p:sp>
        <p:nvSpPr>
          <p:cNvPr id="2" name="Title 1"/>
          <p:cNvSpPr>
            <a:spLocks noGrp="1"/>
          </p:cNvSpPr>
          <p:nvPr>
            <p:ph type="ctrTitle"/>
          </p:nvPr>
        </p:nvSpPr>
        <p:spPr>
          <a:xfrm>
            <a:off x="990600" y="2130425"/>
            <a:ext cx="7772400" cy="1470025"/>
          </a:xfrm>
          <a:noFill/>
        </p:spPr>
        <p:txBody>
          <a:bodyPr/>
          <a:lstStyle/>
          <a:p>
            <a:r>
              <a:rPr lang="en-US" smtClean="0"/>
              <a:t>Click to edit Master title style</a:t>
            </a:r>
            <a:endParaRPr lang="en-US"/>
          </a:p>
        </p:txBody>
      </p:sp>
      <p:sp>
        <p:nvSpPr>
          <p:cNvPr id="3" name="Subtitle 2"/>
          <p:cNvSpPr>
            <a:spLocks noGrp="1"/>
          </p:cNvSpPr>
          <p:nvPr>
            <p:ph type="subTitle" idx="1"/>
          </p:nvPr>
        </p:nvSpPr>
        <p:spPr>
          <a:xfrm>
            <a:off x="1676400" y="3886200"/>
            <a:ext cx="6400800" cy="1752600"/>
          </a:xfrm>
          <a:noFill/>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trips/>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solidFill>
                <a:srgbClr val="000000"/>
              </a:solidFill>
            </a:endParaRPr>
          </a:p>
        </p:txBody>
      </p:sp>
      <p:sp>
        <p:nvSpPr>
          <p:cNvPr id="4" name="Footer Placeholder 3"/>
          <p:cNvSpPr>
            <a:spLocks noGrp="1"/>
          </p:cNvSpPr>
          <p:nvPr>
            <p:ph type="ftr" sz="quarter" idx="11"/>
          </p:nvPr>
        </p:nvSpPr>
        <p:spPr/>
        <p:txBody>
          <a:bodyPr/>
          <a:lstStyle/>
          <a:p>
            <a:endParaRPr lang="en-US" dirty="0">
              <a:solidFill>
                <a:srgbClr val="000000"/>
              </a:solidFill>
            </a:endParaRPr>
          </a:p>
        </p:txBody>
      </p:sp>
      <p:sp>
        <p:nvSpPr>
          <p:cNvPr id="5" name="Slide Number Placeholder 4"/>
          <p:cNvSpPr>
            <a:spLocks noGrp="1"/>
          </p:cNvSpPr>
          <p:nvPr>
            <p:ph type="sldNum" sz="quarter" idx="12"/>
          </p:nvPr>
        </p:nvSpPr>
        <p:spPr/>
        <p:txBody>
          <a:bodyPr/>
          <a:lstStyle/>
          <a:p>
            <a:fld id="{7821C4F1-A043-4940-B112-09698CEB9C46}" type="slidenum">
              <a:rPr lang="en-US" smtClean="0">
                <a:solidFill>
                  <a:srgbClr val="000000"/>
                </a:solidFill>
              </a:rPr>
              <a:pPr/>
              <a:t>‹#›</a:t>
            </a:fld>
            <a:endParaRPr lang="en-US" dirty="0">
              <a:solidFill>
                <a:srgbClr val="000000"/>
              </a:solidFill>
            </a:endParaRPr>
          </a:p>
        </p:txBody>
      </p:sp>
    </p:spTree>
  </p:cSld>
  <p:clrMapOvr>
    <a:masterClrMapping/>
  </p:clrMapOvr>
  <p:transition>
    <p:strips/>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525963"/>
          </a:xfrm>
        </p:spPr>
        <p:txBody>
          <a:bodyPr/>
          <a:lstStyle>
            <a:lvl1pPr>
              <a:buClrTx/>
              <a:defRPr sz="2000"/>
            </a:lvl1pPr>
            <a:lvl2pPr>
              <a:buClrTx/>
              <a:defRPr sz="1800"/>
            </a:lvl2pPr>
            <a:lvl3pPr>
              <a:buClrTx/>
              <a:defRPr sz="1600"/>
            </a:lvl3pPr>
            <a:lvl4pPr>
              <a:buClrTx/>
              <a:defRPr sz="1400"/>
            </a:lvl4pPr>
            <a:lvl5pPr>
              <a:buClrTx/>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Rectangle 9"/>
          <p:cNvSpPr/>
          <p:nvPr userDrawn="1"/>
        </p:nvSpPr>
        <p:spPr bwMode="auto">
          <a:xfrm>
            <a:off x="-304800" y="6477000"/>
            <a:ext cx="9448800" cy="381000"/>
          </a:xfrm>
          <a:prstGeom prst="rect">
            <a:avLst/>
          </a:prstGeom>
          <a:gradFill>
            <a:gsLst>
              <a:gs pos="0">
                <a:srgbClr val="668566">
                  <a:alpha val="10001"/>
                </a:srgbClr>
              </a:gs>
              <a:gs pos="100000">
                <a:srgbClr val="003300">
                  <a:alpha val="84000"/>
                </a:srgbClr>
              </a:gs>
            </a:gsLst>
            <a:lin ang="0" scaled="1"/>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smtClean="0">
              <a:solidFill>
                <a:srgbClr val="000000"/>
              </a:solidFill>
            </a:endParaRPr>
          </a:p>
        </p:txBody>
      </p:sp>
      <p:pic>
        <p:nvPicPr>
          <p:cNvPr id="13" name="Picture 12" descr="Pinapple.JPG"/>
          <p:cNvPicPr>
            <a:picLocks noChangeAspect="1"/>
          </p:cNvPicPr>
          <p:nvPr userDrawn="1"/>
        </p:nvPicPr>
        <p:blipFill>
          <a:blip r:embed="rId2" cstate="print">
            <a:clrChange>
              <a:clrFrom>
                <a:srgbClr val="FFFFFF"/>
              </a:clrFrom>
              <a:clrTo>
                <a:srgbClr val="FFFFFF">
                  <a:alpha val="0"/>
                </a:srgbClr>
              </a:clrTo>
            </a:clrChange>
          </a:blip>
          <a:stretch>
            <a:fillRect/>
          </a:stretch>
        </p:blipFill>
        <p:spPr>
          <a:xfrm>
            <a:off x="8686800" y="6511386"/>
            <a:ext cx="304800" cy="306137"/>
          </a:xfrm>
          <a:prstGeom prst="rect">
            <a:avLst/>
          </a:prstGeom>
          <a:ln>
            <a:noFill/>
          </a:ln>
          <a:effectLst>
            <a:outerShdw blurRad="50800" dist="50800" dir="5400000" algn="ctr" rotWithShape="0">
              <a:srgbClr val="000000">
                <a:alpha val="0"/>
              </a:srgbClr>
            </a:outerShdw>
          </a:effectLst>
        </p:spPr>
      </p:pic>
      <p:sp>
        <p:nvSpPr>
          <p:cNvPr id="11" name="Title 1"/>
          <p:cNvSpPr>
            <a:spLocks noGrp="1"/>
          </p:cNvSpPr>
          <p:nvPr>
            <p:ph type="title"/>
          </p:nvPr>
        </p:nvSpPr>
        <p:spPr>
          <a:xfrm>
            <a:off x="0" y="0"/>
            <a:ext cx="9143999" cy="528918"/>
          </a:xfrm>
          <a:noFill/>
          <a:ln>
            <a:noFill/>
          </a:ln>
        </p:spPr>
        <p:txBody>
          <a:bodyPr/>
          <a:lstStyle>
            <a:lvl1pPr>
              <a:defRPr sz="1400" baseline="0"/>
            </a:lvl1pPr>
          </a:lstStyle>
          <a:p>
            <a:r>
              <a:rPr lang="en-US" dirty="0" smtClean="0"/>
              <a:t>Click to edit Master title style</a:t>
            </a:r>
            <a:endParaRPr lang="en-US" dirty="0"/>
          </a:p>
        </p:txBody>
      </p:sp>
      <p:cxnSp>
        <p:nvCxnSpPr>
          <p:cNvPr id="14" name="Straight Connector 13"/>
          <p:cNvCxnSpPr/>
          <p:nvPr userDrawn="1"/>
        </p:nvCxnSpPr>
        <p:spPr bwMode="auto">
          <a:xfrm>
            <a:off x="0" y="452718"/>
            <a:ext cx="9144000" cy="0"/>
          </a:xfrm>
          <a:prstGeom prst="line">
            <a:avLst/>
          </a:prstGeom>
          <a:ln w="15875">
            <a:solidFill>
              <a:srgbClr val="006600"/>
            </a:solidFill>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12" name="Slide Number Placeholder 5"/>
          <p:cNvSpPr>
            <a:spLocks noGrp="1"/>
          </p:cNvSpPr>
          <p:nvPr>
            <p:ph type="sldNum" sz="quarter" idx="12"/>
          </p:nvPr>
        </p:nvSpPr>
        <p:spPr>
          <a:xfrm>
            <a:off x="3505200" y="6629400"/>
            <a:ext cx="2133600" cy="381000"/>
          </a:xfrm>
        </p:spPr>
        <p:txBody>
          <a:bodyPr/>
          <a:lstStyle>
            <a:lvl1pPr algn="ctr">
              <a:defRPr sz="1100">
                <a:solidFill>
                  <a:schemeClr val="tx1"/>
                </a:solidFill>
              </a:defRPr>
            </a:lvl1pPr>
          </a:lstStyle>
          <a:p>
            <a:fld id="{6990E4C0-47F3-4832-95CF-662B23B54656}" type="slidenum">
              <a:rPr lang="en-US" smtClean="0"/>
              <a:pPr/>
              <a:t>‹#›</a:t>
            </a:fld>
            <a:endParaRPr lang="en-US" dirty="0"/>
          </a:p>
        </p:txBody>
      </p:sp>
    </p:spTree>
  </p:cSld>
  <p:clrMapOvr>
    <a:masterClrMapping/>
  </p:clrMapOvr>
  <p:transition>
    <p:strips/>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vl1pPr>
          </a:lstStyle>
          <a:p>
            <a:endParaRPr lang="en-US" dirty="0">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F80D724A-DA18-4C1E-A3B8-4EC238957A74}" type="slidenum">
              <a:rPr lang="en-US">
                <a:solidFill>
                  <a:srgbClr val="000000"/>
                </a:solidFill>
              </a:rPr>
              <a:pPr/>
              <a:t>‹#›</a:t>
            </a:fld>
            <a:endParaRPr lang="en-US" dirty="0">
              <a:solidFill>
                <a:srgbClr val="000000"/>
              </a:solidFill>
            </a:endParaRPr>
          </a:p>
        </p:txBody>
      </p:sp>
      <p:sp>
        <p:nvSpPr>
          <p:cNvPr id="2" name="Title 1"/>
          <p:cNvSpPr>
            <a:spLocks noGrp="1"/>
          </p:cNvSpPr>
          <p:nvPr>
            <p:ph type="ctrTitle"/>
          </p:nvPr>
        </p:nvSpPr>
        <p:spPr>
          <a:xfrm>
            <a:off x="990600" y="2130425"/>
            <a:ext cx="7772400" cy="1470025"/>
          </a:xfrm>
          <a:noFill/>
        </p:spPr>
        <p:txBody>
          <a:bodyPr/>
          <a:lstStyle/>
          <a:p>
            <a:r>
              <a:rPr lang="en-US" smtClean="0"/>
              <a:t>Click to edit Master title style</a:t>
            </a:r>
            <a:endParaRPr lang="en-US"/>
          </a:p>
        </p:txBody>
      </p:sp>
      <p:sp>
        <p:nvSpPr>
          <p:cNvPr id="3" name="Subtitle 2"/>
          <p:cNvSpPr>
            <a:spLocks noGrp="1"/>
          </p:cNvSpPr>
          <p:nvPr>
            <p:ph type="subTitle" idx="1"/>
          </p:nvPr>
        </p:nvSpPr>
        <p:spPr>
          <a:xfrm>
            <a:off x="1676400" y="3886200"/>
            <a:ext cx="6400800" cy="1752600"/>
          </a:xfrm>
          <a:noFill/>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trips/>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solidFill>
                <a:srgbClr val="000000"/>
              </a:solidFill>
            </a:endParaRPr>
          </a:p>
        </p:txBody>
      </p:sp>
      <p:sp>
        <p:nvSpPr>
          <p:cNvPr id="4" name="Footer Placeholder 3"/>
          <p:cNvSpPr>
            <a:spLocks noGrp="1"/>
          </p:cNvSpPr>
          <p:nvPr>
            <p:ph type="ftr" sz="quarter" idx="11"/>
          </p:nvPr>
        </p:nvSpPr>
        <p:spPr/>
        <p:txBody>
          <a:bodyPr/>
          <a:lstStyle/>
          <a:p>
            <a:endParaRPr lang="en-US" dirty="0">
              <a:solidFill>
                <a:srgbClr val="000000"/>
              </a:solidFill>
            </a:endParaRPr>
          </a:p>
        </p:txBody>
      </p:sp>
      <p:sp>
        <p:nvSpPr>
          <p:cNvPr id="5" name="Slide Number Placeholder 4"/>
          <p:cNvSpPr>
            <a:spLocks noGrp="1"/>
          </p:cNvSpPr>
          <p:nvPr>
            <p:ph type="sldNum" sz="quarter" idx="12"/>
          </p:nvPr>
        </p:nvSpPr>
        <p:spPr/>
        <p:txBody>
          <a:bodyPr/>
          <a:lstStyle/>
          <a:p>
            <a:fld id="{7821C4F1-A043-4940-B112-09698CEB9C46}" type="slidenum">
              <a:rPr lang="en-US" smtClean="0">
                <a:solidFill>
                  <a:srgbClr val="000000"/>
                </a:solidFill>
              </a:rPr>
              <a:pPr/>
              <a:t>‹#›</a:t>
            </a:fld>
            <a:endParaRPr lang="en-US" dirty="0">
              <a:solidFill>
                <a:srgbClr val="000000"/>
              </a:solidFill>
            </a:endParaRPr>
          </a:p>
        </p:txBody>
      </p:sp>
    </p:spTree>
  </p:cSld>
  <p:clrMapOvr>
    <a:masterClrMapping/>
  </p:clrMapOvr>
  <p:transition>
    <p:strips/>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525963"/>
          </a:xfrm>
        </p:spPr>
        <p:txBody>
          <a:bodyPr/>
          <a:lstStyle>
            <a:lvl1pPr>
              <a:buClrTx/>
              <a:defRPr sz="2000"/>
            </a:lvl1pPr>
            <a:lvl2pPr>
              <a:buClrTx/>
              <a:defRPr sz="1800"/>
            </a:lvl2pPr>
            <a:lvl3pPr>
              <a:buClrTx/>
              <a:defRPr sz="1600"/>
            </a:lvl3pPr>
            <a:lvl4pPr>
              <a:buClrTx/>
              <a:defRPr sz="1400"/>
            </a:lvl4pPr>
            <a:lvl5pPr>
              <a:buClrTx/>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Rectangle 9"/>
          <p:cNvSpPr/>
          <p:nvPr userDrawn="1"/>
        </p:nvSpPr>
        <p:spPr bwMode="auto">
          <a:xfrm>
            <a:off x="-304800" y="6477000"/>
            <a:ext cx="9448800" cy="381000"/>
          </a:xfrm>
          <a:prstGeom prst="rect">
            <a:avLst/>
          </a:prstGeom>
          <a:gradFill>
            <a:gsLst>
              <a:gs pos="0">
                <a:srgbClr val="668566">
                  <a:alpha val="10001"/>
                </a:srgbClr>
              </a:gs>
              <a:gs pos="100000">
                <a:srgbClr val="003300">
                  <a:alpha val="84000"/>
                </a:srgbClr>
              </a:gs>
            </a:gsLst>
            <a:lin ang="0" scaled="1"/>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smtClean="0">
              <a:solidFill>
                <a:srgbClr val="000000"/>
              </a:solidFill>
            </a:endParaRPr>
          </a:p>
        </p:txBody>
      </p:sp>
      <p:pic>
        <p:nvPicPr>
          <p:cNvPr id="13" name="Picture 12" descr="Pinapple.JPG"/>
          <p:cNvPicPr>
            <a:picLocks noChangeAspect="1"/>
          </p:cNvPicPr>
          <p:nvPr userDrawn="1"/>
        </p:nvPicPr>
        <p:blipFill>
          <a:blip r:embed="rId2" cstate="print">
            <a:clrChange>
              <a:clrFrom>
                <a:srgbClr val="FFFFFF"/>
              </a:clrFrom>
              <a:clrTo>
                <a:srgbClr val="FFFFFF">
                  <a:alpha val="0"/>
                </a:srgbClr>
              </a:clrTo>
            </a:clrChange>
          </a:blip>
          <a:stretch>
            <a:fillRect/>
          </a:stretch>
        </p:blipFill>
        <p:spPr>
          <a:xfrm>
            <a:off x="8686800" y="6511386"/>
            <a:ext cx="304800" cy="306137"/>
          </a:xfrm>
          <a:prstGeom prst="rect">
            <a:avLst/>
          </a:prstGeom>
          <a:ln>
            <a:noFill/>
          </a:ln>
          <a:effectLst>
            <a:outerShdw blurRad="50800" dist="50800" dir="5400000" algn="ctr" rotWithShape="0">
              <a:srgbClr val="000000">
                <a:alpha val="0"/>
              </a:srgbClr>
            </a:outerShdw>
          </a:effectLst>
        </p:spPr>
      </p:pic>
      <p:sp>
        <p:nvSpPr>
          <p:cNvPr id="11" name="Title 1"/>
          <p:cNvSpPr>
            <a:spLocks noGrp="1"/>
          </p:cNvSpPr>
          <p:nvPr>
            <p:ph type="title"/>
          </p:nvPr>
        </p:nvSpPr>
        <p:spPr>
          <a:xfrm>
            <a:off x="0" y="0"/>
            <a:ext cx="9143999" cy="528918"/>
          </a:xfrm>
          <a:noFill/>
          <a:ln>
            <a:noFill/>
          </a:ln>
        </p:spPr>
        <p:txBody>
          <a:bodyPr/>
          <a:lstStyle>
            <a:lvl1pPr>
              <a:defRPr sz="1400" baseline="0"/>
            </a:lvl1pPr>
          </a:lstStyle>
          <a:p>
            <a:r>
              <a:rPr lang="en-US" dirty="0" smtClean="0"/>
              <a:t>Click to edit Master title style</a:t>
            </a:r>
            <a:endParaRPr lang="en-US" dirty="0"/>
          </a:p>
        </p:txBody>
      </p:sp>
      <p:cxnSp>
        <p:nvCxnSpPr>
          <p:cNvPr id="14" name="Straight Connector 13"/>
          <p:cNvCxnSpPr/>
          <p:nvPr userDrawn="1"/>
        </p:nvCxnSpPr>
        <p:spPr bwMode="auto">
          <a:xfrm>
            <a:off x="0" y="452718"/>
            <a:ext cx="9144000" cy="0"/>
          </a:xfrm>
          <a:prstGeom prst="line">
            <a:avLst/>
          </a:prstGeom>
          <a:ln w="15875">
            <a:solidFill>
              <a:srgbClr val="006600"/>
            </a:solidFill>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12" name="Slide Number Placeholder 5"/>
          <p:cNvSpPr>
            <a:spLocks noGrp="1"/>
          </p:cNvSpPr>
          <p:nvPr>
            <p:ph type="sldNum" sz="quarter" idx="12"/>
          </p:nvPr>
        </p:nvSpPr>
        <p:spPr>
          <a:xfrm>
            <a:off x="3505200" y="6629400"/>
            <a:ext cx="2133600" cy="381000"/>
          </a:xfrm>
        </p:spPr>
        <p:txBody>
          <a:bodyPr/>
          <a:lstStyle>
            <a:lvl1pPr algn="ctr">
              <a:defRPr sz="1100">
                <a:solidFill>
                  <a:schemeClr val="tx1"/>
                </a:solidFill>
              </a:defRPr>
            </a:lvl1pPr>
          </a:lstStyle>
          <a:p>
            <a:fld id="{6990E4C0-47F3-4832-95CF-662B23B54656}" type="slidenum">
              <a:rPr lang="en-US" smtClean="0"/>
              <a:pPr/>
              <a:t>‹#›</a:t>
            </a:fld>
            <a:endParaRPr lang="en-US" dirty="0"/>
          </a:p>
        </p:txBody>
      </p:sp>
    </p:spTree>
  </p:cSld>
  <p:clrMapOvr>
    <a:masterClrMapping/>
  </p:clrMapOvr>
  <p:transition>
    <p:strips/>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vl1pPr>
          </a:lstStyle>
          <a:p>
            <a:endParaRPr lang="en-US" dirty="0">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F80D724A-DA18-4C1E-A3B8-4EC238957A74}" type="slidenum">
              <a:rPr lang="en-US">
                <a:solidFill>
                  <a:srgbClr val="000000"/>
                </a:solidFill>
              </a:rPr>
              <a:pPr/>
              <a:t>‹#›</a:t>
            </a:fld>
            <a:endParaRPr lang="en-US" dirty="0">
              <a:solidFill>
                <a:srgbClr val="000000"/>
              </a:solidFill>
            </a:endParaRPr>
          </a:p>
        </p:txBody>
      </p:sp>
      <p:sp>
        <p:nvSpPr>
          <p:cNvPr id="2" name="Title 1"/>
          <p:cNvSpPr>
            <a:spLocks noGrp="1"/>
          </p:cNvSpPr>
          <p:nvPr>
            <p:ph type="ctrTitle"/>
          </p:nvPr>
        </p:nvSpPr>
        <p:spPr>
          <a:xfrm>
            <a:off x="990600" y="2130425"/>
            <a:ext cx="7772400" cy="1470025"/>
          </a:xfrm>
          <a:noFill/>
        </p:spPr>
        <p:txBody>
          <a:bodyPr/>
          <a:lstStyle/>
          <a:p>
            <a:r>
              <a:rPr lang="en-US" smtClean="0"/>
              <a:t>Click to edit Master title style</a:t>
            </a:r>
            <a:endParaRPr lang="en-US"/>
          </a:p>
        </p:txBody>
      </p:sp>
      <p:sp>
        <p:nvSpPr>
          <p:cNvPr id="3" name="Subtitle 2"/>
          <p:cNvSpPr>
            <a:spLocks noGrp="1"/>
          </p:cNvSpPr>
          <p:nvPr>
            <p:ph type="subTitle" idx="1"/>
          </p:nvPr>
        </p:nvSpPr>
        <p:spPr>
          <a:xfrm>
            <a:off x="1676400" y="3886200"/>
            <a:ext cx="6400800" cy="1752600"/>
          </a:xfrm>
          <a:noFill/>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trips/>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solidFill>
                <a:srgbClr val="000000"/>
              </a:solidFill>
            </a:endParaRPr>
          </a:p>
        </p:txBody>
      </p:sp>
      <p:sp>
        <p:nvSpPr>
          <p:cNvPr id="4" name="Footer Placeholder 3"/>
          <p:cNvSpPr>
            <a:spLocks noGrp="1"/>
          </p:cNvSpPr>
          <p:nvPr>
            <p:ph type="ftr" sz="quarter" idx="11"/>
          </p:nvPr>
        </p:nvSpPr>
        <p:spPr/>
        <p:txBody>
          <a:bodyPr/>
          <a:lstStyle/>
          <a:p>
            <a:endParaRPr lang="en-US" dirty="0">
              <a:solidFill>
                <a:srgbClr val="000000"/>
              </a:solidFill>
            </a:endParaRPr>
          </a:p>
        </p:txBody>
      </p:sp>
      <p:sp>
        <p:nvSpPr>
          <p:cNvPr id="5" name="Slide Number Placeholder 4"/>
          <p:cNvSpPr>
            <a:spLocks noGrp="1"/>
          </p:cNvSpPr>
          <p:nvPr>
            <p:ph type="sldNum" sz="quarter" idx="12"/>
          </p:nvPr>
        </p:nvSpPr>
        <p:spPr/>
        <p:txBody>
          <a:bodyPr/>
          <a:lstStyle/>
          <a:p>
            <a:fld id="{7821C4F1-A043-4940-B112-09698CEB9C46}" type="slidenum">
              <a:rPr lang="en-US" smtClean="0">
                <a:solidFill>
                  <a:srgbClr val="000000"/>
                </a:solidFill>
              </a:rPr>
              <a:pPr/>
              <a:t>‹#›</a:t>
            </a:fld>
            <a:endParaRPr lang="en-US" dirty="0">
              <a:solidFill>
                <a:srgbClr val="000000"/>
              </a:solidFill>
            </a:endParaRPr>
          </a:p>
        </p:txBody>
      </p:sp>
    </p:spTree>
  </p:cSld>
  <p:clrMapOvr>
    <a:masterClrMapping/>
  </p:clrMapOvr>
  <p:transition>
    <p:strips/>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525963"/>
          </a:xfrm>
        </p:spPr>
        <p:txBody>
          <a:bodyPr/>
          <a:lstStyle>
            <a:lvl1pPr>
              <a:buClrTx/>
              <a:defRPr sz="2000"/>
            </a:lvl1pPr>
            <a:lvl2pPr>
              <a:buClrTx/>
              <a:defRPr sz="1800"/>
            </a:lvl2pPr>
            <a:lvl3pPr>
              <a:buClrTx/>
              <a:defRPr sz="1600"/>
            </a:lvl3pPr>
            <a:lvl4pPr>
              <a:buClrTx/>
              <a:defRPr sz="1400"/>
            </a:lvl4pPr>
            <a:lvl5pPr>
              <a:buClrTx/>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Rectangle 9"/>
          <p:cNvSpPr/>
          <p:nvPr userDrawn="1"/>
        </p:nvSpPr>
        <p:spPr bwMode="auto">
          <a:xfrm>
            <a:off x="-304800" y="6477000"/>
            <a:ext cx="9448800" cy="381000"/>
          </a:xfrm>
          <a:prstGeom prst="rect">
            <a:avLst/>
          </a:prstGeom>
          <a:gradFill>
            <a:gsLst>
              <a:gs pos="0">
                <a:srgbClr val="668566">
                  <a:alpha val="10001"/>
                </a:srgbClr>
              </a:gs>
              <a:gs pos="100000">
                <a:srgbClr val="003300">
                  <a:alpha val="84000"/>
                </a:srgbClr>
              </a:gs>
            </a:gsLst>
            <a:lin ang="0" scaled="1"/>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smtClean="0">
              <a:solidFill>
                <a:srgbClr val="000000"/>
              </a:solidFill>
            </a:endParaRPr>
          </a:p>
        </p:txBody>
      </p:sp>
      <p:pic>
        <p:nvPicPr>
          <p:cNvPr id="13" name="Picture 12" descr="Pinapple.JPG"/>
          <p:cNvPicPr>
            <a:picLocks noChangeAspect="1"/>
          </p:cNvPicPr>
          <p:nvPr userDrawn="1"/>
        </p:nvPicPr>
        <p:blipFill>
          <a:blip r:embed="rId2" cstate="print">
            <a:clrChange>
              <a:clrFrom>
                <a:srgbClr val="FFFFFF"/>
              </a:clrFrom>
              <a:clrTo>
                <a:srgbClr val="FFFFFF">
                  <a:alpha val="0"/>
                </a:srgbClr>
              </a:clrTo>
            </a:clrChange>
          </a:blip>
          <a:stretch>
            <a:fillRect/>
          </a:stretch>
        </p:blipFill>
        <p:spPr>
          <a:xfrm>
            <a:off x="8686800" y="6511386"/>
            <a:ext cx="304800" cy="306137"/>
          </a:xfrm>
          <a:prstGeom prst="rect">
            <a:avLst/>
          </a:prstGeom>
          <a:ln>
            <a:noFill/>
          </a:ln>
          <a:effectLst>
            <a:outerShdw blurRad="50800" dist="50800" dir="5400000" algn="ctr" rotWithShape="0">
              <a:srgbClr val="000000">
                <a:alpha val="0"/>
              </a:srgbClr>
            </a:outerShdw>
          </a:effectLst>
        </p:spPr>
      </p:pic>
      <p:sp>
        <p:nvSpPr>
          <p:cNvPr id="11" name="Title 1"/>
          <p:cNvSpPr>
            <a:spLocks noGrp="1"/>
          </p:cNvSpPr>
          <p:nvPr>
            <p:ph type="title"/>
          </p:nvPr>
        </p:nvSpPr>
        <p:spPr>
          <a:xfrm>
            <a:off x="0" y="0"/>
            <a:ext cx="9143999" cy="528918"/>
          </a:xfrm>
          <a:noFill/>
          <a:ln>
            <a:noFill/>
          </a:ln>
        </p:spPr>
        <p:txBody>
          <a:bodyPr/>
          <a:lstStyle>
            <a:lvl1pPr>
              <a:defRPr sz="1400" baseline="0"/>
            </a:lvl1pPr>
          </a:lstStyle>
          <a:p>
            <a:r>
              <a:rPr lang="en-US" dirty="0" smtClean="0"/>
              <a:t>Click to edit Master title style</a:t>
            </a:r>
            <a:endParaRPr lang="en-US" dirty="0"/>
          </a:p>
        </p:txBody>
      </p:sp>
      <p:cxnSp>
        <p:nvCxnSpPr>
          <p:cNvPr id="14" name="Straight Connector 13"/>
          <p:cNvCxnSpPr/>
          <p:nvPr userDrawn="1"/>
        </p:nvCxnSpPr>
        <p:spPr bwMode="auto">
          <a:xfrm>
            <a:off x="0" y="452718"/>
            <a:ext cx="9144000" cy="0"/>
          </a:xfrm>
          <a:prstGeom prst="line">
            <a:avLst/>
          </a:prstGeom>
          <a:ln w="15875">
            <a:solidFill>
              <a:srgbClr val="006600"/>
            </a:solidFill>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12" name="Slide Number Placeholder 5"/>
          <p:cNvSpPr>
            <a:spLocks noGrp="1"/>
          </p:cNvSpPr>
          <p:nvPr>
            <p:ph type="sldNum" sz="quarter" idx="12"/>
          </p:nvPr>
        </p:nvSpPr>
        <p:spPr>
          <a:xfrm>
            <a:off x="3505200" y="6629400"/>
            <a:ext cx="2133600" cy="381000"/>
          </a:xfrm>
        </p:spPr>
        <p:txBody>
          <a:bodyPr/>
          <a:lstStyle>
            <a:lvl1pPr algn="ctr">
              <a:defRPr sz="1100">
                <a:solidFill>
                  <a:schemeClr val="tx1"/>
                </a:solidFill>
              </a:defRPr>
            </a:lvl1pPr>
          </a:lstStyle>
          <a:p>
            <a:fld id="{6990E4C0-47F3-4832-95CF-662B23B54656}" type="slidenum">
              <a:rPr lang="en-US" smtClean="0"/>
              <a:pPr/>
              <a:t>‹#›</a:t>
            </a:fld>
            <a:endParaRPr lang="en-US" dirty="0"/>
          </a:p>
        </p:txBody>
      </p:sp>
    </p:spTree>
  </p:cSld>
  <p:clrMapOvr>
    <a:masterClrMapping/>
  </p:clrMapOvr>
  <p:transition>
    <p:strips/>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525963"/>
          </a:xfrm>
        </p:spPr>
        <p:txBody>
          <a:bodyPr/>
          <a:lstStyle>
            <a:lvl1pPr>
              <a:buClrTx/>
              <a:defRPr sz="2000"/>
            </a:lvl1pPr>
            <a:lvl2pPr>
              <a:buClrTx/>
              <a:defRPr sz="1800"/>
            </a:lvl2pPr>
            <a:lvl3pPr>
              <a:buClrTx/>
              <a:defRPr sz="1600"/>
            </a:lvl3pPr>
            <a:lvl4pPr>
              <a:buClrTx/>
              <a:defRPr sz="1400"/>
            </a:lvl4pPr>
            <a:lvl5pPr>
              <a:buClrTx/>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3505200" y="6629400"/>
            <a:ext cx="2133600" cy="381000"/>
          </a:xfrm>
          <a:prstGeom prst="rect">
            <a:avLst/>
          </a:prstGeom>
        </p:spPr>
        <p:txBody>
          <a:bodyPr/>
          <a:lstStyle>
            <a:lvl1pPr algn="ctr">
              <a:defRPr sz="1100">
                <a:solidFill>
                  <a:schemeClr val="tx1"/>
                </a:solidFill>
              </a:defRPr>
            </a:lvl1pPr>
          </a:lstStyle>
          <a:p>
            <a:fld id="{6990E4C0-47F3-4832-95CF-662B23B54656}" type="slidenum">
              <a:rPr lang="en-US" smtClean="0"/>
              <a:pPr/>
              <a:t>‹#›</a:t>
            </a:fld>
            <a:endParaRPr lang="en-US" dirty="0"/>
          </a:p>
        </p:txBody>
      </p:sp>
      <p:sp>
        <p:nvSpPr>
          <p:cNvPr id="11" name="Title 1"/>
          <p:cNvSpPr>
            <a:spLocks noGrp="1"/>
          </p:cNvSpPr>
          <p:nvPr>
            <p:ph type="title"/>
          </p:nvPr>
        </p:nvSpPr>
        <p:spPr>
          <a:xfrm>
            <a:off x="0" y="0"/>
            <a:ext cx="9143999" cy="528918"/>
          </a:xfrm>
          <a:noFill/>
          <a:ln>
            <a:noFill/>
          </a:ln>
        </p:spPr>
        <p:txBody>
          <a:bodyPr/>
          <a:lstStyle>
            <a:lvl1pPr defTabSz="0">
              <a:defRPr sz="1400" baseline="0"/>
            </a:lvl1pPr>
          </a:lstStyle>
          <a:p>
            <a:r>
              <a:rPr lang="en-US" dirty="0" smtClean="0"/>
              <a:t>Click to edit Master title style</a:t>
            </a:r>
            <a:endParaRPr lang="en-US" dirty="0"/>
          </a:p>
        </p:txBody>
      </p:sp>
      <p:cxnSp>
        <p:nvCxnSpPr>
          <p:cNvPr id="14" name="Straight Connector 13"/>
          <p:cNvCxnSpPr/>
          <p:nvPr userDrawn="1"/>
        </p:nvCxnSpPr>
        <p:spPr bwMode="auto">
          <a:xfrm>
            <a:off x="0" y="452718"/>
            <a:ext cx="9144000" cy="0"/>
          </a:xfrm>
          <a:prstGeom prst="line">
            <a:avLst/>
          </a:prstGeom>
          <a:ln w="15875">
            <a:solidFill>
              <a:srgbClr val="006600"/>
            </a:solidFill>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15" name="Rectangle 14"/>
          <p:cNvSpPr/>
          <p:nvPr userDrawn="1"/>
        </p:nvSpPr>
        <p:spPr bwMode="auto">
          <a:xfrm>
            <a:off x="-304800" y="6629400"/>
            <a:ext cx="9448800" cy="228600"/>
          </a:xfrm>
          <a:prstGeom prst="rect">
            <a:avLst/>
          </a:prstGeom>
          <a:gradFill>
            <a:gsLst>
              <a:gs pos="0">
                <a:srgbClr val="668566">
                  <a:alpha val="10001"/>
                </a:srgbClr>
              </a:gs>
              <a:gs pos="100000">
                <a:srgbClr val="003300">
                  <a:alpha val="84000"/>
                </a:srgbClr>
              </a:gs>
            </a:gsLst>
            <a:lin ang="0" scaled="1"/>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ndParaRPr>
          </a:p>
        </p:txBody>
      </p:sp>
      <p:pic>
        <p:nvPicPr>
          <p:cNvPr id="16" name="Picture 15" descr="Pinapple.JPG"/>
          <p:cNvPicPr>
            <a:picLocks noChangeAspect="1"/>
          </p:cNvPicPr>
          <p:nvPr userDrawn="1"/>
        </p:nvPicPr>
        <p:blipFill>
          <a:blip r:embed="rId2" cstate="print">
            <a:clrChange>
              <a:clrFrom>
                <a:srgbClr val="FFFFFF"/>
              </a:clrFrom>
              <a:clrTo>
                <a:srgbClr val="FFFFFF">
                  <a:alpha val="0"/>
                </a:srgbClr>
              </a:clrTo>
            </a:clrChange>
          </a:blip>
          <a:stretch>
            <a:fillRect/>
          </a:stretch>
        </p:blipFill>
        <p:spPr>
          <a:xfrm>
            <a:off x="8686803" y="6635131"/>
            <a:ext cx="215425" cy="218375"/>
          </a:xfrm>
          <a:prstGeom prst="rect">
            <a:avLst/>
          </a:prstGeom>
          <a:ln>
            <a:noFill/>
          </a:ln>
          <a:effectLst>
            <a:outerShdw blurRad="50800" dist="50800" dir="5400000" algn="ctr" rotWithShape="0">
              <a:srgbClr val="000000">
                <a:alpha val="0"/>
              </a:srgbClr>
            </a:outerShdw>
          </a:effectLst>
        </p:spPr>
      </p:pic>
    </p:spTree>
  </p:cSld>
  <p:clrMapOvr>
    <a:masterClrMapping/>
  </p:clrMapOvr>
  <p:transition>
    <p:strips/>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vl1pPr>
          </a:lstStyle>
          <a:p>
            <a:endParaRPr lang="en-US" dirty="0">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dirty="0">
              <a:solidFill>
                <a:srgbClr val="000000"/>
              </a:solidFill>
            </a:endParaRPr>
          </a:p>
        </p:txBody>
      </p:sp>
      <p:sp>
        <p:nvSpPr>
          <p:cNvPr id="6" name="Slide Number Placeholder 5"/>
          <p:cNvSpPr>
            <a:spLocks noGrp="1"/>
          </p:cNvSpPr>
          <p:nvPr>
            <p:ph type="sldNum" sz="quarter" idx="12"/>
          </p:nvPr>
        </p:nvSpPr>
        <p:spPr>
          <a:xfrm>
            <a:off x="6553200" y="6381750"/>
            <a:ext cx="2133600" cy="476250"/>
          </a:xfrm>
        </p:spPr>
        <p:txBody>
          <a:bodyPr/>
          <a:lstStyle>
            <a:lvl1pPr algn="l">
              <a:defRPr/>
            </a:lvl1pPr>
          </a:lstStyle>
          <a:p>
            <a:fld id="{F80D724A-DA18-4C1E-A3B8-4EC238957A74}" type="slidenum">
              <a:rPr lang="en-US" smtClean="0">
                <a:solidFill>
                  <a:srgbClr val="000000"/>
                </a:solidFill>
              </a:rPr>
              <a:pPr/>
              <a:t>‹#›</a:t>
            </a:fld>
            <a:endParaRPr lang="en-US" dirty="0">
              <a:solidFill>
                <a:srgbClr val="000000"/>
              </a:solidFill>
            </a:endParaRPr>
          </a:p>
        </p:txBody>
      </p:sp>
      <p:sp>
        <p:nvSpPr>
          <p:cNvPr id="2" name="Title 1"/>
          <p:cNvSpPr>
            <a:spLocks noGrp="1"/>
          </p:cNvSpPr>
          <p:nvPr>
            <p:ph type="ctrTitle"/>
          </p:nvPr>
        </p:nvSpPr>
        <p:spPr>
          <a:xfrm>
            <a:off x="990600" y="2130425"/>
            <a:ext cx="7772400" cy="1470025"/>
          </a:xfrm>
          <a:noFill/>
        </p:spPr>
        <p:txBody>
          <a:bodyPr/>
          <a:lstStyle/>
          <a:p>
            <a:r>
              <a:rPr lang="en-US" smtClean="0"/>
              <a:t>Click to edit Master title style</a:t>
            </a:r>
            <a:endParaRPr lang="en-US"/>
          </a:p>
        </p:txBody>
      </p:sp>
      <p:sp>
        <p:nvSpPr>
          <p:cNvPr id="3" name="Subtitle 2"/>
          <p:cNvSpPr>
            <a:spLocks noGrp="1"/>
          </p:cNvSpPr>
          <p:nvPr>
            <p:ph type="subTitle" idx="1"/>
          </p:nvPr>
        </p:nvSpPr>
        <p:spPr>
          <a:xfrm>
            <a:off x="1676400" y="3886200"/>
            <a:ext cx="6400800" cy="1752600"/>
          </a:xfrm>
          <a:noFill/>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trips/>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solidFill>
                <a:srgbClr val="000000"/>
              </a:solidFill>
            </a:endParaRPr>
          </a:p>
        </p:txBody>
      </p:sp>
      <p:sp>
        <p:nvSpPr>
          <p:cNvPr id="4" name="Footer Placeholder 3"/>
          <p:cNvSpPr>
            <a:spLocks noGrp="1"/>
          </p:cNvSpPr>
          <p:nvPr>
            <p:ph type="ftr" sz="quarter" idx="11"/>
          </p:nvPr>
        </p:nvSpPr>
        <p:spPr/>
        <p:txBody>
          <a:bodyPr/>
          <a:lstStyle/>
          <a:p>
            <a:endParaRPr lang="en-US" dirty="0">
              <a:solidFill>
                <a:srgbClr val="000000"/>
              </a:solidFill>
            </a:endParaRPr>
          </a:p>
        </p:txBody>
      </p:sp>
      <p:sp>
        <p:nvSpPr>
          <p:cNvPr id="5" name="Slide Number Placeholder 4"/>
          <p:cNvSpPr>
            <a:spLocks noGrp="1"/>
          </p:cNvSpPr>
          <p:nvPr>
            <p:ph type="sldNum" sz="quarter" idx="12"/>
          </p:nvPr>
        </p:nvSpPr>
        <p:spPr/>
        <p:txBody>
          <a:bodyPr/>
          <a:lstStyle>
            <a:lvl1pPr algn="l">
              <a:defRPr/>
            </a:lvl1pPr>
          </a:lstStyle>
          <a:p>
            <a:fld id="{7821C4F1-A043-4940-B112-09698CEB9C46}" type="slidenum">
              <a:rPr lang="en-US" smtClean="0">
                <a:solidFill>
                  <a:srgbClr val="000000"/>
                </a:solidFill>
              </a:rPr>
              <a:pPr/>
              <a:t>‹#›</a:t>
            </a:fld>
            <a:endParaRPr lang="en-US" dirty="0">
              <a:solidFill>
                <a:srgbClr val="000000"/>
              </a:solidFill>
            </a:endParaRPr>
          </a:p>
        </p:txBody>
      </p:sp>
    </p:spTree>
  </p:cSld>
  <p:clrMapOvr>
    <a:masterClrMapping/>
  </p:clrMapOvr>
  <p:transition>
    <p:strips/>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lvl1pPr>
              <a:defRPr/>
            </a:lvl1pPr>
          </a:lstStyle>
          <a:p>
            <a:endParaRPr lang="en-US" dirty="0">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dirty="0">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F80D724A-DA18-4C1E-A3B8-4EC238957A74}" type="slidenum">
              <a:rPr lang="en-US">
                <a:solidFill>
                  <a:srgbClr val="000000"/>
                </a:solidFill>
              </a:rPr>
              <a:pPr/>
              <a:t>‹#›</a:t>
            </a:fld>
            <a:endParaRPr lang="en-US" dirty="0">
              <a:solidFill>
                <a:srgbClr val="000000"/>
              </a:solidFill>
            </a:endParaRPr>
          </a:p>
        </p:txBody>
      </p:sp>
      <p:sp>
        <p:nvSpPr>
          <p:cNvPr id="2" name="Title 1"/>
          <p:cNvSpPr>
            <a:spLocks noGrp="1"/>
          </p:cNvSpPr>
          <p:nvPr>
            <p:ph type="ctrTitle"/>
          </p:nvPr>
        </p:nvSpPr>
        <p:spPr>
          <a:xfrm>
            <a:off x="990600" y="2130425"/>
            <a:ext cx="7772400" cy="1470025"/>
          </a:xfrm>
          <a:noFill/>
        </p:spPr>
        <p:txBody>
          <a:bodyPr/>
          <a:lstStyle/>
          <a:p>
            <a:r>
              <a:rPr lang="en-US" smtClean="0"/>
              <a:t>Click to edit Master title style</a:t>
            </a:r>
            <a:endParaRPr lang="en-US"/>
          </a:p>
        </p:txBody>
      </p:sp>
      <p:sp>
        <p:nvSpPr>
          <p:cNvPr id="3" name="Subtitle 2"/>
          <p:cNvSpPr>
            <a:spLocks noGrp="1"/>
          </p:cNvSpPr>
          <p:nvPr>
            <p:ph type="subTitle" idx="1"/>
          </p:nvPr>
        </p:nvSpPr>
        <p:spPr>
          <a:xfrm>
            <a:off x="1676400" y="3886200"/>
            <a:ext cx="6400800" cy="1752600"/>
          </a:xfrm>
          <a:noFill/>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trips/>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solidFill>
                <a:srgbClr val="000000"/>
              </a:solidFill>
            </a:endParaRPr>
          </a:p>
        </p:txBody>
      </p:sp>
      <p:sp>
        <p:nvSpPr>
          <p:cNvPr id="4" name="Footer Placeholder 3"/>
          <p:cNvSpPr>
            <a:spLocks noGrp="1"/>
          </p:cNvSpPr>
          <p:nvPr>
            <p:ph type="ftr" sz="quarter" idx="11"/>
          </p:nvPr>
        </p:nvSpPr>
        <p:spPr/>
        <p:txBody>
          <a:bodyPr/>
          <a:lstStyle/>
          <a:p>
            <a:endParaRPr lang="en-US" dirty="0">
              <a:solidFill>
                <a:srgbClr val="000000"/>
              </a:solidFill>
            </a:endParaRPr>
          </a:p>
        </p:txBody>
      </p:sp>
      <p:sp>
        <p:nvSpPr>
          <p:cNvPr id="5" name="Slide Number Placeholder 4"/>
          <p:cNvSpPr>
            <a:spLocks noGrp="1"/>
          </p:cNvSpPr>
          <p:nvPr>
            <p:ph type="sldNum" sz="quarter" idx="12"/>
          </p:nvPr>
        </p:nvSpPr>
        <p:spPr/>
        <p:txBody>
          <a:bodyPr/>
          <a:lstStyle/>
          <a:p>
            <a:fld id="{7821C4F1-A043-4940-B112-09698CEB9C46}" type="slidenum">
              <a:rPr lang="en-US" smtClean="0">
                <a:solidFill>
                  <a:srgbClr val="000000"/>
                </a:solidFill>
              </a:rPr>
              <a:pPr/>
              <a:t>‹#›</a:t>
            </a:fld>
            <a:endParaRPr lang="en-US" dirty="0">
              <a:solidFill>
                <a:srgbClr val="000000"/>
              </a:solidFill>
            </a:endParaRPr>
          </a:p>
        </p:txBody>
      </p:sp>
    </p:spTree>
  </p:cSld>
  <p:clrMapOvr>
    <a:masterClrMapping/>
  </p:clrMapOvr>
  <p:transition>
    <p:strips/>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525963"/>
          </a:xfrm>
        </p:spPr>
        <p:txBody>
          <a:bodyPr/>
          <a:lstStyle>
            <a:lvl1pPr>
              <a:buClrTx/>
              <a:defRPr sz="2000"/>
            </a:lvl1pPr>
            <a:lvl2pPr>
              <a:buClrTx/>
              <a:defRPr sz="1800"/>
            </a:lvl2pPr>
            <a:lvl3pPr>
              <a:buClrTx/>
              <a:defRPr sz="1600"/>
            </a:lvl3pPr>
            <a:lvl4pPr>
              <a:buClrTx/>
              <a:defRPr sz="1400"/>
            </a:lvl4pPr>
            <a:lvl5pPr>
              <a:buClrTx/>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3505200" y="6629400"/>
            <a:ext cx="2133600" cy="381000"/>
          </a:xfrm>
          <a:prstGeom prst="rect">
            <a:avLst/>
          </a:prstGeom>
        </p:spPr>
        <p:txBody>
          <a:bodyPr/>
          <a:lstStyle>
            <a:lvl1pPr algn="ctr">
              <a:defRPr sz="1100">
                <a:solidFill>
                  <a:schemeClr val="tx1"/>
                </a:solidFill>
              </a:defRPr>
            </a:lvl1pPr>
          </a:lstStyle>
          <a:p>
            <a:fld id="{6990E4C0-47F3-4832-95CF-662B23B54656}" type="slidenum">
              <a:rPr lang="en-US" smtClean="0"/>
              <a:pPr/>
              <a:t>‹#›</a:t>
            </a:fld>
            <a:endParaRPr lang="en-US" dirty="0"/>
          </a:p>
        </p:txBody>
      </p:sp>
      <p:sp>
        <p:nvSpPr>
          <p:cNvPr id="11" name="Title 1"/>
          <p:cNvSpPr>
            <a:spLocks noGrp="1"/>
          </p:cNvSpPr>
          <p:nvPr>
            <p:ph type="title"/>
          </p:nvPr>
        </p:nvSpPr>
        <p:spPr>
          <a:xfrm>
            <a:off x="0" y="0"/>
            <a:ext cx="9143999" cy="528918"/>
          </a:xfrm>
          <a:noFill/>
          <a:ln>
            <a:noFill/>
          </a:ln>
        </p:spPr>
        <p:txBody>
          <a:bodyPr/>
          <a:lstStyle>
            <a:lvl1pPr defTabSz="0">
              <a:defRPr sz="1400" baseline="0"/>
            </a:lvl1pPr>
          </a:lstStyle>
          <a:p>
            <a:r>
              <a:rPr lang="en-US" dirty="0" smtClean="0"/>
              <a:t>Click to edit Master title style</a:t>
            </a:r>
            <a:endParaRPr lang="en-US" dirty="0"/>
          </a:p>
        </p:txBody>
      </p:sp>
      <p:cxnSp>
        <p:nvCxnSpPr>
          <p:cNvPr id="14" name="Straight Connector 13"/>
          <p:cNvCxnSpPr/>
          <p:nvPr userDrawn="1"/>
        </p:nvCxnSpPr>
        <p:spPr bwMode="auto">
          <a:xfrm>
            <a:off x="0" y="452718"/>
            <a:ext cx="9144000" cy="0"/>
          </a:xfrm>
          <a:prstGeom prst="line">
            <a:avLst/>
          </a:prstGeom>
          <a:ln w="15875">
            <a:solidFill>
              <a:srgbClr val="006600"/>
            </a:solidFill>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15" name="Rectangle 14"/>
          <p:cNvSpPr/>
          <p:nvPr userDrawn="1"/>
        </p:nvSpPr>
        <p:spPr bwMode="auto">
          <a:xfrm>
            <a:off x="-304800" y="6629400"/>
            <a:ext cx="9448800" cy="228600"/>
          </a:xfrm>
          <a:prstGeom prst="rect">
            <a:avLst/>
          </a:prstGeom>
          <a:gradFill>
            <a:gsLst>
              <a:gs pos="0">
                <a:srgbClr val="668566">
                  <a:alpha val="10001"/>
                </a:srgbClr>
              </a:gs>
              <a:gs pos="100000">
                <a:srgbClr val="003300">
                  <a:alpha val="84000"/>
                </a:srgbClr>
              </a:gs>
            </a:gsLst>
            <a:lin ang="0" scaled="1"/>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ndParaRPr>
          </a:p>
        </p:txBody>
      </p:sp>
      <p:pic>
        <p:nvPicPr>
          <p:cNvPr id="16" name="Picture 15" descr="Pinapple.JPG"/>
          <p:cNvPicPr>
            <a:picLocks noChangeAspect="1"/>
          </p:cNvPicPr>
          <p:nvPr userDrawn="1"/>
        </p:nvPicPr>
        <p:blipFill>
          <a:blip r:embed="rId2" cstate="print">
            <a:clrChange>
              <a:clrFrom>
                <a:srgbClr val="FFFFFF"/>
              </a:clrFrom>
              <a:clrTo>
                <a:srgbClr val="FFFFFF">
                  <a:alpha val="0"/>
                </a:srgbClr>
              </a:clrTo>
            </a:clrChange>
          </a:blip>
          <a:stretch>
            <a:fillRect/>
          </a:stretch>
        </p:blipFill>
        <p:spPr>
          <a:xfrm>
            <a:off x="8686803" y="6635131"/>
            <a:ext cx="215425" cy="218375"/>
          </a:xfrm>
          <a:prstGeom prst="rect">
            <a:avLst/>
          </a:prstGeom>
          <a:ln>
            <a:noFill/>
          </a:ln>
          <a:effectLst>
            <a:outerShdw blurRad="50800" dist="50800" dir="5400000" algn="ctr" rotWithShape="0">
              <a:srgbClr val="000000">
                <a:alpha val="0"/>
              </a:srgbClr>
            </a:outerShdw>
          </a:effectLst>
        </p:spPr>
      </p:pic>
    </p:spTree>
  </p:cSld>
  <p:clrMapOvr>
    <a:masterClrMapping/>
  </p:clrMapOvr>
  <p:transition>
    <p:strips/>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endParaRPr lang="en-US" dirty="0">
              <a:solidFill>
                <a:srgbClr val="000000"/>
              </a:solidFill>
            </a:endParaRPr>
          </a:p>
        </p:txBody>
      </p:sp>
      <p:sp>
        <p:nvSpPr>
          <p:cNvPr id="17" name="Footer Placeholder 16"/>
          <p:cNvSpPr>
            <a:spLocks noGrp="1"/>
          </p:cNvSpPr>
          <p:nvPr>
            <p:ph type="ftr" sz="quarter" idx="11"/>
          </p:nvPr>
        </p:nvSpPr>
        <p:spPr/>
        <p:txBody>
          <a:bodyPr/>
          <a:lstStyle/>
          <a:p>
            <a:endParaRPr lang="en-US" dirty="0">
              <a:solidFill>
                <a:srgbClr val="000000"/>
              </a:solidFill>
            </a:endParaRP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F80D724A-DA18-4C1E-A3B8-4EC238957A74}" type="slidenum">
              <a:rPr lang="en-US" smtClean="0">
                <a:solidFill>
                  <a:srgbClr val="000000"/>
                </a:solidFill>
              </a:rPr>
              <a:pPr/>
              <a:t>‹#›</a:t>
            </a:fld>
            <a:endParaRPr lang="en-US" dirty="0">
              <a:solidFill>
                <a:srgbClr val="000000"/>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transition>
    <p:strips/>
  </p:transition>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D21D778-B565-4D7E-94D7-64010A445B68}" type="datetimeFigureOut">
              <a:rPr lang="en-US" smtClean="0"/>
              <a:pPr/>
              <a:t>3/7/2017</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a:xfrm>
            <a:off x="4361688" y="1026372"/>
            <a:ext cx="457200" cy="441325"/>
          </a:xfrm>
        </p:spPr>
        <p:txBody>
          <a:bodyPr/>
          <a:lstStyle/>
          <a:p>
            <a:fld id="{6990E4C0-47F3-4832-95CF-662B23B54656}" type="slidenum">
              <a:rPr lang="en-US" smtClean="0"/>
              <a:pPr/>
              <a:t>‹#›</a:t>
            </a:fld>
            <a:endParaRPr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cxnSp>
        <p:nvCxnSpPr>
          <p:cNvPr id="7" name="Straight Connector 6"/>
          <p:cNvCxnSpPr/>
          <p:nvPr userDrawn="1"/>
        </p:nvCxnSpPr>
        <p:spPr bwMode="auto">
          <a:xfrm>
            <a:off x="0" y="452718"/>
            <a:ext cx="9144000" cy="0"/>
          </a:xfrm>
          <a:prstGeom prst="line">
            <a:avLst/>
          </a:prstGeom>
          <a:ln w="15875">
            <a:solidFill>
              <a:srgbClr val="006600"/>
            </a:solidFill>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9" name="Rectangle 8"/>
          <p:cNvSpPr/>
          <p:nvPr userDrawn="1"/>
        </p:nvSpPr>
        <p:spPr bwMode="auto">
          <a:xfrm>
            <a:off x="-304800" y="6629400"/>
            <a:ext cx="9448800" cy="228600"/>
          </a:xfrm>
          <a:prstGeom prst="rect">
            <a:avLst/>
          </a:prstGeom>
          <a:gradFill>
            <a:gsLst>
              <a:gs pos="0">
                <a:srgbClr val="668566">
                  <a:alpha val="10001"/>
                </a:srgbClr>
              </a:gs>
              <a:gs pos="100000">
                <a:srgbClr val="003300">
                  <a:alpha val="84000"/>
                </a:srgbClr>
              </a:gs>
            </a:gsLst>
            <a:lin ang="0" scaled="1"/>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ndParaRPr>
          </a:p>
        </p:txBody>
      </p:sp>
      <p:pic>
        <p:nvPicPr>
          <p:cNvPr id="10" name="Picture 9" descr="Pinapple.JPG"/>
          <p:cNvPicPr>
            <a:picLocks noChangeAspect="1"/>
          </p:cNvPicPr>
          <p:nvPr userDrawn="1"/>
        </p:nvPicPr>
        <p:blipFill>
          <a:blip r:embed="rId2" cstate="print">
            <a:clrChange>
              <a:clrFrom>
                <a:srgbClr val="FFFFFF"/>
              </a:clrFrom>
              <a:clrTo>
                <a:srgbClr val="FFFFFF">
                  <a:alpha val="0"/>
                </a:srgbClr>
              </a:clrTo>
            </a:clrChange>
          </a:blip>
          <a:stretch>
            <a:fillRect/>
          </a:stretch>
        </p:blipFill>
        <p:spPr>
          <a:xfrm>
            <a:off x="8686803" y="6635131"/>
            <a:ext cx="215425" cy="218375"/>
          </a:xfrm>
          <a:prstGeom prst="rect">
            <a:avLst/>
          </a:prstGeom>
          <a:ln>
            <a:noFill/>
          </a:ln>
          <a:effectLst>
            <a:outerShdw blurRad="50800" dist="50800" dir="5400000" algn="ctr" rotWithShape="0">
              <a:srgbClr val="000000">
                <a:alpha val="0"/>
              </a:srgbClr>
            </a:outerShdw>
          </a:effectLst>
        </p:spPr>
      </p:pic>
    </p:spTree>
  </p:cSld>
  <p:clrMapOvr>
    <a:overrideClrMapping bg1="lt1" tx1="dk1" bg2="lt2" tx2="dk2" accent1="accent1" accent2="accent2" accent3="accent3" accent4="accent4" accent5="accent5" accent6="accent6" hlink="hlink" folHlink="folHlink"/>
  </p:clrMapOvr>
  <p:transition>
    <p:strips/>
  </p:transition>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dirty="0">
              <a:solidFill>
                <a:srgbClr val="000000"/>
              </a:solidFill>
            </a:endParaRPr>
          </a:p>
        </p:txBody>
      </p:sp>
      <p:sp>
        <p:nvSpPr>
          <p:cNvPr id="4" name="Date Placeholder 3"/>
          <p:cNvSpPr>
            <a:spLocks noGrp="1"/>
          </p:cNvSpPr>
          <p:nvPr>
            <p:ph type="dt" sz="half" idx="10"/>
          </p:nvPr>
        </p:nvSpPr>
        <p:spPr/>
        <p:txBody>
          <a:bodyPr/>
          <a:lstStyle/>
          <a:p>
            <a:endParaRPr lang="en-US" dirty="0">
              <a:solidFill>
                <a:srgbClr val="000000"/>
              </a:solidFill>
            </a:endParaRPr>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821C4F1-A043-4940-B112-09698CEB9C46}" type="slidenum">
              <a:rPr lang="en-US" smtClean="0">
                <a:solidFill>
                  <a:srgbClr val="000000"/>
                </a:solidFill>
              </a:rPr>
              <a:pPr/>
              <a:t>‹#›</a:t>
            </a:fld>
            <a:endParaRPr lang="en-US" dirty="0">
              <a:solidFill>
                <a:srgbClr val="000000"/>
              </a:solidFill>
            </a:endParaRP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endParaRPr lang="en-US" dirty="0">
              <a:solidFill>
                <a:srgbClr val="000000"/>
              </a:solidFill>
            </a:endParaRPr>
          </a:p>
        </p:txBody>
      </p:sp>
      <p:sp>
        <p:nvSpPr>
          <p:cNvPr id="6" name="Footer Placeholder 5"/>
          <p:cNvSpPr>
            <a:spLocks noGrp="1"/>
          </p:cNvSpPr>
          <p:nvPr>
            <p:ph type="ftr" sz="quarter" idx="11"/>
          </p:nvPr>
        </p:nvSpPr>
        <p:spPr/>
        <p:txBody>
          <a:bodyPr/>
          <a:lstStyle/>
          <a:p>
            <a:endParaRPr lang="en-US" dirty="0">
              <a:solidFill>
                <a:srgbClr val="000000"/>
              </a:solidFill>
            </a:endParaRPr>
          </a:p>
        </p:txBody>
      </p:sp>
      <p:sp>
        <p:nvSpPr>
          <p:cNvPr id="7" name="Slide Number Placeholder 6"/>
          <p:cNvSpPr>
            <a:spLocks noGrp="1"/>
          </p:cNvSpPr>
          <p:nvPr>
            <p:ph type="sldNum" sz="quarter" idx="12"/>
          </p:nvPr>
        </p:nvSpPr>
        <p:spPr/>
        <p:txBody>
          <a:bodyPr/>
          <a:lstStyle/>
          <a:p>
            <a:fld id="{7821C4F1-A043-4940-B112-09698CEB9C46}" type="slidenum">
              <a:rPr lang="en-US" smtClean="0">
                <a:solidFill>
                  <a:srgbClr val="000000"/>
                </a:solidFill>
              </a:rPr>
              <a:pPr/>
              <a:t>‹#›</a:t>
            </a:fld>
            <a:endParaRPr lang="en-US" dirty="0">
              <a:solidFill>
                <a:srgbClr val="000000"/>
              </a:solidFill>
            </a:endParaRPr>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endParaRPr lang="en-US" dirty="0">
              <a:solidFill>
                <a:srgbClr val="000000"/>
              </a:solidFill>
            </a:endParaRPr>
          </a:p>
        </p:txBody>
      </p:sp>
      <p:sp>
        <p:nvSpPr>
          <p:cNvPr id="8" name="Footer Placeholder 7"/>
          <p:cNvSpPr>
            <a:spLocks noGrp="1"/>
          </p:cNvSpPr>
          <p:nvPr>
            <p:ph type="ftr" sz="quarter" idx="11"/>
          </p:nvPr>
        </p:nvSpPr>
        <p:spPr>
          <a:xfrm>
            <a:off x="304800" y="6409944"/>
            <a:ext cx="3581400" cy="365760"/>
          </a:xfrm>
        </p:spPr>
        <p:txBody>
          <a:bodyPr/>
          <a:lstStyle/>
          <a:p>
            <a:endParaRPr lang="en-US" dirty="0">
              <a:solidFill>
                <a:srgbClr val="000000"/>
              </a:solidFill>
            </a:endParaRPr>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7821C4F1-A043-4940-B112-09698CEB9C46}" type="slidenum">
              <a:rPr lang="en-US" smtClean="0">
                <a:solidFill>
                  <a:srgbClr val="000000"/>
                </a:solidFill>
              </a:rPr>
              <a:pPr/>
              <a:t>‹#›</a:t>
            </a:fld>
            <a:endParaRPr lang="en-US" dirty="0">
              <a:solidFill>
                <a:srgbClr val="000000"/>
              </a:solidFill>
            </a:endParaRP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28600" y="685800"/>
            <a:ext cx="4038600" cy="5562600"/>
          </a:xfrm>
        </p:spPr>
        <p:txBody>
          <a:bodyPr/>
          <a:lstStyle>
            <a:lvl1pPr marL="228600" indent="-228600">
              <a:defRPr sz="1100" baseline="0"/>
            </a:lvl1pPr>
            <a:lvl2pPr marL="685800" indent="-228600">
              <a:defRPr sz="1100" baseline="0"/>
            </a:lvl2pPr>
            <a:lvl3pPr marL="1089025" indent="-174625">
              <a:defRPr sz="1100" baseline="0"/>
            </a:lvl3pPr>
            <a:lvl4pPr marL="1546225" indent="-174625">
              <a:defRPr sz="1100" baseline="0"/>
            </a:lvl4pPr>
            <a:lvl5pPr marL="2003425" indent="-174625">
              <a:defRPr sz="1100" baseline="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Rectangle 8"/>
          <p:cNvSpPr/>
          <p:nvPr userDrawn="1"/>
        </p:nvSpPr>
        <p:spPr bwMode="auto">
          <a:xfrm>
            <a:off x="-304800" y="6629400"/>
            <a:ext cx="9448800" cy="228600"/>
          </a:xfrm>
          <a:prstGeom prst="rect">
            <a:avLst/>
          </a:prstGeom>
          <a:gradFill>
            <a:gsLst>
              <a:gs pos="0">
                <a:srgbClr val="668566">
                  <a:alpha val="10001"/>
                </a:srgbClr>
              </a:gs>
              <a:gs pos="100000">
                <a:srgbClr val="003300">
                  <a:alpha val="84000"/>
                </a:srgbClr>
              </a:gs>
            </a:gsLst>
            <a:lin ang="0" scaled="1"/>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ndParaRPr>
          </a:p>
        </p:txBody>
      </p:sp>
      <p:pic>
        <p:nvPicPr>
          <p:cNvPr id="10" name="Picture 9" descr="Pinapple.JPG"/>
          <p:cNvPicPr>
            <a:picLocks noChangeAspect="1"/>
          </p:cNvPicPr>
          <p:nvPr userDrawn="1"/>
        </p:nvPicPr>
        <p:blipFill>
          <a:blip r:embed="rId2" cstate="print">
            <a:clrChange>
              <a:clrFrom>
                <a:srgbClr val="FFFFFF"/>
              </a:clrFrom>
              <a:clrTo>
                <a:srgbClr val="FFFFFF">
                  <a:alpha val="0"/>
                </a:srgbClr>
              </a:clrTo>
            </a:clrChange>
          </a:blip>
          <a:stretch>
            <a:fillRect/>
          </a:stretch>
        </p:blipFill>
        <p:spPr>
          <a:xfrm>
            <a:off x="8686803" y="6635131"/>
            <a:ext cx="215425" cy="218375"/>
          </a:xfrm>
          <a:prstGeom prst="rect">
            <a:avLst/>
          </a:prstGeom>
          <a:ln>
            <a:noFill/>
          </a:ln>
          <a:effectLst>
            <a:outerShdw blurRad="50800" dist="50800" dir="5400000" algn="ctr" rotWithShape="0">
              <a:srgbClr val="000000">
                <a:alpha val="0"/>
              </a:srgbClr>
            </a:outerShdw>
          </a:effectLst>
        </p:spPr>
      </p:pic>
      <p:sp>
        <p:nvSpPr>
          <p:cNvPr id="13" name="Title 1"/>
          <p:cNvSpPr>
            <a:spLocks noGrp="1"/>
          </p:cNvSpPr>
          <p:nvPr>
            <p:ph type="title"/>
          </p:nvPr>
        </p:nvSpPr>
        <p:spPr>
          <a:xfrm>
            <a:off x="242048" y="0"/>
            <a:ext cx="8901952" cy="484094"/>
          </a:xfrm>
          <a:noFill/>
          <a:ln>
            <a:noFill/>
          </a:ln>
        </p:spPr>
        <p:txBody>
          <a:bodyPr/>
          <a:lstStyle>
            <a:lvl1pPr algn="l" defTabSz="0">
              <a:tabLst>
                <a:tab pos="8567928" algn="r"/>
              </a:tabLst>
              <a:defRPr sz="1400" b="0" i="1" baseline="0"/>
            </a:lvl1pPr>
          </a:lstStyle>
          <a:p>
            <a:r>
              <a:rPr lang="en-US" dirty="0" smtClean="0"/>
              <a:t>Click to edit Master title style</a:t>
            </a:r>
            <a:endParaRPr lang="en-US" dirty="0"/>
          </a:p>
        </p:txBody>
      </p:sp>
      <p:cxnSp>
        <p:nvCxnSpPr>
          <p:cNvPr id="28" name="Straight Connector 27"/>
          <p:cNvCxnSpPr/>
          <p:nvPr userDrawn="1"/>
        </p:nvCxnSpPr>
        <p:spPr bwMode="auto">
          <a:xfrm rot="5400000">
            <a:off x="1884528" y="3588224"/>
            <a:ext cx="5361296" cy="13648"/>
          </a:xfrm>
          <a:prstGeom prst="line">
            <a:avLst/>
          </a:prstGeom>
          <a:ln w="12700" cap="rnd">
            <a:solidFill>
              <a:schemeClr val="bg1">
                <a:lumMod val="75000"/>
              </a:schemeClr>
            </a:solidFill>
            <a:headEnd type="none" w="med" len="med"/>
            <a:tailEnd type="none" w="med" len="med"/>
          </a:ln>
          <a:effectLst>
            <a:outerShdw blurRad="165100" dist="88900" dir="21540000" algn="tl" rotWithShape="0">
              <a:schemeClr val="bg2">
                <a:lumMod val="50000"/>
                <a:alpha val="40000"/>
              </a:schemeClr>
            </a:outerShdw>
          </a:effectLst>
        </p:spPr>
        <p:style>
          <a:lnRef idx="3">
            <a:schemeClr val="accent5"/>
          </a:lnRef>
          <a:fillRef idx="0">
            <a:schemeClr val="accent5"/>
          </a:fillRef>
          <a:effectRef idx="2">
            <a:schemeClr val="accent5"/>
          </a:effectRef>
          <a:fontRef idx="minor">
            <a:schemeClr val="tx1"/>
          </a:fontRef>
        </p:style>
      </p:cxnSp>
      <p:sp>
        <p:nvSpPr>
          <p:cNvPr id="12" name="Content Placeholder 2"/>
          <p:cNvSpPr>
            <a:spLocks noGrp="1"/>
          </p:cNvSpPr>
          <p:nvPr>
            <p:ph sz="half" idx="13"/>
          </p:nvPr>
        </p:nvSpPr>
        <p:spPr>
          <a:xfrm>
            <a:off x="4876800" y="685800"/>
            <a:ext cx="4038600" cy="5562600"/>
          </a:xfrm>
        </p:spPr>
        <p:txBody>
          <a:bodyPr/>
          <a:lstStyle>
            <a:lvl1pPr marL="228600" indent="-228600">
              <a:lnSpc>
                <a:spcPct val="100000"/>
              </a:lnSpc>
              <a:defRPr sz="1100" baseline="0"/>
            </a:lvl1pPr>
            <a:lvl2pPr marL="685800" indent="-228600">
              <a:lnSpc>
                <a:spcPct val="100000"/>
              </a:lnSpc>
              <a:defRPr sz="1100" baseline="0"/>
            </a:lvl2pPr>
            <a:lvl3pPr marL="1089025" indent="-174625">
              <a:lnSpc>
                <a:spcPct val="100000"/>
              </a:lnSpc>
              <a:defRPr sz="1100" baseline="0"/>
            </a:lvl3pPr>
            <a:lvl4pPr marL="1546225" indent="-174625">
              <a:lnSpc>
                <a:spcPct val="100000"/>
              </a:lnSpc>
              <a:defRPr sz="1100" baseline="0"/>
            </a:lvl4pPr>
            <a:lvl5pPr marL="2003425" indent="-174625">
              <a:lnSpc>
                <a:spcPct val="100000"/>
              </a:lnSpc>
              <a:defRPr sz="1100" baseline="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15" name="Straight Connector 14"/>
          <p:cNvCxnSpPr/>
          <p:nvPr userDrawn="1"/>
        </p:nvCxnSpPr>
        <p:spPr bwMode="auto">
          <a:xfrm>
            <a:off x="0" y="358589"/>
            <a:ext cx="9144000" cy="0"/>
          </a:xfrm>
          <a:prstGeom prst="line">
            <a:avLst/>
          </a:prstGeom>
          <a:ln w="15875">
            <a:solidFill>
              <a:srgbClr val="006600"/>
            </a:solidFill>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14" name="Slide Number Placeholder 5"/>
          <p:cNvSpPr>
            <a:spLocks noGrp="1"/>
          </p:cNvSpPr>
          <p:nvPr>
            <p:ph type="sldNum" sz="quarter" idx="12"/>
          </p:nvPr>
        </p:nvSpPr>
        <p:spPr>
          <a:xfrm>
            <a:off x="3505200" y="6629400"/>
            <a:ext cx="2133600" cy="381000"/>
          </a:xfrm>
          <a:prstGeom prst="rect">
            <a:avLst/>
          </a:prstGeom>
        </p:spPr>
        <p:txBody>
          <a:bodyPr/>
          <a:lstStyle>
            <a:lvl1pPr algn="ctr">
              <a:defRPr sz="1100">
                <a:solidFill>
                  <a:schemeClr val="tx1"/>
                </a:solidFill>
              </a:defRPr>
            </a:lvl1pPr>
          </a:lstStyle>
          <a:p>
            <a:fld id="{6990E4C0-47F3-4832-95CF-662B23B54656}" type="slidenum">
              <a:rPr lang="en-US" smtClean="0"/>
              <a:pPr/>
              <a:t>‹#›</a:t>
            </a:fld>
            <a:endParaRPr lang="en-US" dirty="0"/>
          </a:p>
        </p:txBody>
      </p:sp>
    </p:spTree>
  </p:cSld>
  <p:clrMapOvr>
    <a:masterClrMapping/>
  </p:clrMapOvr>
  <p:transition>
    <p:strips/>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dirty="0">
              <a:solidFill>
                <a:srgbClr val="000000"/>
              </a:solidFill>
            </a:endParaRPr>
          </a:p>
        </p:txBody>
      </p:sp>
      <p:sp>
        <p:nvSpPr>
          <p:cNvPr id="4" name="Footer Placeholder 3"/>
          <p:cNvSpPr>
            <a:spLocks noGrp="1"/>
          </p:cNvSpPr>
          <p:nvPr>
            <p:ph type="ftr" sz="quarter" idx="11"/>
          </p:nvPr>
        </p:nvSpPr>
        <p:spPr/>
        <p:txBody>
          <a:bodyPr/>
          <a:lstStyle/>
          <a:p>
            <a:endParaRPr lang="en-US" dirty="0">
              <a:solidFill>
                <a:srgbClr val="000000"/>
              </a:solidFill>
            </a:endParaRPr>
          </a:p>
        </p:txBody>
      </p:sp>
      <p:sp>
        <p:nvSpPr>
          <p:cNvPr id="5" name="Slide Number Placeholder 4"/>
          <p:cNvSpPr>
            <a:spLocks noGrp="1"/>
          </p:cNvSpPr>
          <p:nvPr>
            <p:ph type="sldNum" sz="quarter" idx="12"/>
          </p:nvPr>
        </p:nvSpPr>
        <p:spPr>
          <a:xfrm>
            <a:off x="4343400" y="1036020"/>
            <a:ext cx="457200" cy="441325"/>
          </a:xfrm>
        </p:spPr>
        <p:txBody>
          <a:bodyPr/>
          <a:lstStyle/>
          <a:p>
            <a:fld id="{7821C4F1-A043-4940-B112-09698CEB9C46}" type="slidenum">
              <a:rPr lang="en-US" smtClean="0">
                <a:solidFill>
                  <a:srgbClr val="000000"/>
                </a:solidFill>
              </a:rPr>
              <a:pPr/>
              <a:t>‹#›</a:t>
            </a:fld>
            <a:endParaRPr lang="en-US" dirty="0">
              <a:solidFill>
                <a:srgbClr val="000000"/>
              </a:solidFill>
            </a:endParaRPr>
          </a:p>
        </p:txBody>
      </p:sp>
    </p:spTree>
  </p:cSld>
  <p:clrMapOvr>
    <a:masterClrMapping/>
  </p:clrMapOvr>
  <p:hf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endParaRPr lang="en-US" dirty="0">
              <a:solidFill>
                <a:srgbClr val="000000"/>
              </a:solidFill>
            </a:endParaRPr>
          </a:p>
        </p:txBody>
      </p:sp>
      <p:sp>
        <p:nvSpPr>
          <p:cNvPr id="3" name="Footer Placeholder 2"/>
          <p:cNvSpPr>
            <a:spLocks noGrp="1"/>
          </p:cNvSpPr>
          <p:nvPr>
            <p:ph type="ftr" sz="quarter" idx="11"/>
          </p:nvPr>
        </p:nvSpPr>
        <p:spPr/>
        <p:txBody>
          <a:bodyPr/>
          <a:lstStyle/>
          <a:p>
            <a:endParaRPr lang="en-US" dirty="0">
              <a:solidFill>
                <a:srgbClr val="000000"/>
              </a:solidFill>
            </a:endParaRPr>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821C4F1-A043-4940-B112-09698CEB9C46}" type="slidenum">
              <a:rPr lang="en-US" smtClean="0">
                <a:solidFill>
                  <a:srgbClr val="000000"/>
                </a:solidFill>
              </a:rPr>
              <a:pPr/>
              <a:t>‹#›</a:t>
            </a:fld>
            <a:endParaRPr lang="en-US" dirty="0">
              <a:solidFill>
                <a:srgbClr val="000000"/>
              </a:solidFill>
            </a:endParaRPr>
          </a:p>
        </p:txBody>
      </p:sp>
    </p:spTree>
  </p:cSld>
  <p:clrMapOvr>
    <a:masterClrMapping/>
  </p:clrMapOvr>
  <p:hf hdr="0" ftr="0" dt="0"/>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821C4F1-A043-4940-B112-09698CEB9C46}" type="slidenum">
              <a:rPr lang="en-US" smtClean="0">
                <a:solidFill>
                  <a:srgbClr val="000000"/>
                </a:solidFill>
              </a:rPr>
              <a:pPr/>
              <a:t>‹#›</a:t>
            </a:fld>
            <a:endParaRPr lang="en-US" dirty="0">
              <a:solidFill>
                <a:srgbClr val="000000"/>
              </a:solidFill>
            </a:endParaRP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endParaRPr lang="en-US" dirty="0">
              <a:solidFill>
                <a:srgbClr val="000000"/>
              </a:solidFill>
            </a:endParaRPr>
          </a:p>
        </p:txBody>
      </p:sp>
      <p:sp>
        <p:nvSpPr>
          <p:cNvPr id="6" name="Footer Placeholder 5"/>
          <p:cNvSpPr>
            <a:spLocks noGrp="1"/>
          </p:cNvSpPr>
          <p:nvPr>
            <p:ph type="ftr" sz="quarter" idx="11"/>
          </p:nvPr>
        </p:nvSpPr>
        <p:spPr>
          <a:xfrm>
            <a:off x="301752" y="6410848"/>
            <a:ext cx="3383280" cy="365760"/>
          </a:xfrm>
        </p:spPr>
        <p:txBody>
          <a:bodyPr/>
          <a:lstStyle/>
          <a:p>
            <a:endParaRPr lang="en-US" dirty="0">
              <a:solidFill>
                <a:srgbClr val="000000"/>
              </a:solidFill>
            </a:endParaRPr>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7821C4F1-A043-4940-B112-09698CEB9C46}" type="slidenum">
              <a:rPr lang="en-US" smtClean="0">
                <a:solidFill>
                  <a:srgbClr val="000000"/>
                </a:solidFill>
              </a:rPr>
              <a:pPr/>
              <a:t>‹#›</a:t>
            </a:fld>
            <a:endParaRPr lang="en-US" dirty="0">
              <a:solidFill>
                <a:srgbClr val="000000"/>
              </a:solidFill>
            </a:endParaRP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endParaRPr lang="en-US" dirty="0">
              <a:solidFill>
                <a:srgbClr val="000000"/>
              </a:solidFill>
            </a:endParaRPr>
          </a:p>
        </p:txBody>
      </p:sp>
      <p:sp>
        <p:nvSpPr>
          <p:cNvPr id="6" name="Footer Placeholder 5"/>
          <p:cNvSpPr>
            <a:spLocks noGrp="1"/>
          </p:cNvSpPr>
          <p:nvPr>
            <p:ph type="ftr" sz="quarter" idx="11"/>
          </p:nvPr>
        </p:nvSpPr>
        <p:spPr>
          <a:xfrm>
            <a:off x="301752" y="6410848"/>
            <a:ext cx="3584448" cy="365760"/>
          </a:xfrm>
        </p:spPr>
        <p:txBody>
          <a:bodyPr/>
          <a:lstStyle/>
          <a:p>
            <a:endParaRPr lang="en-US" dirty="0">
              <a:solidFill>
                <a:srgbClr val="000000"/>
              </a:solidFill>
            </a:endParaRPr>
          </a:p>
        </p:txBody>
      </p:sp>
    </p:spTree>
  </p:cSld>
  <p:clrMapOvr>
    <a:masterClrMapping/>
  </p:clrMapOvr>
  <p:hf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dirty="0">
              <a:solidFill>
                <a:srgbClr val="000000"/>
              </a:solidFill>
            </a:endParaRPr>
          </a:p>
        </p:txBody>
      </p:sp>
      <p:sp>
        <p:nvSpPr>
          <p:cNvPr id="5" name="Footer Placeholder 4"/>
          <p:cNvSpPr>
            <a:spLocks noGrp="1"/>
          </p:cNvSpPr>
          <p:nvPr>
            <p:ph type="ftr" sz="quarter" idx="11"/>
          </p:nvPr>
        </p:nvSpPr>
        <p:spPr/>
        <p:txBody>
          <a:bodyPr/>
          <a:lstStyle/>
          <a:p>
            <a:endParaRPr lang="en-US" dirty="0">
              <a:solidFill>
                <a:srgbClr val="000000"/>
              </a:solidFill>
            </a:endParaRPr>
          </a:p>
        </p:txBody>
      </p:sp>
      <p:sp>
        <p:nvSpPr>
          <p:cNvPr id="6" name="Slide Number Placeholder 5"/>
          <p:cNvSpPr>
            <a:spLocks noGrp="1"/>
          </p:cNvSpPr>
          <p:nvPr>
            <p:ph type="sldNum" sz="quarter" idx="12"/>
          </p:nvPr>
        </p:nvSpPr>
        <p:spPr/>
        <p:txBody>
          <a:bodyPr/>
          <a:lstStyle/>
          <a:p>
            <a:fld id="{7821C4F1-A043-4940-B112-09698CEB9C46}" type="slidenum">
              <a:rPr lang="en-US" smtClean="0">
                <a:solidFill>
                  <a:srgbClr val="000000"/>
                </a:solidFill>
              </a:rPr>
              <a:pPr/>
              <a:t>‹#›</a:t>
            </a:fld>
            <a:endParaRPr lang="en-US" dirty="0">
              <a:solidFill>
                <a:srgbClr val="000000"/>
              </a:solidFill>
            </a:endParaRPr>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7821C4F1-A043-4940-B112-09698CEB9C46}" type="slidenum">
              <a:rPr lang="en-US" smtClean="0">
                <a:solidFill>
                  <a:srgbClr val="000000"/>
                </a:solidFill>
              </a:rPr>
              <a:pPr/>
              <a:t>‹#›</a:t>
            </a:fld>
            <a:endParaRPr lang="en-US" dirty="0">
              <a:solidFill>
                <a:srgbClr val="000000"/>
              </a:solidFill>
            </a:endParaRPr>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dirty="0">
              <a:solidFill>
                <a:srgbClr val="000000"/>
              </a:solidFill>
            </a:endParaRPr>
          </a:p>
        </p:txBody>
      </p:sp>
      <p:sp>
        <p:nvSpPr>
          <p:cNvPr id="5" name="Footer Placeholder 4"/>
          <p:cNvSpPr>
            <a:spLocks noGrp="1"/>
          </p:cNvSpPr>
          <p:nvPr>
            <p:ph type="ftr" sz="quarter" idx="11"/>
          </p:nvPr>
        </p:nvSpPr>
        <p:spPr/>
        <p:txBody>
          <a:bodyPr/>
          <a:lstStyle/>
          <a:p>
            <a:endParaRPr lang="en-US" dirty="0">
              <a:solidFill>
                <a:srgbClr val="000000"/>
              </a:solidFill>
            </a:endParaRPr>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066800"/>
            <a:ext cx="4040188" cy="639762"/>
          </a:xfrm>
        </p:spPr>
        <p:txBody>
          <a:bodyPr anchor="b"/>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706562"/>
            <a:ext cx="4040188" cy="3951288"/>
          </a:xfrm>
        </p:spPr>
        <p:txBody>
          <a:bodyPr/>
          <a:lstStyle>
            <a:lvl1pPr>
              <a:defRPr sz="1600"/>
            </a:lvl1pPr>
            <a:lvl2pPr>
              <a:defRPr sz="1400"/>
            </a:lvl2pPr>
            <a:lvl3pPr>
              <a:defRPr sz="1200"/>
            </a:lvl3pPr>
            <a:lvl4pPr>
              <a:defRPr sz="1100"/>
            </a:lvl4pPr>
            <a:lvl5pPr>
              <a:defRPr sz="11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066800"/>
            <a:ext cx="4041775" cy="639762"/>
          </a:xfrm>
        </p:spPr>
        <p:txBody>
          <a:bodyPr anchor="b"/>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706562"/>
            <a:ext cx="4041775" cy="3951288"/>
          </a:xfrm>
        </p:spPr>
        <p:txBody>
          <a:bodyPr/>
          <a:lstStyle>
            <a:lvl1pPr>
              <a:defRPr sz="1600"/>
            </a:lvl1pPr>
            <a:lvl2pPr>
              <a:defRPr sz="1400"/>
            </a:lvl2pPr>
            <a:lvl3pPr>
              <a:defRPr sz="1200"/>
            </a:lvl3pPr>
            <a:lvl4pPr>
              <a:defRPr sz="1100"/>
            </a:lvl4pPr>
            <a:lvl5pPr>
              <a:defRPr sz="11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14" name="Straight Connector 13"/>
          <p:cNvCxnSpPr/>
          <p:nvPr userDrawn="1"/>
        </p:nvCxnSpPr>
        <p:spPr bwMode="auto">
          <a:xfrm rot="5400000">
            <a:off x="1884528" y="3588224"/>
            <a:ext cx="5361296" cy="13648"/>
          </a:xfrm>
          <a:prstGeom prst="line">
            <a:avLst/>
          </a:prstGeom>
          <a:ln w="12700" cap="rnd">
            <a:solidFill>
              <a:schemeClr val="bg1">
                <a:lumMod val="75000"/>
              </a:schemeClr>
            </a:solidFill>
            <a:headEnd type="none" w="med" len="med"/>
            <a:tailEnd type="none" w="med" len="med"/>
          </a:ln>
          <a:effectLst>
            <a:outerShdw blurRad="165100" dist="88900" dir="21540000" algn="tl" rotWithShape="0">
              <a:schemeClr val="bg2">
                <a:lumMod val="50000"/>
                <a:alpha val="40000"/>
              </a:schemeClr>
            </a:outerShdw>
          </a:effectLst>
        </p:spPr>
        <p:style>
          <a:lnRef idx="3">
            <a:schemeClr val="accent5"/>
          </a:lnRef>
          <a:fillRef idx="0">
            <a:schemeClr val="accent5"/>
          </a:fillRef>
          <a:effectRef idx="2">
            <a:schemeClr val="accent5"/>
          </a:effectRef>
          <a:fontRef idx="minor">
            <a:schemeClr val="tx1"/>
          </a:fontRef>
        </p:style>
      </p:cxnSp>
      <p:sp>
        <p:nvSpPr>
          <p:cNvPr id="16" name="Title 1"/>
          <p:cNvSpPr>
            <a:spLocks noGrp="1"/>
          </p:cNvSpPr>
          <p:nvPr>
            <p:ph type="title"/>
          </p:nvPr>
        </p:nvSpPr>
        <p:spPr>
          <a:xfrm>
            <a:off x="0" y="0"/>
            <a:ext cx="9143999" cy="528918"/>
          </a:xfrm>
          <a:noFill/>
          <a:ln>
            <a:noFill/>
          </a:ln>
        </p:spPr>
        <p:txBody>
          <a:bodyPr/>
          <a:lstStyle>
            <a:lvl1pPr>
              <a:defRPr sz="1400" baseline="0"/>
            </a:lvl1pPr>
          </a:lstStyle>
          <a:p>
            <a:r>
              <a:rPr lang="en-US" dirty="0" smtClean="0"/>
              <a:t>Click to edit Master title style</a:t>
            </a:r>
            <a:endParaRPr lang="en-US" dirty="0"/>
          </a:p>
        </p:txBody>
      </p:sp>
      <p:cxnSp>
        <p:nvCxnSpPr>
          <p:cNvPr id="17" name="Straight Connector 16"/>
          <p:cNvCxnSpPr/>
          <p:nvPr userDrawn="1"/>
        </p:nvCxnSpPr>
        <p:spPr bwMode="auto">
          <a:xfrm>
            <a:off x="0" y="452718"/>
            <a:ext cx="9144000" cy="0"/>
          </a:xfrm>
          <a:prstGeom prst="line">
            <a:avLst/>
          </a:prstGeom>
          <a:ln w="15875">
            <a:solidFill>
              <a:srgbClr val="006600"/>
            </a:solidFill>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15" name="Rectangle 14"/>
          <p:cNvSpPr/>
          <p:nvPr userDrawn="1"/>
        </p:nvSpPr>
        <p:spPr bwMode="auto">
          <a:xfrm>
            <a:off x="-304800" y="6477000"/>
            <a:ext cx="9448800" cy="381000"/>
          </a:xfrm>
          <a:prstGeom prst="rect">
            <a:avLst/>
          </a:prstGeom>
          <a:gradFill>
            <a:gsLst>
              <a:gs pos="0">
                <a:srgbClr val="668566">
                  <a:alpha val="10001"/>
                </a:srgbClr>
              </a:gs>
              <a:gs pos="100000">
                <a:srgbClr val="003300">
                  <a:alpha val="84000"/>
                </a:srgbClr>
              </a:gs>
            </a:gsLst>
            <a:lin ang="0" scaled="1"/>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ndParaRPr>
          </a:p>
        </p:txBody>
      </p:sp>
      <p:pic>
        <p:nvPicPr>
          <p:cNvPr id="18" name="Picture 17" descr="Pinapple.JPG"/>
          <p:cNvPicPr>
            <a:picLocks noChangeAspect="1"/>
          </p:cNvPicPr>
          <p:nvPr userDrawn="1"/>
        </p:nvPicPr>
        <p:blipFill>
          <a:blip r:embed="rId2" cstate="print">
            <a:clrChange>
              <a:clrFrom>
                <a:srgbClr val="FFFFFF"/>
              </a:clrFrom>
              <a:clrTo>
                <a:srgbClr val="FFFFFF">
                  <a:alpha val="0"/>
                </a:srgbClr>
              </a:clrTo>
            </a:clrChange>
          </a:blip>
          <a:stretch>
            <a:fillRect/>
          </a:stretch>
        </p:blipFill>
        <p:spPr>
          <a:xfrm>
            <a:off x="8686800" y="6511386"/>
            <a:ext cx="304800" cy="306137"/>
          </a:xfrm>
          <a:prstGeom prst="rect">
            <a:avLst/>
          </a:prstGeom>
          <a:ln>
            <a:noFill/>
          </a:ln>
          <a:effectLst>
            <a:outerShdw blurRad="50800" dist="50800" dir="5400000" algn="ctr" rotWithShape="0">
              <a:srgbClr val="000000">
                <a:alpha val="0"/>
              </a:srgbClr>
            </a:outerShdw>
          </a:effectLst>
        </p:spPr>
      </p:pic>
      <p:sp>
        <p:nvSpPr>
          <p:cNvPr id="19" name="Slide Number Placeholder 5"/>
          <p:cNvSpPr>
            <a:spLocks noGrp="1"/>
          </p:cNvSpPr>
          <p:nvPr>
            <p:ph type="sldNum" sz="quarter" idx="12"/>
          </p:nvPr>
        </p:nvSpPr>
        <p:spPr>
          <a:xfrm>
            <a:off x="3505200" y="6629400"/>
            <a:ext cx="2133600" cy="381000"/>
          </a:xfrm>
          <a:prstGeom prst="rect">
            <a:avLst/>
          </a:prstGeom>
        </p:spPr>
        <p:txBody>
          <a:bodyPr/>
          <a:lstStyle>
            <a:lvl1pPr algn="ctr">
              <a:defRPr sz="1100">
                <a:solidFill>
                  <a:schemeClr val="tx1"/>
                </a:solidFill>
              </a:defRPr>
            </a:lvl1pPr>
          </a:lstStyle>
          <a:p>
            <a:fld id="{6990E4C0-47F3-4832-95CF-662B23B54656}" type="slidenum">
              <a:rPr lang="en-US" smtClean="0"/>
              <a:pPr/>
              <a:t>‹#›</a:t>
            </a:fld>
            <a:endParaRPr lang="en-US" dirty="0"/>
          </a:p>
        </p:txBody>
      </p:sp>
    </p:spTree>
  </p:cSld>
  <p:clrMapOvr>
    <a:masterClrMapping/>
  </p:clrMapOvr>
  <p:transition>
    <p:strips/>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Only">
    <p:spTree>
      <p:nvGrpSpPr>
        <p:cNvPr id="1" name=""/>
        <p:cNvGrpSpPr/>
        <p:nvPr/>
      </p:nvGrpSpPr>
      <p:grpSpPr>
        <a:xfrm>
          <a:off x="0" y="0"/>
          <a:ext cx="0" cy="0"/>
          <a:chOff x="0" y="0"/>
          <a:chExt cx="0" cy="0"/>
        </a:xfrm>
      </p:grpSpPr>
      <p:sp>
        <p:nvSpPr>
          <p:cNvPr id="9" name="Rectangle 8"/>
          <p:cNvSpPr/>
          <p:nvPr userDrawn="1"/>
        </p:nvSpPr>
        <p:spPr bwMode="auto">
          <a:xfrm>
            <a:off x="-304800" y="6477000"/>
            <a:ext cx="9448800" cy="381000"/>
          </a:xfrm>
          <a:prstGeom prst="rect">
            <a:avLst/>
          </a:prstGeom>
          <a:gradFill>
            <a:gsLst>
              <a:gs pos="0">
                <a:srgbClr val="668566">
                  <a:alpha val="10001"/>
                </a:srgbClr>
              </a:gs>
              <a:gs pos="100000">
                <a:srgbClr val="003300">
                  <a:alpha val="84000"/>
                </a:srgbClr>
              </a:gs>
            </a:gsLst>
            <a:lin ang="0" scaled="1"/>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ndParaRPr>
          </a:p>
        </p:txBody>
      </p:sp>
      <p:pic>
        <p:nvPicPr>
          <p:cNvPr id="10" name="Picture 9" descr="Pinapple.JPG"/>
          <p:cNvPicPr>
            <a:picLocks noChangeAspect="1"/>
          </p:cNvPicPr>
          <p:nvPr userDrawn="1"/>
        </p:nvPicPr>
        <p:blipFill>
          <a:blip r:embed="rId2" cstate="print">
            <a:clrChange>
              <a:clrFrom>
                <a:srgbClr val="FFFFFF"/>
              </a:clrFrom>
              <a:clrTo>
                <a:srgbClr val="FFFFFF">
                  <a:alpha val="0"/>
                </a:srgbClr>
              </a:clrTo>
            </a:clrChange>
          </a:blip>
          <a:stretch>
            <a:fillRect/>
          </a:stretch>
        </p:blipFill>
        <p:spPr>
          <a:xfrm>
            <a:off x="8686800" y="6511386"/>
            <a:ext cx="304800" cy="306137"/>
          </a:xfrm>
          <a:prstGeom prst="rect">
            <a:avLst/>
          </a:prstGeom>
          <a:ln>
            <a:noFill/>
          </a:ln>
          <a:effectLst>
            <a:outerShdw blurRad="50800" dist="50800" dir="5400000" algn="ctr" rotWithShape="0">
              <a:srgbClr val="000000">
                <a:alpha val="0"/>
              </a:srgbClr>
            </a:outerShdw>
          </a:effectLst>
        </p:spPr>
      </p:pic>
      <p:sp>
        <p:nvSpPr>
          <p:cNvPr id="12" name="Title 1"/>
          <p:cNvSpPr>
            <a:spLocks noGrp="1"/>
          </p:cNvSpPr>
          <p:nvPr>
            <p:ph type="title"/>
          </p:nvPr>
        </p:nvSpPr>
        <p:spPr>
          <a:xfrm>
            <a:off x="0" y="0"/>
            <a:ext cx="9143999" cy="528918"/>
          </a:xfrm>
          <a:noFill/>
          <a:ln>
            <a:noFill/>
          </a:ln>
        </p:spPr>
        <p:txBody>
          <a:bodyPr/>
          <a:lstStyle>
            <a:lvl1pPr>
              <a:defRPr sz="1400" baseline="0"/>
            </a:lvl1pPr>
          </a:lstStyle>
          <a:p>
            <a:r>
              <a:rPr lang="en-US" dirty="0" smtClean="0"/>
              <a:t>Click to edit Master title style</a:t>
            </a:r>
            <a:endParaRPr lang="en-US" dirty="0"/>
          </a:p>
        </p:txBody>
      </p:sp>
      <p:cxnSp>
        <p:nvCxnSpPr>
          <p:cNvPr id="13" name="Straight Connector 12"/>
          <p:cNvCxnSpPr/>
          <p:nvPr userDrawn="1"/>
        </p:nvCxnSpPr>
        <p:spPr bwMode="auto">
          <a:xfrm>
            <a:off x="0" y="452718"/>
            <a:ext cx="9144000" cy="0"/>
          </a:xfrm>
          <a:prstGeom prst="line">
            <a:avLst/>
          </a:prstGeom>
          <a:ln w="15875">
            <a:solidFill>
              <a:srgbClr val="006600"/>
            </a:solidFill>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11" name="Slide Number Placeholder 5"/>
          <p:cNvSpPr>
            <a:spLocks noGrp="1"/>
          </p:cNvSpPr>
          <p:nvPr>
            <p:ph type="sldNum" sz="quarter" idx="12"/>
          </p:nvPr>
        </p:nvSpPr>
        <p:spPr>
          <a:xfrm>
            <a:off x="3505200" y="6629400"/>
            <a:ext cx="2133600" cy="381000"/>
          </a:xfrm>
          <a:prstGeom prst="rect">
            <a:avLst/>
          </a:prstGeom>
        </p:spPr>
        <p:txBody>
          <a:bodyPr/>
          <a:lstStyle>
            <a:lvl1pPr algn="ctr">
              <a:defRPr sz="1100">
                <a:solidFill>
                  <a:schemeClr val="tx1"/>
                </a:solidFill>
              </a:defRPr>
            </a:lvl1pPr>
          </a:lstStyle>
          <a:p>
            <a:fld id="{6990E4C0-47F3-4832-95CF-662B23B54656}" type="slidenum">
              <a:rPr lang="en-US" smtClean="0"/>
              <a:pPr/>
              <a:t>‹#›</a:t>
            </a:fld>
            <a:endParaRPr lang="en-US" dirty="0"/>
          </a:p>
        </p:txBody>
      </p:sp>
    </p:spTree>
  </p:cSld>
  <p:clrMapOvr>
    <a:masterClrMapping/>
  </p:clrMapOvr>
  <p:transition>
    <p:strips/>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6" name="Rectangle 5"/>
          <p:cNvSpPr/>
          <p:nvPr userDrawn="1"/>
        </p:nvSpPr>
        <p:spPr bwMode="auto">
          <a:xfrm>
            <a:off x="-304800" y="6477000"/>
            <a:ext cx="9448800" cy="381000"/>
          </a:xfrm>
          <a:prstGeom prst="rect">
            <a:avLst/>
          </a:prstGeom>
          <a:gradFill>
            <a:gsLst>
              <a:gs pos="0">
                <a:srgbClr val="668566">
                  <a:alpha val="10001"/>
                </a:srgbClr>
              </a:gs>
              <a:gs pos="100000">
                <a:srgbClr val="003300">
                  <a:alpha val="84000"/>
                </a:srgbClr>
              </a:gs>
            </a:gsLst>
            <a:lin ang="0" scaled="1"/>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ndParaRPr>
          </a:p>
        </p:txBody>
      </p:sp>
      <p:pic>
        <p:nvPicPr>
          <p:cNvPr id="7" name="Picture 6" descr="Pinapple.JPG"/>
          <p:cNvPicPr>
            <a:picLocks noChangeAspect="1"/>
          </p:cNvPicPr>
          <p:nvPr userDrawn="1"/>
        </p:nvPicPr>
        <p:blipFill>
          <a:blip r:embed="rId2" cstate="print">
            <a:clrChange>
              <a:clrFrom>
                <a:srgbClr val="FFFFFF"/>
              </a:clrFrom>
              <a:clrTo>
                <a:srgbClr val="FFFFFF">
                  <a:alpha val="0"/>
                </a:srgbClr>
              </a:clrTo>
            </a:clrChange>
          </a:blip>
          <a:stretch>
            <a:fillRect/>
          </a:stretch>
        </p:blipFill>
        <p:spPr>
          <a:xfrm>
            <a:off x="8686800" y="6511386"/>
            <a:ext cx="304800" cy="306137"/>
          </a:xfrm>
          <a:prstGeom prst="rect">
            <a:avLst/>
          </a:prstGeom>
          <a:ln>
            <a:noFill/>
          </a:ln>
          <a:effectLst>
            <a:outerShdw blurRad="50800" dist="50800" dir="5400000" algn="ctr" rotWithShape="0">
              <a:srgbClr val="000000">
                <a:alpha val="0"/>
              </a:srgbClr>
            </a:outerShdw>
          </a:effectLst>
        </p:spPr>
      </p:pic>
      <p:sp>
        <p:nvSpPr>
          <p:cNvPr id="11" name="Title 1"/>
          <p:cNvSpPr>
            <a:spLocks noGrp="1"/>
          </p:cNvSpPr>
          <p:nvPr>
            <p:ph type="title"/>
          </p:nvPr>
        </p:nvSpPr>
        <p:spPr>
          <a:xfrm>
            <a:off x="0" y="0"/>
            <a:ext cx="9143999" cy="528918"/>
          </a:xfrm>
          <a:noFill/>
          <a:ln>
            <a:noFill/>
          </a:ln>
        </p:spPr>
        <p:txBody>
          <a:bodyPr/>
          <a:lstStyle>
            <a:lvl1pPr>
              <a:defRPr sz="1400" baseline="0"/>
            </a:lvl1pPr>
          </a:lstStyle>
          <a:p>
            <a:r>
              <a:rPr lang="en-US" dirty="0" smtClean="0"/>
              <a:t>Click to edit Master title style</a:t>
            </a:r>
            <a:endParaRPr lang="en-US" dirty="0"/>
          </a:p>
        </p:txBody>
      </p:sp>
      <p:cxnSp>
        <p:nvCxnSpPr>
          <p:cNvPr id="12" name="Straight Connector 11"/>
          <p:cNvCxnSpPr/>
          <p:nvPr userDrawn="1"/>
        </p:nvCxnSpPr>
        <p:spPr bwMode="auto">
          <a:xfrm>
            <a:off x="0" y="452718"/>
            <a:ext cx="9144000" cy="0"/>
          </a:xfrm>
          <a:prstGeom prst="line">
            <a:avLst/>
          </a:prstGeom>
          <a:ln w="15875">
            <a:solidFill>
              <a:srgbClr val="006600"/>
            </a:solidFill>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10" name="Slide Number Placeholder 5"/>
          <p:cNvSpPr>
            <a:spLocks noGrp="1"/>
          </p:cNvSpPr>
          <p:nvPr>
            <p:ph type="sldNum" sz="quarter" idx="12"/>
          </p:nvPr>
        </p:nvSpPr>
        <p:spPr>
          <a:xfrm>
            <a:off x="3505200" y="6629400"/>
            <a:ext cx="2133600" cy="381000"/>
          </a:xfrm>
          <a:prstGeom prst="rect">
            <a:avLst/>
          </a:prstGeom>
        </p:spPr>
        <p:txBody>
          <a:bodyPr/>
          <a:lstStyle>
            <a:lvl1pPr algn="ctr">
              <a:defRPr sz="1100">
                <a:solidFill>
                  <a:schemeClr val="tx1"/>
                </a:solidFill>
              </a:defRPr>
            </a:lvl1pPr>
          </a:lstStyle>
          <a:p>
            <a:fld id="{6990E4C0-47F3-4832-95CF-662B23B54656}" type="slidenum">
              <a:rPr lang="en-US" smtClean="0"/>
              <a:pPr/>
              <a:t>‹#›</a:t>
            </a:fld>
            <a:endParaRPr lang="en-US" dirty="0"/>
          </a:p>
        </p:txBody>
      </p:sp>
    </p:spTree>
  </p:cSld>
  <p:clrMapOvr>
    <a:masterClrMapping/>
  </p:clrMapOvr>
  <p:transition>
    <p:strips/>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0087"/>
            <a:ext cx="3008313" cy="1105422"/>
          </a:xfrm>
        </p:spPr>
        <p:txBody>
          <a:bodyPr anchor="b"/>
          <a:lstStyle>
            <a:lvl1pPr algn="l">
              <a:defRPr sz="16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700087"/>
            <a:ext cx="5111750" cy="5567885"/>
          </a:xfrm>
        </p:spPr>
        <p:txBody>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862137"/>
            <a:ext cx="3008313" cy="4462463"/>
          </a:xfrm>
        </p:spPr>
        <p:txBody>
          <a:bodyPr/>
          <a:lstStyle>
            <a:lvl1pPr marL="0" indent="0">
              <a:buNone/>
              <a:defRPr sz="11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Rectangle 8"/>
          <p:cNvSpPr/>
          <p:nvPr userDrawn="1"/>
        </p:nvSpPr>
        <p:spPr bwMode="auto">
          <a:xfrm>
            <a:off x="-304800" y="6477000"/>
            <a:ext cx="9448800" cy="381000"/>
          </a:xfrm>
          <a:prstGeom prst="rect">
            <a:avLst/>
          </a:prstGeom>
          <a:gradFill>
            <a:gsLst>
              <a:gs pos="0">
                <a:srgbClr val="668566">
                  <a:alpha val="10001"/>
                </a:srgbClr>
              </a:gs>
              <a:gs pos="100000">
                <a:srgbClr val="003300">
                  <a:alpha val="84000"/>
                </a:srgbClr>
              </a:gs>
            </a:gsLst>
            <a:lin ang="0" scaled="1"/>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Times New Roman" pitchFamily="18" charset="0"/>
            </a:endParaRPr>
          </a:p>
        </p:txBody>
      </p:sp>
      <p:pic>
        <p:nvPicPr>
          <p:cNvPr id="10" name="Picture 9" descr="Pinapple.JPG"/>
          <p:cNvPicPr>
            <a:picLocks noChangeAspect="1"/>
          </p:cNvPicPr>
          <p:nvPr userDrawn="1"/>
        </p:nvPicPr>
        <p:blipFill>
          <a:blip r:embed="rId2" cstate="print">
            <a:clrChange>
              <a:clrFrom>
                <a:srgbClr val="FFFFFF"/>
              </a:clrFrom>
              <a:clrTo>
                <a:srgbClr val="FFFFFF">
                  <a:alpha val="0"/>
                </a:srgbClr>
              </a:clrTo>
            </a:clrChange>
          </a:blip>
          <a:stretch>
            <a:fillRect/>
          </a:stretch>
        </p:blipFill>
        <p:spPr>
          <a:xfrm>
            <a:off x="8686800" y="6511386"/>
            <a:ext cx="304800" cy="306137"/>
          </a:xfrm>
          <a:prstGeom prst="rect">
            <a:avLst/>
          </a:prstGeom>
          <a:ln>
            <a:noFill/>
          </a:ln>
          <a:effectLst>
            <a:outerShdw blurRad="50800" dist="50800" dir="5400000" algn="ctr" rotWithShape="0">
              <a:srgbClr val="000000">
                <a:alpha val="0"/>
              </a:srgbClr>
            </a:outerShdw>
          </a:effectLst>
        </p:spPr>
      </p:pic>
      <p:sp>
        <p:nvSpPr>
          <p:cNvPr id="14" name="Title 1"/>
          <p:cNvSpPr txBox="1">
            <a:spLocks/>
          </p:cNvSpPr>
          <p:nvPr userDrawn="1"/>
        </p:nvSpPr>
        <p:spPr bwMode="auto">
          <a:xfrm>
            <a:off x="0" y="0"/>
            <a:ext cx="9143999" cy="5289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defRPr sz="1400" baseline="0"/>
            </a:lvl1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0" cap="none" spc="0" normalizeH="0" baseline="0" noProof="0" dirty="0" smtClean="0">
                <a:ln>
                  <a:noFill/>
                </a:ln>
                <a:solidFill>
                  <a:schemeClr val="tx2"/>
                </a:solidFill>
                <a:effectLst/>
                <a:uLnTx/>
                <a:uFillTx/>
                <a:latin typeface="+mj-lt"/>
                <a:ea typeface="+mj-ea"/>
                <a:cs typeface="+mj-cs"/>
              </a:rPr>
              <a:t>Click to edit Master title style</a:t>
            </a:r>
            <a:endParaRPr kumimoji="0" lang="en-US" sz="1400" b="0" i="0" u="none" strike="noStrike" kern="0" cap="none" spc="0" normalizeH="0" baseline="0" noProof="0" dirty="0">
              <a:ln>
                <a:noFill/>
              </a:ln>
              <a:solidFill>
                <a:schemeClr val="tx2"/>
              </a:solidFill>
              <a:effectLst/>
              <a:uLnTx/>
              <a:uFillTx/>
              <a:latin typeface="+mj-lt"/>
              <a:ea typeface="+mj-ea"/>
              <a:cs typeface="+mj-cs"/>
            </a:endParaRPr>
          </a:p>
        </p:txBody>
      </p:sp>
      <p:cxnSp>
        <p:nvCxnSpPr>
          <p:cNvPr id="15" name="Straight Connector 14"/>
          <p:cNvCxnSpPr/>
          <p:nvPr userDrawn="1"/>
        </p:nvCxnSpPr>
        <p:spPr bwMode="auto">
          <a:xfrm>
            <a:off x="0" y="452718"/>
            <a:ext cx="9144000" cy="0"/>
          </a:xfrm>
          <a:prstGeom prst="line">
            <a:avLst/>
          </a:prstGeom>
          <a:ln w="15875">
            <a:solidFill>
              <a:srgbClr val="006600"/>
            </a:solidFill>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13" name="Slide Number Placeholder 5"/>
          <p:cNvSpPr>
            <a:spLocks noGrp="1"/>
          </p:cNvSpPr>
          <p:nvPr>
            <p:ph type="sldNum" sz="quarter" idx="12"/>
          </p:nvPr>
        </p:nvSpPr>
        <p:spPr>
          <a:xfrm>
            <a:off x="3505200" y="6629400"/>
            <a:ext cx="2133600" cy="381000"/>
          </a:xfrm>
          <a:prstGeom prst="rect">
            <a:avLst/>
          </a:prstGeom>
        </p:spPr>
        <p:txBody>
          <a:bodyPr/>
          <a:lstStyle>
            <a:lvl1pPr algn="ctr">
              <a:defRPr sz="1100">
                <a:solidFill>
                  <a:schemeClr val="tx1"/>
                </a:solidFill>
              </a:defRPr>
            </a:lvl1pPr>
          </a:lstStyle>
          <a:p>
            <a:fld id="{6990E4C0-47F3-4832-95CF-662B23B54656}" type="slidenum">
              <a:rPr lang="en-US" smtClean="0"/>
              <a:pPr/>
              <a:t>‹#›</a:t>
            </a:fld>
            <a:endParaRPr lang="en-US" dirty="0"/>
          </a:p>
        </p:txBody>
      </p:sp>
    </p:spTree>
  </p:cSld>
  <p:clrMapOvr>
    <a:masterClrMapping/>
  </p:clrMapOvr>
  <p:transition>
    <p:strips/>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dirty="0">
              <a:solidFill>
                <a:srgbClr val="000000"/>
              </a:solidFill>
            </a:endParaRPr>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dirty="0">
              <a:solidFill>
                <a:srgbClr val="000000"/>
              </a:solidFill>
            </a:endParaRPr>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F80D724A-DA18-4C1E-A3B8-4EC238957A74}" type="slidenum">
              <a:rPr lang="en-US">
                <a:solidFill>
                  <a:srgbClr val="000000"/>
                </a:solidFill>
              </a:rPr>
              <a:pPr/>
              <a:t>‹#›</a:t>
            </a:fld>
            <a:endParaRPr lang="en-US" dirty="0">
              <a:solidFill>
                <a:srgbClr val="000000"/>
              </a:solidFill>
            </a:endParaRPr>
          </a:p>
        </p:txBody>
      </p:sp>
      <p:sp>
        <p:nvSpPr>
          <p:cNvPr id="2" name="Title 1"/>
          <p:cNvSpPr>
            <a:spLocks noGrp="1"/>
          </p:cNvSpPr>
          <p:nvPr>
            <p:ph type="ctrTitle"/>
          </p:nvPr>
        </p:nvSpPr>
        <p:spPr>
          <a:xfrm>
            <a:off x="990600" y="2130425"/>
            <a:ext cx="7772400" cy="1470025"/>
          </a:xfrm>
          <a:noFill/>
        </p:spPr>
        <p:txBody>
          <a:bodyPr/>
          <a:lstStyle/>
          <a:p>
            <a:r>
              <a:rPr lang="en-US" smtClean="0"/>
              <a:t>Click to edit Master title style</a:t>
            </a:r>
            <a:endParaRPr lang="en-US"/>
          </a:p>
        </p:txBody>
      </p:sp>
      <p:sp>
        <p:nvSpPr>
          <p:cNvPr id="3" name="Subtitle 2"/>
          <p:cNvSpPr>
            <a:spLocks noGrp="1"/>
          </p:cNvSpPr>
          <p:nvPr>
            <p:ph type="subTitle" idx="1"/>
          </p:nvPr>
        </p:nvSpPr>
        <p:spPr>
          <a:xfrm>
            <a:off x="1676400" y="3886200"/>
            <a:ext cx="6400800" cy="1752600"/>
          </a:xfrm>
          <a:noFill/>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trips/>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245225"/>
            <a:ext cx="2133600" cy="476250"/>
          </a:xfrm>
          <a:prstGeom prst="rect">
            <a:avLst/>
          </a:prstGeom>
        </p:spPr>
        <p:txBody>
          <a:bodyPr/>
          <a:lstStyle/>
          <a:p>
            <a:endParaRPr lang="en-US" dirty="0">
              <a:solidFill>
                <a:srgbClr val="000000"/>
              </a:solidFill>
            </a:endParaRPr>
          </a:p>
        </p:txBody>
      </p:sp>
      <p:sp>
        <p:nvSpPr>
          <p:cNvPr id="4" name="Footer Placeholder 3"/>
          <p:cNvSpPr>
            <a:spLocks noGrp="1"/>
          </p:cNvSpPr>
          <p:nvPr>
            <p:ph type="ftr" sz="quarter" idx="11"/>
          </p:nvPr>
        </p:nvSpPr>
        <p:spPr>
          <a:xfrm>
            <a:off x="3124200" y="6245225"/>
            <a:ext cx="2895600" cy="476250"/>
          </a:xfrm>
          <a:prstGeom prst="rect">
            <a:avLst/>
          </a:prstGeom>
        </p:spPr>
        <p:txBody>
          <a:bodyPr/>
          <a:lstStyle/>
          <a:p>
            <a:endParaRPr lang="en-US" dirty="0">
              <a:solidFill>
                <a:srgbClr val="000000"/>
              </a:solidFill>
            </a:endParaRPr>
          </a:p>
        </p:txBody>
      </p:sp>
      <p:sp>
        <p:nvSpPr>
          <p:cNvPr id="5" name="Slide Number Placeholder 4"/>
          <p:cNvSpPr>
            <a:spLocks noGrp="1"/>
          </p:cNvSpPr>
          <p:nvPr>
            <p:ph type="sldNum" sz="quarter" idx="12"/>
          </p:nvPr>
        </p:nvSpPr>
        <p:spPr>
          <a:xfrm>
            <a:off x="6553200" y="6245225"/>
            <a:ext cx="2133600" cy="476250"/>
          </a:xfrm>
          <a:prstGeom prst="rect">
            <a:avLst/>
          </a:prstGeom>
        </p:spPr>
        <p:txBody>
          <a:bodyPr/>
          <a:lstStyle/>
          <a:p>
            <a:fld id="{7821C4F1-A043-4940-B112-09698CEB9C46}" type="slidenum">
              <a:rPr lang="en-US" smtClean="0">
                <a:solidFill>
                  <a:srgbClr val="000000"/>
                </a:solidFill>
              </a:rPr>
              <a:pPr/>
              <a:t>‹#›</a:t>
            </a:fld>
            <a:endParaRPr lang="en-US" dirty="0">
              <a:solidFill>
                <a:srgbClr val="000000"/>
              </a:solidFill>
            </a:endParaRPr>
          </a:p>
        </p:txBody>
      </p:sp>
    </p:spTree>
  </p:cSld>
  <p:clrMapOvr>
    <a:masterClrMapping/>
  </p:clrMapOvr>
  <p:transition>
    <p:strips/>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6.xml"/><Relationship Id="rId2" Type="http://schemas.openxmlformats.org/officeDocument/2006/relationships/slideLayout" Target="../slideLayouts/slideLayout15.xml"/><Relationship Id="rId1" Type="http://schemas.openxmlformats.org/officeDocument/2006/relationships/slideLayout" Target="../slideLayouts/slideLayout14.xml"/><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21.xml"/><Relationship Id="rId1" Type="http://schemas.openxmlformats.org/officeDocument/2006/relationships/slideLayout" Target="../slideLayouts/slideLayout20.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slideLayout" Target="../slideLayouts/slideLayout23.xml"/><Relationship Id="rId1" Type="http://schemas.openxmlformats.org/officeDocument/2006/relationships/slideLayout" Target="../slideLayouts/slideLayout22.xml"/><Relationship Id="rId4"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8.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4032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40323"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6" r:id="rId3"/>
    <p:sldLayoutId id="2147483667" r:id="rId4"/>
    <p:sldLayoutId id="2147483668" r:id="rId5"/>
    <p:sldLayoutId id="2147483669" r:id="rId6"/>
    <p:sldLayoutId id="2147483670" r:id="rId7"/>
  </p:sldLayoutIdLst>
  <p:transition>
    <p:strips/>
  </p:transition>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4032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40323"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Lst>
  <p:transition>
    <p:strips/>
  </p:transition>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4032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40323"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4032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endParaRPr lang="en-US" dirty="0">
              <a:solidFill>
                <a:srgbClr val="000000"/>
              </a:solidFill>
            </a:endParaRPr>
          </a:p>
        </p:txBody>
      </p:sp>
      <p:sp>
        <p:nvSpPr>
          <p:cNvPr id="44032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endParaRPr lang="en-US" dirty="0">
              <a:solidFill>
                <a:srgbClr val="000000"/>
              </a:solidFill>
            </a:endParaRPr>
          </a:p>
        </p:txBody>
      </p:sp>
      <p:sp>
        <p:nvSpPr>
          <p:cNvPr id="44032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atin typeface="+mn-lt"/>
              </a:defRPr>
            </a:lvl1pPr>
          </a:lstStyle>
          <a:p>
            <a:fld id="{7821C4F1-A043-4940-B112-09698CEB9C46}" type="slidenum">
              <a:rPr lang="en-US">
                <a:solidFill>
                  <a:srgbClr val="000000"/>
                </a:solidFill>
              </a:rPr>
              <a:pPr/>
              <a:t>‹#›</a:t>
            </a:fld>
            <a:endParaRPr lang="en-US" dirty="0">
              <a:solidFill>
                <a:srgbClr val="000000"/>
              </a:solidFill>
            </a:endParaRPr>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Lst>
  <p:transition>
    <p:strips/>
  </p:transition>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4032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40323"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4032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endParaRPr lang="en-US" dirty="0">
              <a:solidFill>
                <a:srgbClr val="000000"/>
              </a:solidFill>
            </a:endParaRPr>
          </a:p>
        </p:txBody>
      </p:sp>
      <p:sp>
        <p:nvSpPr>
          <p:cNvPr id="44032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endParaRPr lang="en-US" dirty="0">
              <a:solidFill>
                <a:srgbClr val="000000"/>
              </a:solidFill>
            </a:endParaRPr>
          </a:p>
        </p:txBody>
      </p:sp>
      <p:sp>
        <p:nvSpPr>
          <p:cNvPr id="44032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atin typeface="+mn-lt"/>
              </a:defRPr>
            </a:lvl1pPr>
          </a:lstStyle>
          <a:p>
            <a:fld id="{7821C4F1-A043-4940-B112-09698CEB9C46}" type="slidenum">
              <a:rPr lang="en-US">
                <a:solidFill>
                  <a:srgbClr val="000000"/>
                </a:solidFill>
              </a:rPr>
              <a:pPr/>
              <a:t>‹#›</a:t>
            </a:fld>
            <a:endParaRPr lang="en-US" dirty="0">
              <a:solidFill>
                <a:srgbClr val="000000"/>
              </a:solidFill>
            </a:endParaRPr>
          </a:p>
        </p:txBody>
      </p:sp>
    </p:spTree>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Lst>
  <p:transition>
    <p:strips/>
  </p:transition>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4032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40323"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4032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endParaRPr lang="en-US" dirty="0">
              <a:solidFill>
                <a:srgbClr val="000000"/>
              </a:solidFill>
            </a:endParaRPr>
          </a:p>
        </p:txBody>
      </p:sp>
      <p:sp>
        <p:nvSpPr>
          <p:cNvPr id="44032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endParaRPr lang="en-US" dirty="0">
              <a:solidFill>
                <a:srgbClr val="000000"/>
              </a:solidFill>
            </a:endParaRPr>
          </a:p>
        </p:txBody>
      </p:sp>
      <p:sp>
        <p:nvSpPr>
          <p:cNvPr id="44032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atin typeface="+mn-lt"/>
              </a:defRPr>
            </a:lvl1pPr>
          </a:lstStyle>
          <a:p>
            <a:fld id="{7821C4F1-A043-4940-B112-09698CEB9C46}" type="slidenum">
              <a:rPr lang="en-US">
                <a:solidFill>
                  <a:srgbClr val="000000"/>
                </a:solidFill>
              </a:rPr>
              <a:pPr/>
              <a:t>‹#›</a:t>
            </a:fld>
            <a:endParaRPr lang="en-US" dirty="0">
              <a:solidFill>
                <a:srgbClr val="000000"/>
              </a:solidFill>
            </a:endParaRPr>
          </a:p>
        </p:txBody>
      </p:sp>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Lst>
  <p:transition>
    <p:strips/>
  </p:transition>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4032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40323"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4032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endParaRPr lang="en-US" dirty="0">
              <a:solidFill>
                <a:srgbClr val="000000"/>
              </a:solidFill>
            </a:endParaRPr>
          </a:p>
        </p:txBody>
      </p:sp>
      <p:sp>
        <p:nvSpPr>
          <p:cNvPr id="44032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endParaRPr lang="en-US" dirty="0">
              <a:solidFill>
                <a:srgbClr val="000000"/>
              </a:solidFill>
            </a:endParaRPr>
          </a:p>
        </p:txBody>
      </p:sp>
      <p:sp>
        <p:nvSpPr>
          <p:cNvPr id="44032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atin typeface="+mn-lt"/>
              </a:defRPr>
            </a:lvl1pPr>
          </a:lstStyle>
          <a:p>
            <a:fld id="{7821C4F1-A043-4940-B112-09698CEB9C46}" type="slidenum">
              <a:rPr lang="en-US">
                <a:solidFill>
                  <a:srgbClr val="000000"/>
                </a:solidFill>
              </a:rPr>
              <a:pPr/>
              <a:t>‹#›</a:t>
            </a:fld>
            <a:endParaRPr lang="en-US" dirty="0">
              <a:solidFill>
                <a:srgbClr val="000000"/>
              </a:solidFill>
            </a:endParaRP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Lst>
  <p:transition>
    <p:strips/>
  </p:transition>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40322"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40323"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4032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endParaRPr lang="en-US" dirty="0">
              <a:solidFill>
                <a:srgbClr val="000000"/>
              </a:solidFill>
            </a:endParaRPr>
          </a:p>
        </p:txBody>
      </p:sp>
      <p:sp>
        <p:nvSpPr>
          <p:cNvPr id="44032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endParaRPr lang="en-US" dirty="0">
              <a:solidFill>
                <a:srgbClr val="000000"/>
              </a:solidFill>
            </a:endParaRPr>
          </a:p>
        </p:txBody>
      </p:sp>
      <p:sp>
        <p:nvSpPr>
          <p:cNvPr id="44032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400">
                <a:latin typeface="+mn-lt"/>
              </a:defRPr>
            </a:lvl1pPr>
          </a:lstStyle>
          <a:p>
            <a:fld id="{7821C4F1-A043-4940-B112-09698CEB9C46}" type="slidenum">
              <a:rPr lang="en-US" smtClean="0">
                <a:solidFill>
                  <a:srgbClr val="000000"/>
                </a:solidFill>
              </a:rPr>
              <a:pPr/>
              <a:t>‹#›</a:t>
            </a:fld>
            <a:endParaRPr lang="en-US" dirty="0">
              <a:solidFill>
                <a:srgbClr val="000000"/>
              </a:solidFill>
            </a:endParaRPr>
          </a:p>
        </p:txBody>
      </p:sp>
    </p:spTree>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Lst>
  <p:transition>
    <p:strips/>
  </p:transition>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pPr algn="r" eaLnBrk="1" latinLnBrk="0" hangingPunct="1"/>
            <a:fld id="{9D21D778-B565-4D7E-94D7-64010A445B68}" type="datetimeFigureOut">
              <a:rPr lang="en-US" smtClean="0"/>
              <a:pPr algn="r" eaLnBrk="1" latinLnBrk="0" hangingPunct="1"/>
              <a:t>3/7/2017</a:t>
            </a:fld>
            <a:endParaRPr lang="en-US" sz="1400" dirty="0">
              <a:solidFill>
                <a:srgbClr val="FFFFFF"/>
              </a:solidFill>
            </a:endParaRPr>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pPr algn="l" eaLnBrk="1" latinLnBrk="0" hangingPunct="1"/>
            <a:endParaRPr kumimoji="0" lang="en-US" dirty="0">
              <a:solidFill>
                <a:srgbClr val="FFFFFF"/>
              </a:solidFill>
            </a:endParaRP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pPr algn="ctr" eaLnBrk="1" latinLnBrk="0" hangingPunct="1"/>
            <a:fld id="{2C6B1FF6-39B9-40F5-8B67-33C6354A3D4F}" type="slidenum">
              <a:rPr kumimoji="0" lang="en-US" smtClean="0"/>
              <a:pPr algn="ctr" eaLnBrk="1" latinLnBrk="0" hangingPunct="1"/>
              <a:t>‹#›</a:t>
            </a:fld>
            <a:endParaRPr kumimoji="0" lang="en-US" sz="1600" dirty="0">
              <a:solidFill>
                <a:schemeClr val="accent3">
                  <a:shade val="75000"/>
                </a:schemeClr>
              </a:solidFill>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ransition>
    <p:strips/>
  </p:transition>
  <p:timing>
    <p:tnLst>
      <p:par>
        <p:cTn id="1" dur="indefinite" restart="never" nodeType="tmRoot"/>
      </p:par>
    </p:tnLst>
  </p:timing>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hyperlink" Target="http://www.fmgdesign.com/wp-content/uploads/2011/09/BHMFullExterior.jpg" TargetMode="External"/><Relationship Id="rId2" Type="http://schemas.openxmlformats.org/officeDocument/2006/relationships/notesSlide" Target="../notesSlides/notesSlide8.xml"/><Relationship Id="rId1" Type="http://schemas.openxmlformats.org/officeDocument/2006/relationships/slideLayout" Target="../slideLayouts/slideLayout26.xml"/><Relationship Id="rId4" Type="http://schemas.openxmlformats.org/officeDocument/2006/relationships/image" Target="../media/image6.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xml"/><Relationship Id="rId1" Type="http://schemas.openxmlformats.org/officeDocument/2006/relationships/themeOverride" Target="../theme/themeOverride2.xml"/><Relationship Id="rId4" Type="http://schemas.openxmlformats.org/officeDocument/2006/relationships/image" Target="../media/image5.png"/></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26.xml"/><Relationship Id="rId4" Type="http://schemas.openxmlformats.org/officeDocument/2006/relationships/image" Target="../media/image9.png"/></Relationships>
</file>

<file path=ppt/slides/_rels/slide2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8.png"/><Relationship Id="rId1" Type="http://schemas.openxmlformats.org/officeDocument/2006/relationships/slideLayout" Target="../slideLayouts/slideLayout26.xml"/></Relationships>
</file>

<file path=ppt/slides/_rels/slide2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8.png"/><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838200" y="2322016"/>
            <a:ext cx="7162800" cy="4154984"/>
          </a:xfrm>
          <a:prstGeom prst="rect">
            <a:avLst/>
          </a:prstGeom>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3200" b="1" dirty="0" smtClean="0">
                <a:ln>
                  <a:prstDash val="solid"/>
                </a:ln>
                <a:latin typeface="Arial" charset="0"/>
                <a:cs typeface="Arial" charset="0"/>
              </a:rPr>
              <a:t>Implementing </a:t>
            </a:r>
            <a:r>
              <a:rPr lang="en-US" sz="3200" b="1" dirty="0">
                <a:ln>
                  <a:prstDash val="solid"/>
                </a:ln>
                <a:latin typeface="Arial" charset="0"/>
                <a:cs typeface="Arial" charset="0"/>
              </a:rPr>
              <a:t>institutional guidelines for the use of four-factor prothrombin complex concentrate </a:t>
            </a:r>
            <a:endParaRPr lang="en-US" sz="3200" b="1" dirty="0" smtClean="0">
              <a:ln>
                <a:prstDash val="solid"/>
              </a:ln>
              <a:latin typeface="Arial" charset="0"/>
              <a:cs typeface="Arial" charset="0"/>
            </a:endParaRPr>
          </a:p>
          <a:p>
            <a:pPr algn="ctr"/>
            <a:endParaRPr lang="en-US" sz="3200" b="1" dirty="0" smtClean="0">
              <a:ln>
                <a:prstDash val="solid"/>
              </a:ln>
              <a:effectLst>
                <a:outerShdw blurRad="88000" dist="50800" dir="5040000" algn="tl">
                  <a:schemeClr val="accent4">
                    <a:tint val="80000"/>
                    <a:satMod val="250000"/>
                    <a:alpha val="45000"/>
                  </a:schemeClr>
                </a:outerShdw>
              </a:effectLst>
              <a:latin typeface="Arial" charset="0"/>
              <a:cs typeface="Arial" charset="0"/>
            </a:endParaRPr>
          </a:p>
          <a:p>
            <a:pPr algn="ctr"/>
            <a:endParaRPr lang="en-US" sz="2800" b="1" dirty="0" smtClean="0">
              <a:ln>
                <a:prstDash val="solid"/>
              </a:ln>
              <a:effectLst>
                <a:outerShdw blurRad="88000" dist="50800" dir="5040000" algn="tl">
                  <a:schemeClr val="accent4">
                    <a:tint val="80000"/>
                    <a:satMod val="250000"/>
                    <a:alpha val="45000"/>
                  </a:schemeClr>
                </a:outerShdw>
              </a:effectLst>
              <a:latin typeface="Arial" charset="0"/>
              <a:cs typeface="Arial" charset="0"/>
            </a:endParaRPr>
          </a:p>
          <a:p>
            <a:pPr algn="ctr"/>
            <a:r>
              <a:rPr lang="en-US" sz="2800" b="1" dirty="0" smtClean="0">
                <a:ln>
                  <a:prstDash val="solid"/>
                </a:ln>
                <a:latin typeface="Arial" charset="0"/>
                <a:cs typeface="Arial" charset="0"/>
              </a:rPr>
              <a:t>Melina Braly, </a:t>
            </a:r>
            <a:r>
              <a:rPr lang="en-US" sz="2800" b="1" dirty="0" err="1" smtClean="0">
                <a:ln>
                  <a:prstDash val="solid"/>
                </a:ln>
                <a:latin typeface="Arial" charset="0"/>
                <a:cs typeface="Arial" charset="0"/>
              </a:rPr>
              <a:t>Pharm.D</a:t>
            </a:r>
            <a:r>
              <a:rPr lang="en-US" sz="2800" b="1" dirty="0" smtClean="0">
                <a:ln>
                  <a:prstDash val="solid"/>
                </a:ln>
                <a:latin typeface="Arial" charset="0"/>
                <a:cs typeface="Arial" charset="0"/>
              </a:rPr>
              <a:t>., BCPS</a:t>
            </a:r>
            <a:endParaRPr lang="en-US" sz="2800" b="1" dirty="0">
              <a:ln>
                <a:prstDash val="solid"/>
              </a:ln>
              <a:latin typeface="Arial" charset="0"/>
              <a:cs typeface="Arial" charset="0"/>
            </a:endParaRPr>
          </a:p>
          <a:p>
            <a:pPr algn="ctr"/>
            <a:r>
              <a:rPr lang="en-US" sz="2000" b="1" dirty="0" smtClean="0">
                <a:ln>
                  <a:prstDash val="solid"/>
                </a:ln>
                <a:latin typeface="Arial" charset="0"/>
                <a:cs typeface="Arial" charset="0"/>
              </a:rPr>
              <a:t>PGY-2 Critical Care Pharmacy Resident</a:t>
            </a:r>
          </a:p>
          <a:p>
            <a:pPr algn="ctr"/>
            <a:r>
              <a:rPr lang="en-US" sz="2000" b="1" dirty="0" smtClean="0">
                <a:ln>
                  <a:prstDash val="solid"/>
                </a:ln>
                <a:latin typeface="Arial" charset="0"/>
                <a:cs typeface="Arial" charset="0"/>
              </a:rPr>
              <a:t>Baptist Hospital of Miami</a:t>
            </a:r>
          </a:p>
          <a:p>
            <a:pPr algn="ctr"/>
            <a:r>
              <a:rPr lang="en-US" sz="2000" b="1" dirty="0" smtClean="0">
                <a:ln>
                  <a:prstDash val="solid"/>
                </a:ln>
                <a:latin typeface="Arial" charset="0"/>
                <a:cs typeface="Arial" charset="0"/>
              </a:rPr>
              <a:t>April 23, 2016</a:t>
            </a:r>
          </a:p>
          <a:p>
            <a:pPr algn="ctr"/>
            <a:r>
              <a:rPr lang="en-US" sz="2000" b="1" dirty="0" smtClean="0">
                <a:ln>
                  <a:prstDash val="solid"/>
                </a:ln>
                <a:latin typeface="Arial" charset="0"/>
                <a:cs typeface="Arial" charset="0"/>
              </a:rPr>
              <a:t>melinab@baptisthealth.net</a:t>
            </a:r>
          </a:p>
        </p:txBody>
      </p:sp>
      <p:sp>
        <p:nvSpPr>
          <p:cNvPr id="8" name="Rectangle 7"/>
          <p:cNvSpPr/>
          <p:nvPr/>
        </p:nvSpPr>
        <p:spPr bwMode="auto">
          <a:xfrm>
            <a:off x="-36922" y="-13094"/>
            <a:ext cx="9180921" cy="968958"/>
          </a:xfrm>
          <a:prstGeom prst="rect">
            <a:avLst/>
          </a:prstGeom>
          <a:gradFill>
            <a:gsLst>
              <a:gs pos="0">
                <a:srgbClr val="668566">
                  <a:alpha val="10001"/>
                </a:srgbClr>
              </a:gs>
              <a:gs pos="100000">
                <a:srgbClr val="003300">
                  <a:alpha val="84000"/>
                </a:srgbClr>
              </a:gs>
            </a:gsLst>
            <a:lin ang="11100000" scaled="0"/>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smtClean="0">
              <a:solidFill>
                <a:srgbClr val="000000"/>
              </a:solidFill>
            </a:endParaRPr>
          </a:p>
        </p:txBody>
      </p:sp>
      <p:pic>
        <p:nvPicPr>
          <p:cNvPr id="2050" name="Picture 8" descr="5"/>
          <p:cNvPicPr>
            <a:picLocks noChangeAspect="1" noChangeArrowheads="1"/>
          </p:cNvPicPr>
          <p:nvPr/>
        </p:nvPicPr>
        <p:blipFill>
          <a:blip r:embed="rId4" cstate="print"/>
          <a:srcRect/>
          <a:stretch>
            <a:fillRect/>
          </a:stretch>
        </p:blipFill>
        <p:spPr bwMode="auto">
          <a:xfrm>
            <a:off x="30161" y="990600"/>
            <a:ext cx="3124448" cy="844550"/>
          </a:xfrm>
          <a:prstGeom prst="rect">
            <a:avLst/>
          </a:prstGeom>
          <a:noFill/>
        </p:spPr>
      </p:pic>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304800" y="1219200"/>
            <a:ext cx="8496300" cy="434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0" indent="0" algn="ctr" rtl="0" fontAlgn="base">
              <a:spcBef>
                <a:spcPct val="20000"/>
              </a:spcBef>
              <a:spcAft>
                <a:spcPct val="0"/>
              </a:spcAft>
              <a:buNone/>
              <a:defRPr sz="3200">
                <a:solidFill>
                  <a:schemeClr val="tx1"/>
                </a:solidFill>
                <a:latin typeface="+mn-lt"/>
                <a:ea typeface="+mn-ea"/>
                <a:cs typeface="+mn-cs"/>
              </a:defRPr>
            </a:lvl1pPr>
            <a:lvl2pPr marL="457200" indent="0" algn="ctr" rtl="0" fontAlgn="base">
              <a:spcBef>
                <a:spcPct val="20000"/>
              </a:spcBef>
              <a:spcAft>
                <a:spcPct val="0"/>
              </a:spcAft>
              <a:buNone/>
              <a:defRPr sz="2800">
                <a:solidFill>
                  <a:schemeClr val="tx1"/>
                </a:solidFill>
                <a:latin typeface="+mn-lt"/>
              </a:defRPr>
            </a:lvl2pPr>
            <a:lvl3pPr marL="914400" indent="0" algn="ctr" rtl="0" fontAlgn="base">
              <a:spcBef>
                <a:spcPct val="20000"/>
              </a:spcBef>
              <a:spcAft>
                <a:spcPct val="0"/>
              </a:spcAft>
              <a:buNone/>
              <a:defRPr sz="2400">
                <a:solidFill>
                  <a:schemeClr val="tx1"/>
                </a:solidFill>
                <a:latin typeface="+mn-lt"/>
              </a:defRPr>
            </a:lvl3pPr>
            <a:lvl4pPr marL="1371600" indent="0" algn="ctr" rtl="0" fontAlgn="base">
              <a:spcBef>
                <a:spcPct val="20000"/>
              </a:spcBef>
              <a:spcAft>
                <a:spcPct val="0"/>
              </a:spcAft>
              <a:buNone/>
              <a:defRPr sz="2000">
                <a:solidFill>
                  <a:schemeClr val="tx1"/>
                </a:solidFill>
                <a:latin typeface="+mn-lt"/>
              </a:defRPr>
            </a:lvl4pPr>
            <a:lvl5pPr marL="1828800" indent="0" algn="ctr" rtl="0" fontAlgn="base">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marL="457200" lvl="0" indent="-457200" algn="l">
              <a:buFont typeface="Arial" panose="020B0604020202020204" pitchFamily="34" charset="0"/>
              <a:buChar char="•"/>
            </a:pPr>
            <a:r>
              <a:rPr lang="en-US" sz="2800" dirty="0" smtClean="0"/>
              <a:t>IRB approved study</a:t>
            </a:r>
          </a:p>
          <a:p>
            <a:pPr marL="457200" lvl="0" indent="-457200" algn="l">
              <a:buFont typeface="Arial" panose="020B0604020202020204" pitchFamily="34" charset="0"/>
              <a:buChar char="•"/>
            </a:pPr>
            <a:r>
              <a:rPr lang="en-US" sz="2800" dirty="0" smtClean="0"/>
              <a:t>Included patients prescribed 4F-PCC from July 2015 through March 2016</a:t>
            </a:r>
          </a:p>
          <a:p>
            <a:pPr marL="457200" lvl="0" indent="-457200" algn="l">
              <a:buFont typeface="Arial" panose="020B0604020202020204" pitchFamily="34" charset="0"/>
              <a:buChar char="•"/>
            </a:pPr>
            <a:r>
              <a:rPr lang="en-US" sz="2800" dirty="0" smtClean="0"/>
              <a:t>Baptist Hospital of Miami </a:t>
            </a:r>
          </a:p>
          <a:p>
            <a:pPr marL="914400" lvl="1" indent="-457200" algn="l">
              <a:buFont typeface="Arial" panose="020B0604020202020204" pitchFamily="34" charset="0"/>
              <a:buChar char="•"/>
            </a:pPr>
            <a:r>
              <a:rPr lang="en-US" sz="2400" dirty="0" smtClean="0"/>
              <a:t>728 bed community hospital</a:t>
            </a:r>
          </a:p>
          <a:p>
            <a:pPr marL="914400" lvl="1" indent="-457200" algn="l">
              <a:buFont typeface="Arial" panose="020B0604020202020204" pitchFamily="34" charset="0"/>
              <a:buChar char="•"/>
            </a:pPr>
            <a:r>
              <a:rPr lang="en-US" sz="2400" dirty="0" smtClean="0"/>
              <a:t>80 bed adult emergency department </a:t>
            </a:r>
            <a:r>
              <a:rPr lang="en-US" sz="1400" i="1" dirty="0" smtClean="0"/>
              <a:t>(90,000 visits annually) </a:t>
            </a:r>
          </a:p>
          <a:p>
            <a:pPr marL="914400" lvl="1" indent="-457200" algn="l">
              <a:buFont typeface="Arial" panose="020B0604020202020204" pitchFamily="34" charset="0"/>
              <a:buChar char="•"/>
            </a:pPr>
            <a:r>
              <a:rPr lang="en-US" sz="2400" dirty="0" smtClean="0"/>
              <a:t>32 bed adult intensive care unit</a:t>
            </a:r>
            <a:endParaRPr lang="en-US" sz="2400" dirty="0"/>
          </a:p>
        </p:txBody>
      </p:sp>
      <p:sp>
        <p:nvSpPr>
          <p:cNvPr id="13" name="Rectangle 2"/>
          <p:cNvSpPr txBox="1">
            <a:spLocks noChangeArrowheads="1"/>
          </p:cNvSpPr>
          <p:nvPr/>
        </p:nvSpPr>
        <p:spPr bwMode="auto">
          <a:xfrm>
            <a:off x="0" y="304800"/>
            <a:ext cx="91440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en-US"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charset="0"/>
                <a:ea typeface="ＭＳ Ｐゴシック" charset="0"/>
                <a:cs typeface="Arial" charset="0"/>
              </a:rPr>
              <a:t>Study Methodology</a:t>
            </a:r>
            <a:endParaRPr lang="en-US"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charset="0"/>
              <a:ea typeface="ＭＳ Ｐゴシック" charset="0"/>
              <a:cs typeface="Arial" charset="0"/>
            </a:endParaRPr>
          </a:p>
        </p:txBody>
      </p:sp>
      <p:sp>
        <p:nvSpPr>
          <p:cNvPr id="8" name="Rectangle 7"/>
          <p:cNvSpPr/>
          <p:nvPr/>
        </p:nvSpPr>
        <p:spPr bwMode="auto">
          <a:xfrm>
            <a:off x="0" y="0"/>
            <a:ext cx="9144000" cy="304800"/>
          </a:xfrm>
          <a:prstGeom prst="rect">
            <a:avLst/>
          </a:prstGeom>
          <a:gradFill>
            <a:gsLst>
              <a:gs pos="0">
                <a:srgbClr val="668566">
                  <a:alpha val="10001"/>
                </a:srgbClr>
              </a:gs>
              <a:gs pos="100000">
                <a:srgbClr val="003300">
                  <a:alpha val="84000"/>
                </a:srgbClr>
              </a:gs>
            </a:gsLst>
            <a:lin ang="0" scaled="0"/>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smtClean="0">
              <a:solidFill>
                <a:srgbClr val="000000"/>
              </a:solidFill>
            </a:endParaRPr>
          </a:p>
        </p:txBody>
      </p:sp>
      <p:pic>
        <p:nvPicPr>
          <p:cNvPr id="9" name="Content Placeholder 3" descr="http://www.fmgdesign.com/wp-content/uploads/2011/09/BHMFullExterior.jpg">
            <a:hlinkClick r:id="rId3"/>
          </p:cNvPr>
          <p:cNvPicPr>
            <a:picLocks noGrp="1"/>
          </p:cNvPicPr>
          <p:nvPr>
            <p:ph sz="quarter" idx="1"/>
          </p:nvPr>
        </p:nvPicPr>
        <p:blipFill>
          <a:blip r:embed="rId4" cstate="print">
            <a:extLst>
              <a:ext uri="{28A0092B-C50C-407E-A947-70E740481C1C}">
                <a14:useLocalDpi xmlns:a14="http://schemas.microsoft.com/office/drawing/2010/main" val="0"/>
              </a:ext>
            </a:extLst>
          </a:blip>
          <a:stretch>
            <a:fillRect/>
          </a:stretch>
        </p:blipFill>
        <p:spPr bwMode="auto">
          <a:xfrm>
            <a:off x="457200" y="4495800"/>
            <a:ext cx="8153400" cy="2133600"/>
          </a:xfrm>
          <a:prstGeom prst="rect">
            <a:avLst/>
          </a:prstGeom>
          <a:noFill/>
          <a:ln>
            <a:noFill/>
          </a:ln>
        </p:spPr>
      </p:pic>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533400" y="1752600"/>
            <a:ext cx="8305800" cy="455164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0" indent="0" algn="ctr" rtl="0" fontAlgn="base">
              <a:spcBef>
                <a:spcPct val="20000"/>
              </a:spcBef>
              <a:spcAft>
                <a:spcPct val="0"/>
              </a:spcAft>
              <a:buNone/>
              <a:defRPr sz="3200">
                <a:solidFill>
                  <a:schemeClr val="tx1"/>
                </a:solidFill>
                <a:latin typeface="+mn-lt"/>
                <a:ea typeface="+mn-ea"/>
                <a:cs typeface="+mn-cs"/>
              </a:defRPr>
            </a:lvl1pPr>
            <a:lvl2pPr marL="457200" indent="0" algn="ctr" rtl="0" fontAlgn="base">
              <a:spcBef>
                <a:spcPct val="20000"/>
              </a:spcBef>
              <a:spcAft>
                <a:spcPct val="0"/>
              </a:spcAft>
              <a:buNone/>
              <a:defRPr sz="2800">
                <a:solidFill>
                  <a:schemeClr val="tx1"/>
                </a:solidFill>
                <a:latin typeface="+mn-lt"/>
              </a:defRPr>
            </a:lvl2pPr>
            <a:lvl3pPr marL="914400" indent="0" algn="ctr" rtl="0" fontAlgn="base">
              <a:spcBef>
                <a:spcPct val="20000"/>
              </a:spcBef>
              <a:spcAft>
                <a:spcPct val="0"/>
              </a:spcAft>
              <a:buNone/>
              <a:defRPr sz="2400">
                <a:solidFill>
                  <a:schemeClr val="tx1"/>
                </a:solidFill>
                <a:latin typeface="+mn-lt"/>
              </a:defRPr>
            </a:lvl3pPr>
            <a:lvl4pPr marL="1371600" indent="0" algn="ctr" rtl="0" fontAlgn="base">
              <a:spcBef>
                <a:spcPct val="20000"/>
              </a:spcBef>
              <a:spcAft>
                <a:spcPct val="0"/>
              </a:spcAft>
              <a:buNone/>
              <a:defRPr sz="2000">
                <a:solidFill>
                  <a:schemeClr val="tx1"/>
                </a:solidFill>
                <a:latin typeface="+mn-lt"/>
              </a:defRPr>
            </a:lvl4pPr>
            <a:lvl5pPr marL="1828800" indent="0" algn="ctr" rtl="0" fontAlgn="base">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marL="457200" indent="-457200" algn="l">
              <a:buFont typeface="Arial" panose="020B0604020202020204" pitchFamily="34" charset="0"/>
              <a:buChar char="•"/>
            </a:pPr>
            <a:r>
              <a:rPr lang="en-US" dirty="0" smtClean="0"/>
              <a:t>To review prescribing patterns of 4F-PCC</a:t>
            </a:r>
          </a:p>
          <a:p>
            <a:pPr marL="914400" lvl="1" indent="-457200" algn="l">
              <a:buFont typeface="Arial" panose="020B0604020202020204" pitchFamily="34" charset="0"/>
              <a:buChar char="•"/>
            </a:pPr>
            <a:r>
              <a:rPr lang="en-US" dirty="0" smtClean="0"/>
              <a:t>Identify which anticoagulants associated with the bleeding events</a:t>
            </a:r>
          </a:p>
          <a:p>
            <a:pPr marL="914400" lvl="1" indent="-457200" algn="l">
              <a:buFont typeface="Arial" panose="020B0604020202020204" pitchFamily="34" charset="0"/>
              <a:buChar char="•"/>
            </a:pPr>
            <a:r>
              <a:rPr lang="en-US" dirty="0" smtClean="0"/>
              <a:t>Type of bleeding events</a:t>
            </a:r>
          </a:p>
          <a:p>
            <a:pPr marL="457200" indent="-457200" algn="l"/>
            <a:endParaRPr lang="en-US" sz="800" dirty="0" smtClean="0"/>
          </a:p>
          <a:p>
            <a:pPr marL="457200" indent="-457200" algn="l">
              <a:buFont typeface="Arial" panose="020B0604020202020204" pitchFamily="34" charset="0"/>
              <a:buChar char="•"/>
            </a:pPr>
            <a:r>
              <a:rPr lang="en-US" dirty="0" smtClean="0"/>
              <a:t>To assess if prior authorization by a pharmacist would lead to optimal use of 4F-PCC</a:t>
            </a:r>
          </a:p>
          <a:p>
            <a:pPr marL="914400" lvl="1" indent="-457200" algn="l">
              <a:buFont typeface="Arial" panose="020B0604020202020204" pitchFamily="34" charset="0"/>
              <a:buChar char="•"/>
            </a:pPr>
            <a:endParaRPr lang="en-US" dirty="0" smtClean="0"/>
          </a:p>
          <a:p>
            <a:pPr marL="457200" lvl="0" indent="-457200" algn="l">
              <a:buFont typeface="Arial" panose="020B0604020202020204" pitchFamily="34" charset="0"/>
              <a:buChar char="•"/>
            </a:pPr>
            <a:endParaRPr lang="en-US" dirty="0" smtClean="0"/>
          </a:p>
          <a:p>
            <a:pPr marL="457200" lvl="0" indent="-457200" algn="l">
              <a:buFont typeface="Arial" panose="020B0604020202020204" pitchFamily="34" charset="0"/>
              <a:buChar char="•"/>
            </a:pPr>
            <a:endParaRPr lang="en-US" dirty="0" smtClean="0"/>
          </a:p>
        </p:txBody>
      </p:sp>
      <p:sp>
        <p:nvSpPr>
          <p:cNvPr id="13" name="Rectangle 2"/>
          <p:cNvSpPr txBox="1">
            <a:spLocks noChangeArrowheads="1"/>
          </p:cNvSpPr>
          <p:nvPr/>
        </p:nvSpPr>
        <p:spPr bwMode="auto">
          <a:xfrm>
            <a:off x="0" y="304800"/>
            <a:ext cx="91440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en-US"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charset="0"/>
                <a:ea typeface="ＭＳ Ｐゴシック" charset="0"/>
                <a:cs typeface="Arial" charset="0"/>
              </a:rPr>
              <a:t>Study Objectives</a:t>
            </a:r>
            <a:endParaRPr lang="en-US"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charset="0"/>
              <a:ea typeface="ＭＳ Ｐゴシック" charset="0"/>
              <a:cs typeface="Arial" charset="0"/>
            </a:endParaRPr>
          </a:p>
        </p:txBody>
      </p:sp>
      <p:sp>
        <p:nvSpPr>
          <p:cNvPr id="8" name="Rectangle 7"/>
          <p:cNvSpPr/>
          <p:nvPr/>
        </p:nvSpPr>
        <p:spPr bwMode="auto">
          <a:xfrm>
            <a:off x="0" y="0"/>
            <a:ext cx="9144000" cy="304800"/>
          </a:xfrm>
          <a:prstGeom prst="rect">
            <a:avLst/>
          </a:prstGeom>
          <a:gradFill>
            <a:gsLst>
              <a:gs pos="0">
                <a:srgbClr val="668566">
                  <a:alpha val="10001"/>
                </a:srgbClr>
              </a:gs>
              <a:gs pos="100000">
                <a:srgbClr val="003300">
                  <a:alpha val="84000"/>
                </a:srgbClr>
              </a:gs>
            </a:gsLst>
            <a:lin ang="0" scaled="0"/>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smtClean="0">
              <a:solidFill>
                <a:srgbClr val="000000"/>
              </a:solidFill>
            </a:endParaRPr>
          </a:p>
        </p:txBody>
      </p:sp>
    </p:spTree>
    <p:extLst>
      <p:ext uri="{BB962C8B-B14F-4D97-AF65-F5344CB8AC3E}">
        <p14:creationId xmlns:p14="http://schemas.microsoft.com/office/powerpoint/2010/main" val="363039234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609600" y="1219200"/>
            <a:ext cx="8458200" cy="5334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fontScale="85000" lnSpcReduction="20000"/>
          </a:bodyPr>
          <a:lstStyle>
            <a:lvl1pPr marL="0" indent="0" algn="ctr" rtl="0" fontAlgn="base">
              <a:spcBef>
                <a:spcPct val="20000"/>
              </a:spcBef>
              <a:spcAft>
                <a:spcPct val="0"/>
              </a:spcAft>
              <a:buNone/>
              <a:defRPr sz="3200">
                <a:solidFill>
                  <a:schemeClr val="tx1"/>
                </a:solidFill>
                <a:latin typeface="+mn-lt"/>
                <a:ea typeface="+mn-ea"/>
                <a:cs typeface="+mn-cs"/>
              </a:defRPr>
            </a:lvl1pPr>
            <a:lvl2pPr marL="457200" indent="0" algn="ctr" rtl="0" fontAlgn="base">
              <a:spcBef>
                <a:spcPct val="20000"/>
              </a:spcBef>
              <a:spcAft>
                <a:spcPct val="0"/>
              </a:spcAft>
              <a:buNone/>
              <a:defRPr sz="2800">
                <a:solidFill>
                  <a:schemeClr val="tx1"/>
                </a:solidFill>
                <a:latin typeface="+mn-lt"/>
              </a:defRPr>
            </a:lvl2pPr>
            <a:lvl3pPr marL="914400" indent="0" algn="ctr" rtl="0" fontAlgn="base">
              <a:spcBef>
                <a:spcPct val="20000"/>
              </a:spcBef>
              <a:spcAft>
                <a:spcPct val="0"/>
              </a:spcAft>
              <a:buNone/>
              <a:defRPr sz="2400">
                <a:solidFill>
                  <a:schemeClr val="tx1"/>
                </a:solidFill>
                <a:latin typeface="+mn-lt"/>
              </a:defRPr>
            </a:lvl3pPr>
            <a:lvl4pPr marL="1371600" indent="0" algn="ctr" rtl="0" fontAlgn="base">
              <a:spcBef>
                <a:spcPct val="20000"/>
              </a:spcBef>
              <a:spcAft>
                <a:spcPct val="0"/>
              </a:spcAft>
              <a:buNone/>
              <a:defRPr sz="2000">
                <a:solidFill>
                  <a:schemeClr val="tx1"/>
                </a:solidFill>
                <a:latin typeface="+mn-lt"/>
              </a:defRPr>
            </a:lvl4pPr>
            <a:lvl5pPr marL="1828800" indent="0" algn="ctr" rtl="0" fontAlgn="base">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marL="457200" lvl="0" indent="-457200" algn="l"/>
            <a:endParaRPr lang="en-US" sz="3000" dirty="0" smtClean="0"/>
          </a:p>
          <a:p>
            <a:pPr marL="457200" lvl="0" indent="-457200" algn="l">
              <a:buFont typeface="Arial" panose="020B0604020202020204" pitchFamily="34" charset="0"/>
              <a:buChar char="•"/>
            </a:pPr>
            <a:r>
              <a:rPr lang="en-US" sz="3000" dirty="0" err="1" smtClean="0"/>
              <a:t>Warfarin</a:t>
            </a:r>
            <a:endParaRPr lang="en-US" sz="3000" dirty="0" smtClean="0"/>
          </a:p>
          <a:p>
            <a:pPr marL="914400" lvl="1" indent="-457200" algn="l">
              <a:buFont typeface="Arial" panose="020B0604020202020204" pitchFamily="34" charset="0"/>
              <a:buChar char="•"/>
            </a:pPr>
            <a:r>
              <a:rPr lang="en-US" sz="2600" dirty="0" smtClean="0"/>
              <a:t>Life threatening bleeding or rapid reversal required</a:t>
            </a:r>
          </a:p>
          <a:p>
            <a:pPr marL="914400" lvl="1" indent="-457200" algn="l">
              <a:buFont typeface="Arial" panose="020B0604020202020204" pitchFamily="34" charset="0"/>
              <a:buChar char="•"/>
            </a:pPr>
            <a:r>
              <a:rPr lang="en-US" sz="2600" dirty="0" err="1" smtClean="0"/>
              <a:t>Phytonadione</a:t>
            </a:r>
            <a:r>
              <a:rPr lang="en-US" sz="2600" dirty="0" smtClean="0"/>
              <a:t> 10 mg IV daily x 3 doses + 4F-PCC IV x 1 dose</a:t>
            </a:r>
          </a:p>
          <a:p>
            <a:pPr marL="457200" indent="-457200" algn="l">
              <a:buFont typeface="Arial" panose="020B0604020202020204" pitchFamily="34" charset="0"/>
              <a:buChar char="•"/>
            </a:pPr>
            <a:endParaRPr lang="en-US" sz="3000" dirty="0" smtClean="0"/>
          </a:p>
          <a:p>
            <a:pPr marL="457200" indent="-457200" algn="l">
              <a:buFont typeface="Arial" panose="020B0604020202020204" pitchFamily="34" charset="0"/>
              <a:buChar char="•"/>
            </a:pPr>
            <a:endParaRPr lang="en-US" sz="3000" dirty="0" smtClean="0"/>
          </a:p>
          <a:p>
            <a:pPr marL="457200" indent="-457200" algn="l">
              <a:buFont typeface="Arial" panose="020B0604020202020204" pitchFamily="34" charset="0"/>
              <a:buChar char="•"/>
            </a:pPr>
            <a:endParaRPr lang="en-US" sz="3000" dirty="0" smtClean="0"/>
          </a:p>
          <a:p>
            <a:pPr marL="457200" indent="-457200" algn="l">
              <a:buFont typeface="Arial" panose="020B0604020202020204" pitchFamily="34" charset="0"/>
              <a:buChar char="•"/>
            </a:pPr>
            <a:endParaRPr lang="en-US" sz="3000" dirty="0" smtClean="0"/>
          </a:p>
          <a:p>
            <a:pPr marL="457200" indent="-457200" algn="l">
              <a:buFont typeface="Arial" panose="020B0604020202020204" pitchFamily="34" charset="0"/>
              <a:buChar char="•"/>
            </a:pPr>
            <a:endParaRPr lang="en-US" sz="3000" dirty="0" smtClean="0"/>
          </a:p>
          <a:p>
            <a:pPr marL="457200" indent="-457200" algn="l">
              <a:buFont typeface="Arial" panose="020B0604020202020204" pitchFamily="34" charset="0"/>
              <a:buChar char="•"/>
            </a:pPr>
            <a:endParaRPr lang="en-US" sz="3000" dirty="0" smtClean="0"/>
          </a:p>
          <a:p>
            <a:pPr marL="457200" indent="-457200" algn="l">
              <a:buFont typeface="Arial" panose="020B0604020202020204" pitchFamily="34" charset="0"/>
              <a:buChar char="•"/>
            </a:pPr>
            <a:r>
              <a:rPr lang="en-US" sz="3000" dirty="0" err="1" smtClean="0"/>
              <a:t>Apixaban</a:t>
            </a:r>
            <a:r>
              <a:rPr lang="en-US" sz="3000" dirty="0" smtClean="0"/>
              <a:t>/</a:t>
            </a:r>
            <a:r>
              <a:rPr lang="en-US" sz="3000" dirty="0" err="1" smtClean="0"/>
              <a:t>Rivaroxaban</a:t>
            </a:r>
            <a:endParaRPr lang="en-US" sz="3000" dirty="0" smtClean="0"/>
          </a:p>
          <a:p>
            <a:pPr marL="914400" lvl="1" indent="-457200" algn="l">
              <a:buFont typeface="Arial" panose="020B0604020202020204" pitchFamily="34" charset="0"/>
              <a:buChar char="•"/>
            </a:pPr>
            <a:r>
              <a:rPr lang="en-US" sz="2600" dirty="0" smtClean="0"/>
              <a:t>Life threatening bleeding or rapid reversal required</a:t>
            </a:r>
          </a:p>
          <a:p>
            <a:pPr marL="914400" lvl="1" indent="-457200" algn="l">
              <a:buFont typeface="Arial" panose="020B0604020202020204" pitchFamily="34" charset="0"/>
              <a:buChar char="•"/>
            </a:pPr>
            <a:r>
              <a:rPr lang="en-US" sz="2600" dirty="0" smtClean="0"/>
              <a:t>4F- PCC 35 units/kg x 1 dose (if INR greater than 1.5) </a:t>
            </a:r>
          </a:p>
          <a:p>
            <a:pPr marL="914400" lvl="1" indent="-457200" algn="l">
              <a:buFont typeface="Arial" panose="020B0604020202020204" pitchFamily="34" charset="0"/>
              <a:buChar char="•"/>
            </a:pPr>
            <a:endParaRPr lang="en-US" sz="2200" dirty="0" smtClean="0"/>
          </a:p>
          <a:p>
            <a:pPr marL="457200" lvl="0" indent="-457200" algn="l">
              <a:buFont typeface="Arial" panose="020B0604020202020204" pitchFamily="34" charset="0"/>
              <a:buChar char="•"/>
            </a:pPr>
            <a:endParaRPr lang="en-US" sz="2800" dirty="0" smtClean="0"/>
          </a:p>
        </p:txBody>
      </p:sp>
      <p:sp>
        <p:nvSpPr>
          <p:cNvPr id="13" name="Rectangle 2"/>
          <p:cNvSpPr txBox="1">
            <a:spLocks noChangeArrowheads="1"/>
          </p:cNvSpPr>
          <p:nvPr/>
        </p:nvSpPr>
        <p:spPr bwMode="auto">
          <a:xfrm>
            <a:off x="0" y="381000"/>
            <a:ext cx="91440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en-US"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charset="0"/>
                <a:ea typeface="ＭＳ Ｐゴシック" charset="0"/>
                <a:cs typeface="Arial" charset="0"/>
              </a:rPr>
              <a:t>Treatment Protocols</a:t>
            </a:r>
            <a:endParaRPr lang="en-US"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charset="0"/>
              <a:ea typeface="ＭＳ Ｐゴシック" charset="0"/>
              <a:cs typeface="Arial" charset="0"/>
            </a:endParaRPr>
          </a:p>
        </p:txBody>
      </p:sp>
      <p:sp>
        <p:nvSpPr>
          <p:cNvPr id="8" name="Rectangle 7"/>
          <p:cNvSpPr/>
          <p:nvPr/>
        </p:nvSpPr>
        <p:spPr bwMode="auto">
          <a:xfrm>
            <a:off x="0" y="0"/>
            <a:ext cx="9144000" cy="304800"/>
          </a:xfrm>
          <a:prstGeom prst="rect">
            <a:avLst/>
          </a:prstGeom>
          <a:gradFill>
            <a:gsLst>
              <a:gs pos="0">
                <a:srgbClr val="668566">
                  <a:alpha val="10001"/>
                </a:srgbClr>
              </a:gs>
              <a:gs pos="100000">
                <a:srgbClr val="003300">
                  <a:alpha val="84000"/>
                </a:srgbClr>
              </a:gs>
            </a:gsLst>
            <a:lin ang="0" scaled="0"/>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smtClean="0">
              <a:solidFill>
                <a:srgbClr val="000000"/>
              </a:solidFill>
            </a:endParaRPr>
          </a:p>
        </p:txBody>
      </p:sp>
      <p:graphicFrame>
        <p:nvGraphicFramePr>
          <p:cNvPr id="9" name="Table 8"/>
          <p:cNvGraphicFramePr>
            <a:graphicFrameLocks noGrp="1"/>
          </p:cNvGraphicFramePr>
          <p:nvPr/>
        </p:nvGraphicFramePr>
        <p:xfrm>
          <a:off x="1295400" y="3200400"/>
          <a:ext cx="6096000" cy="1752600"/>
        </p:xfrm>
        <a:graphic>
          <a:graphicData uri="http://schemas.openxmlformats.org/drawingml/2006/table">
            <a:tbl>
              <a:tblPr firstRow="1" bandRow="1">
                <a:tableStyleId>{69012ECD-51FC-41F1-AA8D-1B2483CD663E}</a:tableStyleId>
              </a:tblPr>
              <a:tblGrid>
                <a:gridCol w="2286000"/>
                <a:gridCol w="1778000"/>
                <a:gridCol w="2032000"/>
              </a:tblGrid>
              <a:tr h="370840">
                <a:tc>
                  <a:txBody>
                    <a:bodyPr/>
                    <a:lstStyle/>
                    <a:p>
                      <a:pPr algn="ctr"/>
                      <a:r>
                        <a:rPr lang="en-US" dirty="0" smtClean="0"/>
                        <a:t>Pre-treatment INR</a:t>
                      </a:r>
                      <a:endParaRPr lang="en-US" dirty="0"/>
                    </a:p>
                  </a:txBody>
                  <a:tcPr anchor="ctr"/>
                </a:tc>
                <a:tc>
                  <a:txBody>
                    <a:bodyPr/>
                    <a:lstStyle/>
                    <a:p>
                      <a:pPr algn="ctr"/>
                      <a:r>
                        <a:rPr lang="en-US" dirty="0" smtClean="0"/>
                        <a:t>Dose of 4F-PCC</a:t>
                      </a:r>
                      <a:endParaRPr lang="en-US" dirty="0"/>
                    </a:p>
                  </a:txBody>
                  <a:tcPr anchor="ctr"/>
                </a:tc>
                <a:tc>
                  <a:txBody>
                    <a:bodyPr/>
                    <a:lstStyle/>
                    <a:p>
                      <a:pPr algn="ctr"/>
                      <a:r>
                        <a:rPr lang="en-US" dirty="0" smtClean="0"/>
                        <a:t>Maximum dose</a:t>
                      </a:r>
                      <a:endParaRPr lang="en-US" dirty="0"/>
                    </a:p>
                  </a:txBody>
                  <a:tcPr anchor="ctr"/>
                </a:tc>
              </a:tr>
              <a:tr h="370840">
                <a:tc>
                  <a:txBody>
                    <a:bodyPr/>
                    <a:lstStyle/>
                    <a:p>
                      <a:pPr algn="ctr"/>
                      <a:r>
                        <a:rPr lang="en-US" dirty="0" smtClean="0"/>
                        <a:t>2 – 3.9</a:t>
                      </a:r>
                      <a:endParaRPr lang="en-US" dirty="0"/>
                    </a:p>
                  </a:txBody>
                  <a:tcPr anchor="ctr"/>
                </a:tc>
                <a:tc>
                  <a:txBody>
                    <a:bodyPr/>
                    <a:lstStyle/>
                    <a:p>
                      <a:pPr algn="ctr"/>
                      <a:r>
                        <a:rPr lang="en-US" dirty="0" smtClean="0"/>
                        <a:t>25 units/kg</a:t>
                      </a:r>
                      <a:endParaRPr lang="en-US" dirty="0"/>
                    </a:p>
                  </a:txBody>
                  <a:tcPr anchor="ctr"/>
                </a:tc>
                <a:tc>
                  <a:txBody>
                    <a:bodyPr/>
                    <a:lstStyle/>
                    <a:p>
                      <a:pPr algn="ctr"/>
                      <a:r>
                        <a:rPr lang="en-US" dirty="0" smtClean="0"/>
                        <a:t>2500 units</a:t>
                      </a:r>
                      <a:endParaRPr lang="en-US" dirty="0"/>
                    </a:p>
                  </a:txBody>
                  <a:tcPr anchor="ctr"/>
                </a:tc>
              </a:tr>
              <a:tr h="370840">
                <a:tc>
                  <a:txBody>
                    <a:bodyPr/>
                    <a:lstStyle/>
                    <a:p>
                      <a:pPr algn="ctr"/>
                      <a:r>
                        <a:rPr lang="en-US" dirty="0" smtClean="0"/>
                        <a:t>4 – 6</a:t>
                      </a:r>
                      <a:endParaRPr 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35 units/kg</a:t>
                      </a:r>
                    </a:p>
                  </a:txBody>
                  <a:tcPr anchor="ctr"/>
                </a:tc>
                <a:tc>
                  <a:txBody>
                    <a:bodyPr/>
                    <a:lstStyle/>
                    <a:p>
                      <a:pPr algn="ctr"/>
                      <a:r>
                        <a:rPr lang="en-US" dirty="0" smtClean="0"/>
                        <a:t>3500 units</a:t>
                      </a:r>
                      <a:endParaRPr lang="en-US" dirty="0"/>
                    </a:p>
                  </a:txBody>
                  <a:tcPr anchor="ctr"/>
                </a:tc>
              </a:tr>
              <a:tr h="370840">
                <a:tc>
                  <a:txBody>
                    <a:bodyPr/>
                    <a:lstStyle/>
                    <a:p>
                      <a:pPr algn="ctr">
                        <a:buFont typeface="Wingdings"/>
                        <a:buNone/>
                      </a:pPr>
                      <a:r>
                        <a:rPr lang="en-US" dirty="0" smtClean="0"/>
                        <a:t>&gt; 6</a:t>
                      </a:r>
                      <a:endParaRPr 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50 units/kg</a:t>
                      </a:r>
                    </a:p>
                  </a:txBody>
                  <a:tcPr anchor="ctr"/>
                </a:tc>
                <a:tc>
                  <a:txBody>
                    <a:bodyPr/>
                    <a:lstStyle/>
                    <a:p>
                      <a:pPr algn="ctr"/>
                      <a:r>
                        <a:rPr lang="en-US" dirty="0" smtClean="0"/>
                        <a:t>5000 units</a:t>
                      </a:r>
                      <a:endParaRPr lang="en-US" dirty="0"/>
                    </a:p>
                  </a:txBody>
                  <a:tcPr anchor="ctr"/>
                </a:tc>
              </a:tr>
            </a:tbl>
          </a:graphicData>
        </a:graphic>
      </p:graphicFrame>
    </p:spTree>
    <p:extLst>
      <p:ext uri="{BB962C8B-B14F-4D97-AF65-F5344CB8AC3E}">
        <p14:creationId xmlns:p14="http://schemas.microsoft.com/office/powerpoint/2010/main" val="109299542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304800" y="1600200"/>
            <a:ext cx="8572500" cy="434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0" indent="0" algn="ctr" rtl="0" fontAlgn="base">
              <a:spcBef>
                <a:spcPct val="20000"/>
              </a:spcBef>
              <a:spcAft>
                <a:spcPct val="0"/>
              </a:spcAft>
              <a:buNone/>
              <a:defRPr sz="3200">
                <a:solidFill>
                  <a:schemeClr val="tx1"/>
                </a:solidFill>
                <a:latin typeface="+mn-lt"/>
                <a:ea typeface="+mn-ea"/>
                <a:cs typeface="+mn-cs"/>
              </a:defRPr>
            </a:lvl1pPr>
            <a:lvl2pPr marL="457200" indent="0" algn="ctr" rtl="0" fontAlgn="base">
              <a:spcBef>
                <a:spcPct val="20000"/>
              </a:spcBef>
              <a:spcAft>
                <a:spcPct val="0"/>
              </a:spcAft>
              <a:buNone/>
              <a:defRPr sz="2800">
                <a:solidFill>
                  <a:schemeClr val="tx1"/>
                </a:solidFill>
                <a:latin typeface="+mn-lt"/>
              </a:defRPr>
            </a:lvl2pPr>
            <a:lvl3pPr marL="914400" indent="0" algn="ctr" rtl="0" fontAlgn="base">
              <a:spcBef>
                <a:spcPct val="20000"/>
              </a:spcBef>
              <a:spcAft>
                <a:spcPct val="0"/>
              </a:spcAft>
              <a:buNone/>
              <a:defRPr sz="2400">
                <a:solidFill>
                  <a:schemeClr val="tx1"/>
                </a:solidFill>
                <a:latin typeface="+mn-lt"/>
              </a:defRPr>
            </a:lvl3pPr>
            <a:lvl4pPr marL="1371600" indent="0" algn="ctr" rtl="0" fontAlgn="base">
              <a:spcBef>
                <a:spcPct val="20000"/>
              </a:spcBef>
              <a:spcAft>
                <a:spcPct val="0"/>
              </a:spcAft>
              <a:buNone/>
              <a:defRPr sz="2000">
                <a:solidFill>
                  <a:schemeClr val="tx1"/>
                </a:solidFill>
                <a:latin typeface="+mn-lt"/>
              </a:defRPr>
            </a:lvl4pPr>
            <a:lvl5pPr marL="1828800" indent="0" algn="ctr" rtl="0" fontAlgn="base">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marL="457200" lvl="0" indent="-457200" algn="l">
              <a:buFont typeface="Arial" panose="020B0604020202020204" pitchFamily="34" charset="0"/>
              <a:buChar char="•"/>
            </a:pPr>
            <a:endParaRPr lang="en-US" dirty="0" smtClean="0"/>
          </a:p>
        </p:txBody>
      </p:sp>
      <p:sp>
        <p:nvSpPr>
          <p:cNvPr id="13" name="Rectangle 2"/>
          <p:cNvSpPr txBox="1">
            <a:spLocks noChangeArrowheads="1"/>
          </p:cNvSpPr>
          <p:nvPr/>
        </p:nvSpPr>
        <p:spPr bwMode="auto">
          <a:xfrm>
            <a:off x="0" y="304800"/>
            <a:ext cx="91440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en-US"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charset="0"/>
                <a:ea typeface="ＭＳ Ｐゴシック" charset="0"/>
                <a:cs typeface="Arial" charset="0"/>
              </a:rPr>
              <a:t>Results </a:t>
            </a:r>
            <a:endParaRPr lang="en-US"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charset="0"/>
              <a:ea typeface="ＭＳ Ｐゴシック" charset="0"/>
              <a:cs typeface="Arial" charset="0"/>
            </a:endParaRPr>
          </a:p>
        </p:txBody>
      </p:sp>
      <p:sp>
        <p:nvSpPr>
          <p:cNvPr id="8" name="Rectangle 7"/>
          <p:cNvSpPr/>
          <p:nvPr/>
        </p:nvSpPr>
        <p:spPr bwMode="auto">
          <a:xfrm>
            <a:off x="0" y="0"/>
            <a:ext cx="9144000" cy="304800"/>
          </a:xfrm>
          <a:prstGeom prst="rect">
            <a:avLst/>
          </a:prstGeom>
          <a:gradFill>
            <a:gsLst>
              <a:gs pos="0">
                <a:srgbClr val="668566">
                  <a:alpha val="10001"/>
                </a:srgbClr>
              </a:gs>
              <a:gs pos="100000">
                <a:srgbClr val="003300">
                  <a:alpha val="84000"/>
                </a:srgbClr>
              </a:gs>
            </a:gsLst>
            <a:lin ang="0" scaled="0"/>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smtClean="0">
              <a:solidFill>
                <a:srgbClr val="000000"/>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2113721568"/>
              </p:ext>
            </p:extLst>
          </p:nvPr>
        </p:nvGraphicFramePr>
        <p:xfrm>
          <a:off x="457200" y="1447800"/>
          <a:ext cx="7924800" cy="4767005"/>
        </p:xfrm>
        <a:graphic>
          <a:graphicData uri="http://schemas.openxmlformats.org/drawingml/2006/table">
            <a:tbl>
              <a:tblPr firstRow="1" bandRow="1">
                <a:tableStyleId>{5C22544A-7EE6-4342-B048-85BDC9FD1C3A}</a:tableStyleId>
              </a:tblPr>
              <a:tblGrid>
                <a:gridCol w="4038600"/>
                <a:gridCol w="3886200"/>
              </a:tblGrid>
              <a:tr h="477913">
                <a:tc>
                  <a:txBody>
                    <a:bodyPr/>
                    <a:lstStyle/>
                    <a:p>
                      <a:r>
                        <a:rPr lang="en-US" dirty="0" smtClean="0"/>
                        <a:t>Characteristic</a:t>
                      </a:r>
                      <a:endParaRPr lang="en-US" dirty="0"/>
                    </a:p>
                  </a:txBody>
                  <a:tcPr anchor="ctr"/>
                </a:tc>
                <a:tc>
                  <a:txBody>
                    <a:bodyPr/>
                    <a:lstStyle/>
                    <a:p>
                      <a:pPr algn="ctr"/>
                      <a:r>
                        <a:rPr lang="en-US" dirty="0" smtClean="0"/>
                        <a:t> n= 21</a:t>
                      </a:r>
                      <a:endParaRPr lang="en-US" dirty="0"/>
                    </a:p>
                  </a:txBody>
                  <a:tcPr anchor="ctr"/>
                </a:tc>
              </a:tr>
              <a:tr h="477913">
                <a:tc>
                  <a:txBody>
                    <a:bodyPr/>
                    <a:lstStyle/>
                    <a:p>
                      <a:r>
                        <a:rPr lang="en-US" dirty="0" smtClean="0"/>
                        <a:t>Age</a:t>
                      </a:r>
                      <a:r>
                        <a:rPr lang="en-US" baseline="0" dirty="0" smtClean="0"/>
                        <a:t>, years—median (range)</a:t>
                      </a:r>
                      <a:endParaRPr lang="en-US" dirty="0"/>
                    </a:p>
                  </a:txBody>
                  <a:tcPr anchor="ctr"/>
                </a:tc>
                <a:tc>
                  <a:txBody>
                    <a:bodyPr/>
                    <a:lstStyle/>
                    <a:p>
                      <a:pPr algn="ctr"/>
                      <a:r>
                        <a:rPr lang="en-US" dirty="0" smtClean="0"/>
                        <a:t>77 (53 – 88)</a:t>
                      </a:r>
                      <a:endParaRPr lang="en-US" dirty="0"/>
                    </a:p>
                  </a:txBody>
                  <a:tcPr anchor="ctr"/>
                </a:tc>
              </a:tr>
              <a:tr h="477913">
                <a:tc>
                  <a:txBody>
                    <a:bodyPr/>
                    <a:lstStyle/>
                    <a:p>
                      <a:r>
                        <a:rPr lang="en-US" baseline="0" dirty="0" smtClean="0"/>
                        <a:t>Female gender, n (%)</a:t>
                      </a:r>
                      <a:endParaRPr lang="en-US" dirty="0"/>
                    </a:p>
                  </a:txBody>
                  <a:tcPr anchor="ctr"/>
                </a:tc>
                <a:tc>
                  <a:txBody>
                    <a:bodyPr/>
                    <a:lstStyle/>
                    <a:p>
                      <a:pPr algn="ctr"/>
                      <a:r>
                        <a:rPr lang="en-US" dirty="0" smtClean="0"/>
                        <a:t>14 (65)</a:t>
                      </a:r>
                      <a:endParaRPr lang="en-US" dirty="0"/>
                    </a:p>
                  </a:txBody>
                  <a:tcPr anchor="ctr"/>
                </a:tc>
              </a:tr>
              <a:tr h="477913">
                <a:tc>
                  <a:txBody>
                    <a:bodyPr/>
                    <a:lstStyle/>
                    <a:p>
                      <a:r>
                        <a:rPr lang="en-US" dirty="0" smtClean="0"/>
                        <a:t>Weight,</a:t>
                      </a:r>
                      <a:r>
                        <a:rPr lang="en-US" baseline="0" dirty="0" smtClean="0"/>
                        <a:t> kg –median (range)</a:t>
                      </a:r>
                      <a:endParaRPr lang="en-US" dirty="0"/>
                    </a:p>
                  </a:txBody>
                  <a:tcPr anchor="ctr"/>
                </a:tc>
                <a:tc>
                  <a:txBody>
                    <a:bodyPr/>
                    <a:lstStyle/>
                    <a:p>
                      <a:pPr algn="ctr"/>
                      <a:r>
                        <a:rPr lang="en-US" dirty="0" smtClean="0"/>
                        <a:t>74 (56 – 121)</a:t>
                      </a:r>
                      <a:endParaRPr lang="en-US" dirty="0"/>
                    </a:p>
                  </a:txBody>
                  <a:tcPr anchor="ctr"/>
                </a:tc>
              </a:tr>
              <a:tr h="1441148">
                <a:tc>
                  <a:txBody>
                    <a:bodyPr/>
                    <a:lstStyle/>
                    <a:p>
                      <a:pPr lvl="0"/>
                      <a:r>
                        <a:rPr lang="en-US" sz="1800" dirty="0" smtClean="0"/>
                        <a:t>Anticoagulants</a:t>
                      </a:r>
                      <a:r>
                        <a:rPr lang="en-US" sz="1800" baseline="0" dirty="0" smtClean="0"/>
                        <a:t> on admission</a:t>
                      </a:r>
                    </a:p>
                    <a:p>
                      <a:pPr lvl="1"/>
                      <a:r>
                        <a:rPr lang="en-US" sz="1800" dirty="0" smtClean="0"/>
                        <a:t>Warfarin</a:t>
                      </a:r>
                      <a:r>
                        <a:rPr lang="en-US" sz="1800" baseline="0" dirty="0" smtClean="0"/>
                        <a:t>, n (%)</a:t>
                      </a:r>
                    </a:p>
                    <a:p>
                      <a:pPr lvl="1"/>
                      <a:r>
                        <a:rPr lang="en-US" sz="1800" baseline="0" dirty="0" err="1" smtClean="0"/>
                        <a:t>Apixaban</a:t>
                      </a:r>
                      <a:r>
                        <a:rPr lang="en-US" sz="1800" baseline="0" dirty="0" smtClean="0"/>
                        <a:t>, n (%)</a:t>
                      </a:r>
                    </a:p>
                    <a:p>
                      <a:pPr lvl="1"/>
                      <a:r>
                        <a:rPr lang="en-US" sz="1800" baseline="0" dirty="0" err="1" smtClean="0"/>
                        <a:t>Rivaroxaban</a:t>
                      </a:r>
                      <a:r>
                        <a:rPr lang="en-US" sz="1800" baseline="0" dirty="0" smtClean="0"/>
                        <a:t>, n (%)</a:t>
                      </a:r>
                    </a:p>
                    <a:p>
                      <a:pPr lvl="1"/>
                      <a:r>
                        <a:rPr lang="en-US" sz="1800" baseline="0" dirty="0" smtClean="0"/>
                        <a:t>None, n (%)</a:t>
                      </a:r>
                    </a:p>
                  </a:txBody>
                  <a:tcPr anchor="ctr"/>
                </a:tc>
                <a:tc>
                  <a:txBody>
                    <a:bodyPr/>
                    <a:lstStyle/>
                    <a:p>
                      <a:pPr algn="ctr"/>
                      <a:endParaRPr lang="en-US" sz="1800" dirty="0" smtClean="0"/>
                    </a:p>
                    <a:p>
                      <a:pPr algn="ctr"/>
                      <a:r>
                        <a:rPr lang="en-US" sz="1800" dirty="0" smtClean="0"/>
                        <a:t>12 (57)</a:t>
                      </a:r>
                    </a:p>
                    <a:p>
                      <a:pPr algn="ctr"/>
                      <a:r>
                        <a:rPr lang="en-US" sz="1800" dirty="0" smtClean="0"/>
                        <a:t>4 (19)</a:t>
                      </a:r>
                    </a:p>
                    <a:p>
                      <a:pPr algn="ctr"/>
                      <a:r>
                        <a:rPr lang="en-US" sz="1800" dirty="0" smtClean="0"/>
                        <a:t>4 (19)</a:t>
                      </a:r>
                    </a:p>
                    <a:p>
                      <a:pPr algn="ctr"/>
                      <a:r>
                        <a:rPr lang="en-US" sz="1800" dirty="0" smtClean="0"/>
                        <a:t>1 (5)</a:t>
                      </a:r>
                      <a:endParaRPr lang="en-US" sz="1800" dirty="0"/>
                    </a:p>
                  </a:txBody>
                  <a:tcPr anchor="ctr"/>
                </a:tc>
              </a:tr>
              <a:tr h="485322">
                <a:tc>
                  <a:txBody>
                    <a:bodyPr/>
                    <a:lstStyle/>
                    <a:p>
                      <a:r>
                        <a:rPr lang="en-US" sz="1800" dirty="0" smtClean="0"/>
                        <a:t>Major bleeding events,</a:t>
                      </a:r>
                      <a:r>
                        <a:rPr lang="en-US" sz="1800" baseline="0" dirty="0" smtClean="0"/>
                        <a:t> n (%)</a:t>
                      </a:r>
                      <a:endParaRPr lang="en-US" sz="1800" dirty="0" smtClean="0"/>
                    </a:p>
                    <a:p>
                      <a:pPr lvl="1"/>
                      <a:r>
                        <a:rPr lang="en-US" sz="1800" dirty="0" smtClean="0"/>
                        <a:t>Intracranial</a:t>
                      </a:r>
                      <a:r>
                        <a:rPr lang="en-US" sz="1800" baseline="0" dirty="0" smtClean="0"/>
                        <a:t> hemorrhages, n (%)</a:t>
                      </a:r>
                    </a:p>
                    <a:p>
                      <a:pPr lvl="1"/>
                      <a:r>
                        <a:rPr lang="en-US" sz="1800" dirty="0" smtClean="0">
                          <a:latin typeface="+mn-lt"/>
                        </a:rPr>
                        <a:t>Gastrointestinal</a:t>
                      </a:r>
                      <a:r>
                        <a:rPr lang="en-US" sz="1800" baseline="0" dirty="0" smtClean="0"/>
                        <a:t> bleed, n (%)</a:t>
                      </a:r>
                      <a:endParaRPr lang="en-US" sz="1800" dirty="0"/>
                    </a:p>
                  </a:txBody>
                  <a:tcPr anchor="ctr"/>
                </a:tc>
                <a:tc>
                  <a:txBody>
                    <a:bodyPr/>
                    <a:lstStyle/>
                    <a:p>
                      <a:pPr algn="ctr"/>
                      <a:r>
                        <a:rPr lang="en-US" sz="1800" dirty="0" smtClean="0"/>
                        <a:t>17</a:t>
                      </a:r>
                      <a:r>
                        <a:rPr lang="en-US" sz="1800" baseline="0" dirty="0" smtClean="0"/>
                        <a:t> (80)</a:t>
                      </a:r>
                    </a:p>
                    <a:p>
                      <a:pPr algn="ctr"/>
                      <a:r>
                        <a:rPr lang="en-US" sz="1800" dirty="0" smtClean="0"/>
                        <a:t>16 (75)</a:t>
                      </a:r>
                    </a:p>
                    <a:p>
                      <a:pPr algn="ctr"/>
                      <a:r>
                        <a:rPr lang="en-US" sz="1800" dirty="0" smtClean="0"/>
                        <a:t>1 (5)</a:t>
                      </a:r>
                      <a:endParaRPr lang="en-US" sz="1800" dirty="0"/>
                    </a:p>
                  </a:txBody>
                  <a:tcPr anchor="ctr"/>
                </a:tc>
              </a:tr>
              <a:tr h="477913">
                <a:tc>
                  <a:txBody>
                    <a:bodyPr/>
                    <a:lstStyle/>
                    <a:p>
                      <a:r>
                        <a:rPr lang="en-US" dirty="0" smtClean="0"/>
                        <a:t>Blood products administered, n </a:t>
                      </a:r>
                      <a:r>
                        <a:rPr lang="en-US" baseline="0" dirty="0" smtClean="0"/>
                        <a:t>(%)</a:t>
                      </a:r>
                      <a:endParaRPr lang="en-US" dirty="0"/>
                    </a:p>
                  </a:txBody>
                  <a:tcPr anchor="ctr"/>
                </a:tc>
                <a:tc>
                  <a:txBody>
                    <a:bodyPr/>
                    <a:lstStyle/>
                    <a:p>
                      <a:pPr algn="ctr"/>
                      <a:r>
                        <a:rPr lang="en-US" dirty="0" smtClean="0"/>
                        <a:t>15 (71)</a:t>
                      </a:r>
                      <a:endParaRPr lang="en-US" dirty="0"/>
                    </a:p>
                  </a:txBody>
                  <a:tcPr anchor="ctr"/>
                </a:tc>
              </a:tr>
            </a:tbl>
          </a:graphicData>
        </a:graphic>
      </p:graphicFrame>
    </p:spTree>
    <p:extLst>
      <p:ext uri="{BB962C8B-B14F-4D97-AF65-F5344CB8AC3E}">
        <p14:creationId xmlns:p14="http://schemas.microsoft.com/office/powerpoint/2010/main" val="264919902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304800" y="1600200"/>
            <a:ext cx="8572500" cy="434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0" indent="0" algn="ctr" rtl="0" fontAlgn="base">
              <a:spcBef>
                <a:spcPct val="20000"/>
              </a:spcBef>
              <a:spcAft>
                <a:spcPct val="0"/>
              </a:spcAft>
              <a:buNone/>
              <a:defRPr sz="3200">
                <a:solidFill>
                  <a:schemeClr val="tx1"/>
                </a:solidFill>
                <a:latin typeface="+mn-lt"/>
                <a:ea typeface="+mn-ea"/>
                <a:cs typeface="+mn-cs"/>
              </a:defRPr>
            </a:lvl1pPr>
            <a:lvl2pPr marL="457200" indent="0" algn="ctr" rtl="0" fontAlgn="base">
              <a:spcBef>
                <a:spcPct val="20000"/>
              </a:spcBef>
              <a:spcAft>
                <a:spcPct val="0"/>
              </a:spcAft>
              <a:buNone/>
              <a:defRPr sz="2800">
                <a:solidFill>
                  <a:schemeClr val="tx1"/>
                </a:solidFill>
                <a:latin typeface="+mn-lt"/>
              </a:defRPr>
            </a:lvl2pPr>
            <a:lvl3pPr marL="914400" indent="0" algn="ctr" rtl="0" fontAlgn="base">
              <a:spcBef>
                <a:spcPct val="20000"/>
              </a:spcBef>
              <a:spcAft>
                <a:spcPct val="0"/>
              </a:spcAft>
              <a:buNone/>
              <a:defRPr sz="2400">
                <a:solidFill>
                  <a:schemeClr val="tx1"/>
                </a:solidFill>
                <a:latin typeface="+mn-lt"/>
              </a:defRPr>
            </a:lvl3pPr>
            <a:lvl4pPr marL="1371600" indent="0" algn="ctr" rtl="0" fontAlgn="base">
              <a:spcBef>
                <a:spcPct val="20000"/>
              </a:spcBef>
              <a:spcAft>
                <a:spcPct val="0"/>
              </a:spcAft>
              <a:buNone/>
              <a:defRPr sz="2000">
                <a:solidFill>
                  <a:schemeClr val="tx1"/>
                </a:solidFill>
                <a:latin typeface="+mn-lt"/>
              </a:defRPr>
            </a:lvl4pPr>
            <a:lvl5pPr marL="1828800" indent="0" algn="ctr" rtl="0" fontAlgn="base">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marL="457200" lvl="0" indent="-457200" algn="l">
              <a:buFont typeface="Arial" panose="020B0604020202020204" pitchFamily="34" charset="0"/>
              <a:buChar char="•"/>
            </a:pPr>
            <a:endParaRPr lang="en-US" dirty="0"/>
          </a:p>
        </p:txBody>
      </p:sp>
      <p:sp>
        <p:nvSpPr>
          <p:cNvPr id="13" name="Rectangle 2"/>
          <p:cNvSpPr txBox="1">
            <a:spLocks noChangeArrowheads="1"/>
          </p:cNvSpPr>
          <p:nvPr/>
        </p:nvSpPr>
        <p:spPr bwMode="auto">
          <a:xfrm>
            <a:off x="0" y="304800"/>
            <a:ext cx="91440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en-US"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charset="0"/>
                <a:ea typeface="ＭＳ Ｐゴシック" charset="0"/>
                <a:cs typeface="Arial" charset="0"/>
              </a:rPr>
              <a:t>Pharmacist Interventions </a:t>
            </a:r>
            <a:endParaRPr lang="en-US"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charset="0"/>
              <a:ea typeface="ＭＳ Ｐゴシック" charset="0"/>
              <a:cs typeface="Arial" charset="0"/>
            </a:endParaRPr>
          </a:p>
        </p:txBody>
      </p:sp>
      <p:sp>
        <p:nvSpPr>
          <p:cNvPr id="8" name="Rectangle 7"/>
          <p:cNvSpPr/>
          <p:nvPr/>
        </p:nvSpPr>
        <p:spPr bwMode="auto">
          <a:xfrm>
            <a:off x="0" y="0"/>
            <a:ext cx="9144000" cy="304800"/>
          </a:xfrm>
          <a:prstGeom prst="rect">
            <a:avLst/>
          </a:prstGeom>
          <a:gradFill>
            <a:gsLst>
              <a:gs pos="0">
                <a:srgbClr val="668566">
                  <a:alpha val="10001"/>
                </a:srgbClr>
              </a:gs>
              <a:gs pos="100000">
                <a:srgbClr val="003300">
                  <a:alpha val="84000"/>
                </a:srgbClr>
              </a:gs>
            </a:gsLst>
            <a:lin ang="0" scaled="0"/>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smtClean="0">
              <a:solidFill>
                <a:srgbClr val="000000"/>
              </a:solidFill>
            </a:endParaRPr>
          </a:p>
        </p:txBody>
      </p:sp>
      <p:sp>
        <p:nvSpPr>
          <p:cNvPr id="9" name="Rounded Rectangle 8"/>
          <p:cNvSpPr/>
          <p:nvPr/>
        </p:nvSpPr>
        <p:spPr>
          <a:xfrm>
            <a:off x="2971800" y="1447800"/>
            <a:ext cx="3124200" cy="990600"/>
          </a:xfrm>
          <a:prstGeom prst="roundRect">
            <a:avLst/>
          </a:prstGeom>
          <a:solidFill>
            <a:srgbClr val="879DA1"/>
          </a:solidFill>
          <a:ln>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smtClean="0"/>
              <a:t>21 orders prescribed</a:t>
            </a:r>
          </a:p>
        </p:txBody>
      </p:sp>
      <p:sp>
        <p:nvSpPr>
          <p:cNvPr id="10" name="Rounded Rectangle 9"/>
          <p:cNvSpPr/>
          <p:nvPr/>
        </p:nvSpPr>
        <p:spPr>
          <a:xfrm>
            <a:off x="457200" y="2895600"/>
            <a:ext cx="3124200" cy="1143000"/>
          </a:xfrm>
          <a:prstGeom prst="roundRect">
            <a:avLst/>
          </a:prstGeom>
          <a:solidFill>
            <a:srgbClr val="879DA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dirty="0" smtClean="0"/>
              <a:t>4F-PCC administered</a:t>
            </a:r>
          </a:p>
          <a:p>
            <a:pPr lvl="0" algn="ctr"/>
            <a:r>
              <a:rPr lang="en-US" dirty="0" smtClean="0"/>
              <a:t>n = 12</a:t>
            </a:r>
          </a:p>
        </p:txBody>
      </p:sp>
      <p:sp>
        <p:nvSpPr>
          <p:cNvPr id="11" name="Rounded Rectangle 10"/>
          <p:cNvSpPr/>
          <p:nvPr/>
        </p:nvSpPr>
        <p:spPr>
          <a:xfrm>
            <a:off x="5257800" y="2971800"/>
            <a:ext cx="3276600" cy="1143000"/>
          </a:xfrm>
          <a:prstGeom prst="roundRect">
            <a:avLst/>
          </a:prstGeom>
          <a:solidFill>
            <a:srgbClr val="879DA1"/>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4F-PCC</a:t>
            </a:r>
          </a:p>
          <a:p>
            <a:pPr algn="ctr"/>
            <a:r>
              <a:rPr lang="en-US" dirty="0" smtClean="0"/>
              <a:t> not administered</a:t>
            </a:r>
          </a:p>
          <a:p>
            <a:pPr algn="ctr"/>
            <a:r>
              <a:rPr lang="en-US" dirty="0" smtClean="0"/>
              <a:t>n = 9</a:t>
            </a:r>
          </a:p>
        </p:txBody>
      </p:sp>
      <p:cxnSp>
        <p:nvCxnSpPr>
          <p:cNvPr id="16" name="Straight Arrow Connector 15"/>
          <p:cNvCxnSpPr/>
          <p:nvPr/>
        </p:nvCxnSpPr>
        <p:spPr>
          <a:xfrm flipH="1">
            <a:off x="3200400" y="2438400"/>
            <a:ext cx="228600" cy="457200"/>
          </a:xfrm>
          <a:prstGeom prst="straightConnector1">
            <a:avLst/>
          </a:prstGeom>
          <a:ln w="57150">
            <a:solidFill>
              <a:schemeClr val="accent4"/>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5867400" y="2438400"/>
            <a:ext cx="228600" cy="533400"/>
          </a:xfrm>
          <a:prstGeom prst="straightConnector1">
            <a:avLst/>
          </a:prstGeom>
          <a:ln w="57150">
            <a:solidFill>
              <a:schemeClr val="accent4"/>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5" name="Table 14"/>
          <p:cNvGraphicFramePr>
            <a:graphicFrameLocks noGrp="1"/>
          </p:cNvGraphicFramePr>
          <p:nvPr/>
        </p:nvGraphicFramePr>
        <p:xfrm>
          <a:off x="838200" y="4343400"/>
          <a:ext cx="7315200" cy="2225040"/>
        </p:xfrm>
        <a:graphic>
          <a:graphicData uri="http://schemas.openxmlformats.org/drawingml/2006/table">
            <a:tbl>
              <a:tblPr firstRow="1" bandRow="1">
                <a:tableStyleId>{69012ECD-51FC-41F1-AA8D-1B2483CD663E}</a:tableStyleId>
              </a:tblPr>
              <a:tblGrid>
                <a:gridCol w="5120640"/>
                <a:gridCol w="2194560"/>
              </a:tblGrid>
              <a:tr h="370840">
                <a:tc>
                  <a:txBody>
                    <a:bodyPr/>
                    <a:lstStyle/>
                    <a:p>
                      <a:r>
                        <a:rPr lang="en-US" dirty="0" smtClean="0"/>
                        <a:t>Reason for not administering</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 of patients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Not life threatening bleed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4</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Futility of care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2</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Elevated</a:t>
                      </a:r>
                      <a:r>
                        <a:rPr lang="en-US" baseline="0" dirty="0" smtClean="0"/>
                        <a:t> INR, no anticoagulation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err="1" smtClean="0"/>
                        <a:t>Warfarin</a:t>
                      </a:r>
                      <a:r>
                        <a:rPr lang="en-US" dirty="0" smtClean="0"/>
                        <a:t> induced INR elevation, no bleeding</a:t>
                      </a:r>
                      <a:r>
                        <a:rPr lang="en-US" baseline="0" dirty="0" smtClean="0"/>
                        <a:t>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dirty="0" smtClean="0"/>
                        <a:t>Alternative agent used</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619055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304800" y="1600200"/>
            <a:ext cx="8572500" cy="434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0" indent="0" algn="ctr" rtl="0" fontAlgn="base">
              <a:spcBef>
                <a:spcPct val="20000"/>
              </a:spcBef>
              <a:spcAft>
                <a:spcPct val="0"/>
              </a:spcAft>
              <a:buNone/>
              <a:defRPr sz="3200">
                <a:solidFill>
                  <a:schemeClr val="tx1"/>
                </a:solidFill>
                <a:latin typeface="+mn-lt"/>
                <a:ea typeface="+mn-ea"/>
                <a:cs typeface="+mn-cs"/>
              </a:defRPr>
            </a:lvl1pPr>
            <a:lvl2pPr marL="457200" indent="0" algn="ctr" rtl="0" fontAlgn="base">
              <a:spcBef>
                <a:spcPct val="20000"/>
              </a:spcBef>
              <a:spcAft>
                <a:spcPct val="0"/>
              </a:spcAft>
              <a:buNone/>
              <a:defRPr sz="2800">
                <a:solidFill>
                  <a:schemeClr val="tx1"/>
                </a:solidFill>
                <a:latin typeface="+mn-lt"/>
              </a:defRPr>
            </a:lvl2pPr>
            <a:lvl3pPr marL="914400" indent="0" algn="ctr" rtl="0" fontAlgn="base">
              <a:spcBef>
                <a:spcPct val="20000"/>
              </a:spcBef>
              <a:spcAft>
                <a:spcPct val="0"/>
              </a:spcAft>
              <a:buNone/>
              <a:defRPr sz="2400">
                <a:solidFill>
                  <a:schemeClr val="tx1"/>
                </a:solidFill>
                <a:latin typeface="+mn-lt"/>
              </a:defRPr>
            </a:lvl3pPr>
            <a:lvl4pPr marL="1371600" indent="0" algn="ctr" rtl="0" fontAlgn="base">
              <a:spcBef>
                <a:spcPct val="20000"/>
              </a:spcBef>
              <a:spcAft>
                <a:spcPct val="0"/>
              </a:spcAft>
              <a:buNone/>
              <a:defRPr sz="2000">
                <a:solidFill>
                  <a:schemeClr val="tx1"/>
                </a:solidFill>
                <a:latin typeface="+mn-lt"/>
              </a:defRPr>
            </a:lvl4pPr>
            <a:lvl5pPr marL="1828800" indent="0" algn="ctr" rtl="0" fontAlgn="base">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marL="457200" lvl="0" indent="-457200" algn="l">
              <a:buFont typeface="Arial" panose="020B0604020202020204" pitchFamily="34" charset="0"/>
              <a:buChar char="•"/>
            </a:pPr>
            <a:endParaRPr lang="en-US" dirty="0"/>
          </a:p>
        </p:txBody>
      </p:sp>
      <p:sp>
        <p:nvSpPr>
          <p:cNvPr id="13" name="Rectangle 2"/>
          <p:cNvSpPr txBox="1">
            <a:spLocks noChangeArrowheads="1"/>
          </p:cNvSpPr>
          <p:nvPr/>
        </p:nvSpPr>
        <p:spPr bwMode="auto">
          <a:xfrm>
            <a:off x="0" y="304800"/>
            <a:ext cx="91440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en-US"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charset="0"/>
                <a:ea typeface="ＭＳ Ｐゴシック" charset="0"/>
                <a:cs typeface="Arial" charset="0"/>
              </a:rPr>
              <a:t>Results of 4F-PCC Received</a:t>
            </a:r>
          </a:p>
        </p:txBody>
      </p:sp>
      <p:sp>
        <p:nvSpPr>
          <p:cNvPr id="8" name="Rectangle 7"/>
          <p:cNvSpPr/>
          <p:nvPr/>
        </p:nvSpPr>
        <p:spPr bwMode="auto">
          <a:xfrm>
            <a:off x="0" y="0"/>
            <a:ext cx="9144000" cy="304800"/>
          </a:xfrm>
          <a:prstGeom prst="rect">
            <a:avLst/>
          </a:prstGeom>
          <a:gradFill>
            <a:gsLst>
              <a:gs pos="0">
                <a:srgbClr val="668566">
                  <a:alpha val="10001"/>
                </a:srgbClr>
              </a:gs>
              <a:gs pos="100000">
                <a:srgbClr val="003300">
                  <a:alpha val="84000"/>
                </a:srgbClr>
              </a:gs>
            </a:gsLst>
            <a:lin ang="0" scaled="0"/>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smtClean="0">
              <a:solidFill>
                <a:srgbClr val="000000"/>
              </a:solidFill>
            </a:endParaRPr>
          </a:p>
        </p:txBody>
      </p:sp>
      <p:graphicFrame>
        <p:nvGraphicFramePr>
          <p:cNvPr id="6" name="Table 5"/>
          <p:cNvGraphicFramePr>
            <a:graphicFrameLocks noGrp="1"/>
          </p:cNvGraphicFramePr>
          <p:nvPr/>
        </p:nvGraphicFramePr>
        <p:xfrm>
          <a:off x="304799" y="1600201"/>
          <a:ext cx="8534401" cy="3962400"/>
        </p:xfrm>
        <a:graphic>
          <a:graphicData uri="http://schemas.openxmlformats.org/drawingml/2006/table">
            <a:tbl>
              <a:tblPr firstRow="1" bandRow="1">
                <a:tableStyleId>{7E9639D4-E3E2-4D34-9284-5A2195B3D0D7}</a:tableStyleId>
              </a:tblPr>
              <a:tblGrid>
                <a:gridCol w="1524001"/>
                <a:gridCol w="762000"/>
                <a:gridCol w="1219200"/>
                <a:gridCol w="762000"/>
                <a:gridCol w="1295400"/>
                <a:gridCol w="1825119"/>
                <a:gridCol w="1146681"/>
              </a:tblGrid>
              <a:tr h="1017930">
                <a:tc>
                  <a:txBody>
                    <a:bodyPr/>
                    <a:lstStyle/>
                    <a:p>
                      <a:pPr algn="ctr"/>
                      <a:r>
                        <a:rPr lang="en-US" sz="1800" dirty="0" smtClean="0"/>
                        <a:t>Agent</a:t>
                      </a:r>
                      <a:endParaRPr 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79DA1"/>
                    </a:solidFill>
                  </a:tcPr>
                </a:tc>
                <a:tc>
                  <a:txBody>
                    <a:bodyPr/>
                    <a:lstStyle/>
                    <a:p>
                      <a:pPr algn="ctr"/>
                      <a:r>
                        <a:rPr lang="en-US" sz="1800" dirty="0" smtClean="0"/>
                        <a:t>ICH</a:t>
                      </a:r>
                      <a:endParaRPr 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79DA1"/>
                    </a:solidFill>
                  </a:tcPr>
                </a:tc>
                <a:tc>
                  <a:txBody>
                    <a:bodyPr/>
                    <a:lstStyle/>
                    <a:p>
                      <a:pPr algn="ctr"/>
                      <a:r>
                        <a:rPr lang="en-US" sz="1800" dirty="0" smtClean="0"/>
                        <a:t>Surgery</a:t>
                      </a:r>
                      <a:endParaRPr 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79DA1"/>
                    </a:solidFill>
                  </a:tcPr>
                </a:tc>
                <a:tc>
                  <a:txBody>
                    <a:bodyPr/>
                    <a:lstStyle/>
                    <a:p>
                      <a:pPr algn="ctr"/>
                      <a:r>
                        <a:rPr lang="en-US" sz="1800" dirty="0" smtClean="0"/>
                        <a:t>GIB</a:t>
                      </a:r>
                      <a:endParaRPr 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79DA1"/>
                    </a:solidFill>
                  </a:tcPr>
                </a:tc>
                <a:tc>
                  <a:txBody>
                    <a:bodyPr/>
                    <a:lstStyle/>
                    <a:p>
                      <a:pPr algn="ctr"/>
                      <a:r>
                        <a:rPr lang="en-US" sz="1600" dirty="0" smtClean="0"/>
                        <a:t>Emergent</a:t>
                      </a:r>
                      <a:r>
                        <a:rPr lang="en-US" sz="1600" baseline="0" dirty="0" smtClean="0"/>
                        <a:t> Reversal</a:t>
                      </a: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79DA1"/>
                    </a:solidFill>
                  </a:tcPr>
                </a:tc>
                <a:tc>
                  <a:txBody>
                    <a:bodyPr/>
                    <a:lstStyle/>
                    <a:p>
                      <a:pPr algn="ctr"/>
                      <a:r>
                        <a:rPr lang="en-US" sz="1400" dirty="0" smtClean="0"/>
                        <a:t>Other </a:t>
                      </a: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79DA1"/>
                    </a:solidFill>
                  </a:tcPr>
                </a:tc>
                <a:tc>
                  <a:txBody>
                    <a:bodyPr/>
                    <a:lstStyle/>
                    <a:p>
                      <a:pPr algn="ctr"/>
                      <a:r>
                        <a:rPr lang="en-US" sz="1800" dirty="0" smtClean="0"/>
                        <a:t>Total </a:t>
                      </a:r>
                      <a:endParaRPr 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879DA1"/>
                    </a:solidFill>
                  </a:tcPr>
                </a:tc>
              </a:tr>
              <a:tr h="1221518">
                <a:tc>
                  <a:txBody>
                    <a:bodyPr/>
                    <a:lstStyle/>
                    <a:p>
                      <a:pPr algn="ctr"/>
                      <a:r>
                        <a:rPr lang="en-US" sz="1800" dirty="0" smtClean="0"/>
                        <a:t>Warfarin</a:t>
                      </a:r>
                      <a:endParaRPr 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smtClean="0"/>
                        <a:t>6</a:t>
                      </a:r>
                      <a:endParaRPr 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smtClean="0"/>
                        <a:t>6 of 6 ICH </a:t>
                      </a:r>
                      <a:endParaRPr 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smtClean="0"/>
                        <a:t>1</a:t>
                      </a:r>
                      <a:endParaRPr 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smtClean="0">
                          <a:solidFill>
                            <a:srgbClr val="C00000"/>
                          </a:solidFill>
                        </a:rPr>
                        <a:t>1</a:t>
                      </a:r>
                    </a:p>
                    <a:p>
                      <a:pPr algn="ctr"/>
                      <a:r>
                        <a:rPr lang="en-US" sz="1600" b="0" dirty="0" smtClean="0">
                          <a:solidFill>
                            <a:srgbClr val="C00000"/>
                          </a:solidFill>
                        </a:rPr>
                        <a:t>renal</a:t>
                      </a:r>
                      <a:r>
                        <a:rPr lang="en-US" sz="1600" b="0" baseline="0" dirty="0" smtClean="0">
                          <a:solidFill>
                            <a:srgbClr val="C00000"/>
                          </a:solidFill>
                        </a:rPr>
                        <a:t> biopsy</a:t>
                      </a:r>
                      <a:endParaRPr lang="en-US" sz="1600" b="0"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b="0" dirty="0" smtClean="0">
                          <a:solidFill>
                            <a:srgbClr val="C00000"/>
                          </a:solidFill>
                        </a:rPr>
                        <a:t>1</a:t>
                      </a:r>
                    </a:p>
                    <a:p>
                      <a:pPr algn="ctr"/>
                      <a:r>
                        <a:rPr lang="en-US" sz="1600" b="0" dirty="0" smtClean="0">
                          <a:solidFill>
                            <a:srgbClr val="C00000"/>
                          </a:solidFill>
                        </a:rPr>
                        <a:t>elevated</a:t>
                      </a:r>
                      <a:r>
                        <a:rPr lang="en-US" sz="1600" b="0" baseline="0" dirty="0" smtClean="0">
                          <a:solidFill>
                            <a:srgbClr val="C00000"/>
                          </a:solidFill>
                        </a:rPr>
                        <a:t> INR, non life threatening bleed</a:t>
                      </a:r>
                      <a:endParaRPr lang="en-US" sz="1600" b="0" dirty="0">
                        <a:solidFill>
                          <a:srgbClr val="C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smtClean="0"/>
                        <a:t>9 (75%)</a:t>
                      </a:r>
                      <a:endParaRPr 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861476">
                <a:tc>
                  <a:txBody>
                    <a:bodyPr/>
                    <a:lstStyle/>
                    <a:p>
                      <a:pPr algn="ctr"/>
                      <a:r>
                        <a:rPr lang="en-US" sz="1800" dirty="0" err="1" smtClean="0"/>
                        <a:t>Rivaroxaban</a:t>
                      </a:r>
                      <a:endParaRPr 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smtClean="0"/>
                        <a:t>3</a:t>
                      </a:r>
                      <a:endParaRPr 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smtClean="0"/>
                        <a:t>2 of 3 ICH </a:t>
                      </a:r>
                      <a:endParaRPr 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smtClean="0"/>
                        <a:t>0</a:t>
                      </a:r>
                      <a:endParaRPr 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smtClean="0"/>
                        <a:t>0</a:t>
                      </a:r>
                      <a:endParaRPr 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smtClean="0"/>
                        <a:t>0</a:t>
                      </a:r>
                      <a:endParaRPr 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smtClean="0"/>
                        <a:t>3 (25%)</a:t>
                      </a:r>
                      <a:endParaRPr 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861476">
                <a:tc>
                  <a:txBody>
                    <a:bodyPr/>
                    <a:lstStyle/>
                    <a:p>
                      <a:pPr algn="ctr"/>
                      <a:r>
                        <a:rPr lang="en-US" sz="1800" dirty="0" smtClean="0"/>
                        <a:t>Total</a:t>
                      </a:r>
                      <a:endParaRPr 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1800" dirty="0" smtClean="0"/>
                        <a:t>9</a:t>
                      </a:r>
                      <a:endParaRPr 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endParaRPr 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1800" dirty="0" smtClean="0"/>
                        <a:t>1</a:t>
                      </a:r>
                      <a:endParaRPr lang="en-US" sz="18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1800" dirty="0" smtClean="0"/>
                        <a:t>1</a:t>
                      </a:r>
                      <a:endParaRPr 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1800" dirty="0" smtClean="0"/>
                        <a:t>1</a:t>
                      </a:r>
                      <a:endParaRPr 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lang="en-US" sz="1800" dirty="0" smtClean="0"/>
                        <a:t>12</a:t>
                      </a:r>
                      <a:endParaRPr lang="en-US"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bl>
          </a:graphicData>
        </a:graphic>
      </p:graphicFrame>
      <p:sp>
        <p:nvSpPr>
          <p:cNvPr id="7" name="TextBox 6"/>
          <p:cNvSpPr txBox="1"/>
          <p:nvPr/>
        </p:nvSpPr>
        <p:spPr>
          <a:xfrm>
            <a:off x="304800" y="5943600"/>
            <a:ext cx="3392275" cy="646331"/>
          </a:xfrm>
          <a:prstGeom prst="rect">
            <a:avLst/>
          </a:prstGeom>
          <a:noFill/>
        </p:spPr>
        <p:txBody>
          <a:bodyPr wrap="none" rtlCol="0">
            <a:spAutoFit/>
          </a:bodyPr>
          <a:lstStyle/>
          <a:p>
            <a:r>
              <a:rPr lang="en-US" sz="1800" dirty="0" smtClean="0">
                <a:latin typeface="+mn-lt"/>
              </a:rPr>
              <a:t>ICH – Intracranial hemorrhage</a:t>
            </a:r>
          </a:p>
          <a:p>
            <a:r>
              <a:rPr lang="en-US" sz="1800" dirty="0" smtClean="0">
                <a:latin typeface="+mn-lt"/>
              </a:rPr>
              <a:t>GIB – Gastrointestinal bleed</a:t>
            </a:r>
          </a:p>
        </p:txBody>
      </p:sp>
    </p:spTree>
    <p:extLst>
      <p:ext uri="{BB962C8B-B14F-4D97-AF65-F5344CB8AC3E}">
        <p14:creationId xmlns:p14="http://schemas.microsoft.com/office/powerpoint/2010/main" val="11619055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304800" y="1600200"/>
            <a:ext cx="8572500" cy="434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0" indent="0" algn="ctr" rtl="0" fontAlgn="base">
              <a:spcBef>
                <a:spcPct val="20000"/>
              </a:spcBef>
              <a:spcAft>
                <a:spcPct val="0"/>
              </a:spcAft>
              <a:buNone/>
              <a:defRPr sz="3200">
                <a:solidFill>
                  <a:schemeClr val="tx1"/>
                </a:solidFill>
                <a:latin typeface="+mn-lt"/>
                <a:ea typeface="+mn-ea"/>
                <a:cs typeface="+mn-cs"/>
              </a:defRPr>
            </a:lvl1pPr>
            <a:lvl2pPr marL="457200" indent="0" algn="ctr" rtl="0" fontAlgn="base">
              <a:spcBef>
                <a:spcPct val="20000"/>
              </a:spcBef>
              <a:spcAft>
                <a:spcPct val="0"/>
              </a:spcAft>
              <a:buNone/>
              <a:defRPr sz="2800">
                <a:solidFill>
                  <a:schemeClr val="tx1"/>
                </a:solidFill>
                <a:latin typeface="+mn-lt"/>
              </a:defRPr>
            </a:lvl2pPr>
            <a:lvl3pPr marL="914400" indent="0" algn="ctr" rtl="0" fontAlgn="base">
              <a:spcBef>
                <a:spcPct val="20000"/>
              </a:spcBef>
              <a:spcAft>
                <a:spcPct val="0"/>
              </a:spcAft>
              <a:buNone/>
              <a:defRPr sz="2400">
                <a:solidFill>
                  <a:schemeClr val="tx1"/>
                </a:solidFill>
                <a:latin typeface="+mn-lt"/>
              </a:defRPr>
            </a:lvl3pPr>
            <a:lvl4pPr marL="1371600" indent="0" algn="ctr" rtl="0" fontAlgn="base">
              <a:spcBef>
                <a:spcPct val="20000"/>
              </a:spcBef>
              <a:spcAft>
                <a:spcPct val="0"/>
              </a:spcAft>
              <a:buNone/>
              <a:defRPr sz="2000">
                <a:solidFill>
                  <a:schemeClr val="tx1"/>
                </a:solidFill>
                <a:latin typeface="+mn-lt"/>
              </a:defRPr>
            </a:lvl4pPr>
            <a:lvl5pPr marL="1828800" indent="0" algn="ctr" rtl="0" fontAlgn="base">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marL="457200" lvl="0" indent="-457200" algn="l">
              <a:buFont typeface="Arial" panose="020B0604020202020204" pitchFamily="34" charset="0"/>
              <a:buChar char="•"/>
            </a:pPr>
            <a:endParaRPr lang="en-US" dirty="0"/>
          </a:p>
        </p:txBody>
      </p:sp>
      <p:sp>
        <p:nvSpPr>
          <p:cNvPr id="13" name="Rectangle 2"/>
          <p:cNvSpPr txBox="1">
            <a:spLocks noChangeArrowheads="1"/>
          </p:cNvSpPr>
          <p:nvPr/>
        </p:nvSpPr>
        <p:spPr bwMode="auto">
          <a:xfrm>
            <a:off x="0" y="304800"/>
            <a:ext cx="91440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en-US" sz="36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charset="0"/>
                <a:ea typeface="ＭＳ Ｐゴシック" charset="0"/>
                <a:cs typeface="Arial" charset="0"/>
              </a:rPr>
              <a:t>Results of 4F-PCC Received</a:t>
            </a:r>
          </a:p>
        </p:txBody>
      </p:sp>
      <p:sp>
        <p:nvSpPr>
          <p:cNvPr id="8" name="Rectangle 7"/>
          <p:cNvSpPr/>
          <p:nvPr/>
        </p:nvSpPr>
        <p:spPr bwMode="auto">
          <a:xfrm>
            <a:off x="0" y="0"/>
            <a:ext cx="9144000" cy="304800"/>
          </a:xfrm>
          <a:prstGeom prst="rect">
            <a:avLst/>
          </a:prstGeom>
          <a:gradFill>
            <a:gsLst>
              <a:gs pos="0">
                <a:srgbClr val="668566">
                  <a:alpha val="10001"/>
                </a:srgbClr>
              </a:gs>
              <a:gs pos="100000">
                <a:srgbClr val="003300">
                  <a:alpha val="84000"/>
                </a:srgbClr>
              </a:gs>
            </a:gsLst>
            <a:lin ang="0" scaled="0"/>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smtClean="0">
              <a:solidFill>
                <a:srgbClr val="000000"/>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2607876851"/>
              </p:ext>
            </p:extLst>
          </p:nvPr>
        </p:nvGraphicFramePr>
        <p:xfrm>
          <a:off x="609600" y="1295400"/>
          <a:ext cx="8001000" cy="4888312"/>
        </p:xfrm>
        <a:graphic>
          <a:graphicData uri="http://schemas.openxmlformats.org/drawingml/2006/table">
            <a:tbl>
              <a:tblPr firstRow="1" bandRow="1">
                <a:tableStyleId>{69012ECD-51FC-41F1-AA8D-1B2483CD663E}</a:tableStyleId>
              </a:tblPr>
              <a:tblGrid>
                <a:gridCol w="4000500"/>
                <a:gridCol w="4000500"/>
              </a:tblGrid>
              <a:tr h="400980">
                <a:tc gridSpan="2">
                  <a:txBody>
                    <a:bodyPr/>
                    <a:lstStyle/>
                    <a:p>
                      <a:pPr algn="ctr"/>
                      <a:r>
                        <a:rPr lang="en-US" sz="2000" dirty="0" smtClean="0"/>
                        <a:t>n=12</a:t>
                      </a:r>
                      <a:endParaRPr lang="en-US" sz="2000" dirty="0"/>
                    </a:p>
                  </a:txBody>
                  <a:tcPr anchor="ctr"/>
                </a:tc>
                <a:tc hMerge="1">
                  <a:txBody>
                    <a:bodyPr/>
                    <a:lstStyle/>
                    <a:p>
                      <a:pPr algn="ctr"/>
                      <a:endParaRPr lang="en-US" dirty="0"/>
                    </a:p>
                  </a:txBody>
                  <a:tcPr anchor="ctr"/>
                </a:tc>
              </a:tr>
              <a:tr h="400980">
                <a:tc>
                  <a:txBody>
                    <a:bodyPr/>
                    <a:lstStyle/>
                    <a:p>
                      <a:r>
                        <a:rPr lang="en-US" dirty="0" smtClean="0"/>
                        <a:t>Characteristic</a:t>
                      </a:r>
                      <a:endParaRPr lang="en-US" dirty="0"/>
                    </a:p>
                  </a:txBody>
                  <a:tcPr anchor="ctr"/>
                </a:tc>
                <a:tc>
                  <a:txBody>
                    <a:bodyPr/>
                    <a:lstStyle/>
                    <a:p>
                      <a:pPr algn="ctr"/>
                      <a:r>
                        <a:rPr lang="en-US" dirty="0" smtClean="0"/>
                        <a:t>Results</a:t>
                      </a:r>
                      <a:endParaRPr lang="en-US" dirty="0"/>
                    </a:p>
                  </a:txBody>
                  <a:tcPr anchor="ctr"/>
                </a:tc>
              </a:tr>
              <a:tr h="400980">
                <a:tc>
                  <a:txBody>
                    <a:bodyPr/>
                    <a:lstStyle/>
                    <a:p>
                      <a:r>
                        <a:rPr lang="en-US" dirty="0" smtClean="0"/>
                        <a:t>INR,</a:t>
                      </a:r>
                      <a:r>
                        <a:rPr lang="en-US" baseline="0" dirty="0" smtClean="0"/>
                        <a:t> </a:t>
                      </a:r>
                      <a:r>
                        <a:rPr lang="en-US" dirty="0" smtClean="0"/>
                        <a:t>median</a:t>
                      </a:r>
                      <a:r>
                        <a:rPr lang="en-US" baseline="0" dirty="0" smtClean="0"/>
                        <a:t> (range)</a:t>
                      </a:r>
                      <a:endParaRPr lang="en-US" dirty="0"/>
                    </a:p>
                  </a:txBody>
                  <a:tcPr anchor="ctr"/>
                </a:tc>
                <a:tc>
                  <a:txBody>
                    <a:bodyPr/>
                    <a:lstStyle/>
                    <a:p>
                      <a:pPr algn="ctr"/>
                      <a:r>
                        <a:rPr lang="en-US" dirty="0" smtClean="0"/>
                        <a:t>2.3 (1 - 17)</a:t>
                      </a:r>
                      <a:endParaRPr lang="en-US" dirty="0"/>
                    </a:p>
                  </a:txBody>
                  <a:tcPr anchor="ctr"/>
                </a:tc>
              </a:tr>
              <a:tr h="4009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PT,</a:t>
                      </a:r>
                      <a:r>
                        <a:rPr lang="en-US" baseline="0" dirty="0" smtClean="0"/>
                        <a:t> </a:t>
                      </a:r>
                      <a:r>
                        <a:rPr lang="en-US" dirty="0" smtClean="0"/>
                        <a:t>median</a:t>
                      </a:r>
                      <a:r>
                        <a:rPr lang="en-US" baseline="0" dirty="0" smtClean="0"/>
                        <a:t> (range)</a:t>
                      </a:r>
                      <a:endParaRPr lang="en-US" dirty="0" smtClean="0"/>
                    </a:p>
                  </a:txBody>
                  <a:tcPr anchor="ctr"/>
                </a:tc>
                <a:tc>
                  <a:txBody>
                    <a:bodyPr/>
                    <a:lstStyle/>
                    <a:p>
                      <a:pPr algn="ctr"/>
                      <a:r>
                        <a:rPr lang="en-US" dirty="0" smtClean="0"/>
                        <a:t>24.4 (12.6 – 120)</a:t>
                      </a:r>
                      <a:endParaRPr lang="en-US" dirty="0"/>
                    </a:p>
                  </a:txBody>
                  <a:tcPr anchor="ctr"/>
                </a:tc>
              </a:tr>
              <a:tr h="4009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t>aPTT</a:t>
                      </a:r>
                      <a:r>
                        <a:rPr lang="en-US" dirty="0" smtClean="0"/>
                        <a:t>,</a:t>
                      </a:r>
                      <a:r>
                        <a:rPr lang="en-US" baseline="0" dirty="0" smtClean="0"/>
                        <a:t> </a:t>
                      </a:r>
                      <a:r>
                        <a:rPr lang="en-US" dirty="0" smtClean="0"/>
                        <a:t>median</a:t>
                      </a:r>
                      <a:r>
                        <a:rPr lang="en-US" baseline="0" dirty="0" smtClean="0"/>
                        <a:t> (range)</a:t>
                      </a:r>
                      <a:endParaRPr lang="en-US" dirty="0" smtClean="0"/>
                    </a:p>
                  </a:txBody>
                  <a:tcPr anchor="ctr"/>
                </a:tc>
                <a:tc>
                  <a:txBody>
                    <a:bodyPr/>
                    <a:lstStyle/>
                    <a:p>
                      <a:pPr algn="ctr"/>
                      <a:r>
                        <a:rPr lang="en-US" dirty="0" smtClean="0"/>
                        <a:t>41.9 (22.8 – 108.2)</a:t>
                      </a:r>
                      <a:endParaRPr lang="en-US" dirty="0"/>
                    </a:p>
                  </a:txBody>
                  <a:tcPr anchor="ctr"/>
                </a:tc>
              </a:tr>
              <a:tr h="4009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PCC dose,</a:t>
                      </a:r>
                      <a:r>
                        <a:rPr lang="en-US" baseline="0" dirty="0" smtClean="0"/>
                        <a:t> </a:t>
                      </a:r>
                      <a:r>
                        <a:rPr lang="en-US" dirty="0" smtClean="0"/>
                        <a:t>median</a:t>
                      </a:r>
                      <a:r>
                        <a:rPr lang="en-US" baseline="0" dirty="0" smtClean="0"/>
                        <a:t> units (range)</a:t>
                      </a:r>
                      <a:endParaRPr lang="en-US" dirty="0" smtClean="0"/>
                    </a:p>
                  </a:txBody>
                  <a:tcPr anchor="ctr"/>
                </a:tc>
                <a:tc>
                  <a:txBody>
                    <a:bodyPr/>
                    <a:lstStyle/>
                    <a:p>
                      <a:pPr algn="ctr"/>
                      <a:r>
                        <a:rPr lang="en-US" dirty="0" smtClean="0"/>
                        <a:t>2400 (1500 – 3500)</a:t>
                      </a:r>
                      <a:endParaRPr lang="en-US" dirty="0"/>
                    </a:p>
                  </a:txBody>
                  <a:tcPr anchor="ctr"/>
                </a:tc>
              </a:tr>
              <a:tr h="4009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Mortality, n. (%)</a:t>
                      </a:r>
                    </a:p>
                  </a:txBody>
                  <a:tcPr anchor="ctr"/>
                </a:tc>
                <a:tc>
                  <a:txBody>
                    <a:bodyPr/>
                    <a:lstStyle/>
                    <a:p>
                      <a:pPr algn="ctr"/>
                      <a:r>
                        <a:rPr lang="en-US" dirty="0" smtClean="0"/>
                        <a:t>1 (9)</a:t>
                      </a:r>
                      <a:endParaRPr lang="en-US" dirty="0"/>
                    </a:p>
                  </a:txBody>
                  <a:tcPr anchor="ctr"/>
                </a:tc>
              </a:tr>
              <a:tr h="4009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Length</a:t>
                      </a:r>
                      <a:r>
                        <a:rPr lang="en-US" baseline="0" dirty="0" smtClean="0"/>
                        <a:t> of stay, median days (range) </a:t>
                      </a:r>
                      <a:endParaRPr lang="en-US" dirty="0" smtClean="0"/>
                    </a:p>
                  </a:txBody>
                  <a:tcPr anchor="ctr"/>
                </a:tc>
                <a:tc>
                  <a:txBody>
                    <a:bodyPr/>
                    <a:lstStyle/>
                    <a:p>
                      <a:pPr algn="ctr"/>
                      <a:r>
                        <a:rPr lang="en-US" dirty="0" smtClean="0"/>
                        <a:t>8 (4-19)*</a:t>
                      </a:r>
                      <a:endParaRPr lang="en-US" dirty="0"/>
                    </a:p>
                  </a:txBody>
                  <a:tcPr anchor="ctr"/>
                </a:tc>
              </a:tr>
              <a:tr h="4009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Vitamin K in warfarin</a:t>
                      </a:r>
                      <a:r>
                        <a:rPr lang="en-US" baseline="0" dirty="0" smtClean="0"/>
                        <a:t> pts</a:t>
                      </a:r>
                      <a:r>
                        <a:rPr lang="en-US" dirty="0" smtClean="0"/>
                        <a:t>, n. (%)</a:t>
                      </a:r>
                    </a:p>
                  </a:txBody>
                  <a:tcPr anchor="ctr"/>
                </a:tc>
                <a:tc>
                  <a:txBody>
                    <a:bodyPr/>
                    <a:lstStyle/>
                    <a:p>
                      <a:pPr algn="ctr"/>
                      <a:r>
                        <a:rPr lang="en-US" dirty="0" smtClean="0"/>
                        <a:t>9 /9 (100)</a:t>
                      </a:r>
                      <a:endParaRPr lang="en-US" dirty="0"/>
                    </a:p>
                  </a:txBody>
                  <a:tcPr anchor="ctr"/>
                </a:tc>
              </a:tr>
              <a:tr h="12794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Blood products, n.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FFP, units given</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PRBCs, units given</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PLTs, units given</a:t>
                      </a:r>
                    </a:p>
                  </a:txBody>
                  <a:tcPr anchor="ctr"/>
                </a:tc>
                <a:tc>
                  <a:txBody>
                    <a:bodyPr/>
                    <a:lstStyle/>
                    <a:p>
                      <a:pPr algn="ctr"/>
                      <a:r>
                        <a:rPr lang="en-US" dirty="0" smtClean="0"/>
                        <a:t>8 (38)</a:t>
                      </a:r>
                    </a:p>
                    <a:p>
                      <a:pPr algn="ctr"/>
                      <a:r>
                        <a:rPr lang="en-US" dirty="0" smtClean="0"/>
                        <a:t>15</a:t>
                      </a:r>
                    </a:p>
                    <a:p>
                      <a:pPr algn="ctr"/>
                      <a:r>
                        <a:rPr lang="en-US" dirty="0" smtClean="0"/>
                        <a:t>10</a:t>
                      </a:r>
                    </a:p>
                    <a:p>
                      <a:pPr algn="ctr"/>
                      <a:r>
                        <a:rPr lang="en-US" dirty="0" smtClean="0"/>
                        <a:t>5</a:t>
                      </a:r>
                    </a:p>
                  </a:txBody>
                  <a:tcPr anchor="ctr"/>
                </a:tc>
              </a:tr>
            </a:tbl>
          </a:graphicData>
        </a:graphic>
      </p:graphicFrame>
      <p:sp>
        <p:nvSpPr>
          <p:cNvPr id="6" name="TextBox 5"/>
          <p:cNvSpPr txBox="1"/>
          <p:nvPr/>
        </p:nvSpPr>
        <p:spPr>
          <a:xfrm>
            <a:off x="304800" y="6248400"/>
            <a:ext cx="3422732" cy="615553"/>
          </a:xfrm>
          <a:prstGeom prst="rect">
            <a:avLst/>
          </a:prstGeom>
          <a:noFill/>
        </p:spPr>
        <p:txBody>
          <a:bodyPr wrap="none" rtlCol="0">
            <a:spAutoFit/>
          </a:bodyPr>
          <a:lstStyle/>
          <a:p>
            <a:r>
              <a:rPr lang="en-US" sz="1700" dirty="0" smtClean="0"/>
              <a:t>*- one patient currently still inpatient</a:t>
            </a:r>
          </a:p>
          <a:p>
            <a:r>
              <a:rPr lang="en-US" sz="1700" dirty="0" smtClean="0"/>
              <a:t>PLTs- Platelet</a:t>
            </a:r>
            <a:endParaRPr lang="en-US" sz="1700" dirty="0"/>
          </a:p>
        </p:txBody>
      </p:sp>
    </p:spTree>
    <p:extLst>
      <p:ext uri="{BB962C8B-B14F-4D97-AF65-F5344CB8AC3E}">
        <p14:creationId xmlns:p14="http://schemas.microsoft.com/office/powerpoint/2010/main" val="116190554"/>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304800" y="1600200"/>
            <a:ext cx="8382000" cy="470404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0" indent="0" algn="ctr" rtl="0" fontAlgn="base">
              <a:spcBef>
                <a:spcPct val="20000"/>
              </a:spcBef>
              <a:spcAft>
                <a:spcPct val="0"/>
              </a:spcAft>
              <a:buNone/>
              <a:defRPr sz="3200">
                <a:solidFill>
                  <a:schemeClr val="tx1"/>
                </a:solidFill>
                <a:latin typeface="+mn-lt"/>
                <a:ea typeface="+mn-ea"/>
                <a:cs typeface="+mn-cs"/>
              </a:defRPr>
            </a:lvl1pPr>
            <a:lvl2pPr marL="457200" indent="0" algn="ctr" rtl="0" fontAlgn="base">
              <a:spcBef>
                <a:spcPct val="20000"/>
              </a:spcBef>
              <a:spcAft>
                <a:spcPct val="0"/>
              </a:spcAft>
              <a:buNone/>
              <a:defRPr sz="2800">
                <a:solidFill>
                  <a:schemeClr val="tx1"/>
                </a:solidFill>
                <a:latin typeface="+mn-lt"/>
              </a:defRPr>
            </a:lvl2pPr>
            <a:lvl3pPr marL="914400" indent="0" algn="ctr" rtl="0" fontAlgn="base">
              <a:spcBef>
                <a:spcPct val="20000"/>
              </a:spcBef>
              <a:spcAft>
                <a:spcPct val="0"/>
              </a:spcAft>
              <a:buNone/>
              <a:defRPr sz="2400">
                <a:solidFill>
                  <a:schemeClr val="tx1"/>
                </a:solidFill>
                <a:latin typeface="+mn-lt"/>
              </a:defRPr>
            </a:lvl3pPr>
            <a:lvl4pPr marL="1371600" indent="0" algn="ctr" rtl="0" fontAlgn="base">
              <a:spcBef>
                <a:spcPct val="20000"/>
              </a:spcBef>
              <a:spcAft>
                <a:spcPct val="0"/>
              </a:spcAft>
              <a:buNone/>
              <a:defRPr sz="2000">
                <a:solidFill>
                  <a:schemeClr val="tx1"/>
                </a:solidFill>
                <a:latin typeface="+mn-lt"/>
              </a:defRPr>
            </a:lvl4pPr>
            <a:lvl5pPr marL="1828800" indent="0" algn="ctr" rtl="0" fontAlgn="base">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marL="457200" lvl="0" indent="-457200" algn="l">
              <a:lnSpc>
                <a:spcPct val="150000"/>
              </a:lnSpc>
              <a:buFont typeface="Arial" panose="020B0604020202020204" pitchFamily="34" charset="0"/>
              <a:buChar char="•"/>
            </a:pPr>
            <a:r>
              <a:rPr lang="en-US" dirty="0" smtClean="0"/>
              <a:t>Small sample size</a:t>
            </a:r>
          </a:p>
          <a:p>
            <a:pPr marL="457200" lvl="0" indent="-457200" algn="l">
              <a:lnSpc>
                <a:spcPct val="150000"/>
              </a:lnSpc>
              <a:buFont typeface="Arial" panose="020B0604020202020204" pitchFamily="34" charset="0"/>
              <a:buChar char="•"/>
            </a:pPr>
            <a:r>
              <a:rPr lang="en-US" dirty="0" smtClean="0"/>
              <a:t>Emergent situations</a:t>
            </a:r>
          </a:p>
          <a:p>
            <a:pPr marL="457200" lvl="0" indent="-457200" algn="l">
              <a:lnSpc>
                <a:spcPct val="150000"/>
              </a:lnSpc>
              <a:buFont typeface="Arial" panose="020B0604020202020204" pitchFamily="34" charset="0"/>
              <a:buChar char="•"/>
            </a:pPr>
            <a:r>
              <a:rPr lang="en-US" dirty="0" smtClean="0"/>
              <a:t>Availability of pharmacist</a:t>
            </a:r>
          </a:p>
          <a:p>
            <a:pPr marL="457200" lvl="0" indent="-457200" algn="l">
              <a:buFont typeface="Arial" panose="020B0604020202020204" pitchFamily="34" charset="0"/>
              <a:buChar char="•"/>
            </a:pPr>
            <a:endParaRPr lang="en-US" dirty="0" smtClean="0"/>
          </a:p>
          <a:p>
            <a:pPr marL="457200" lvl="0" indent="-457200" algn="l">
              <a:buFont typeface="Arial" panose="020B0604020202020204" pitchFamily="34" charset="0"/>
              <a:buChar char="•"/>
            </a:pPr>
            <a:endParaRPr lang="en-US" dirty="0" smtClean="0"/>
          </a:p>
          <a:p>
            <a:pPr marL="457200" lvl="0" indent="-457200" algn="l">
              <a:buFont typeface="Arial" panose="020B0604020202020204" pitchFamily="34" charset="0"/>
              <a:buChar char="•"/>
            </a:pPr>
            <a:endParaRPr lang="en-US" dirty="0" smtClean="0"/>
          </a:p>
          <a:p>
            <a:pPr marL="457200" lvl="0" indent="-457200" algn="l">
              <a:buFont typeface="Arial" panose="020B0604020202020204" pitchFamily="34" charset="0"/>
              <a:buChar char="•"/>
            </a:pPr>
            <a:endParaRPr lang="en-US" dirty="0" smtClean="0"/>
          </a:p>
        </p:txBody>
      </p:sp>
      <p:sp>
        <p:nvSpPr>
          <p:cNvPr id="13" name="Rectangle 2"/>
          <p:cNvSpPr txBox="1">
            <a:spLocks noChangeArrowheads="1"/>
          </p:cNvSpPr>
          <p:nvPr/>
        </p:nvSpPr>
        <p:spPr bwMode="auto">
          <a:xfrm>
            <a:off x="0" y="304800"/>
            <a:ext cx="91440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en-US"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charset="0"/>
                <a:ea typeface="ＭＳ Ｐゴシック" charset="0"/>
                <a:cs typeface="Arial" charset="0"/>
              </a:rPr>
              <a:t>Limitations</a:t>
            </a:r>
            <a:endParaRPr lang="en-US"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charset="0"/>
              <a:ea typeface="ＭＳ Ｐゴシック" charset="0"/>
              <a:cs typeface="Arial" charset="0"/>
            </a:endParaRPr>
          </a:p>
        </p:txBody>
      </p:sp>
      <p:sp>
        <p:nvSpPr>
          <p:cNvPr id="8" name="Rectangle 7"/>
          <p:cNvSpPr/>
          <p:nvPr/>
        </p:nvSpPr>
        <p:spPr bwMode="auto">
          <a:xfrm>
            <a:off x="0" y="0"/>
            <a:ext cx="9144000" cy="304800"/>
          </a:xfrm>
          <a:prstGeom prst="rect">
            <a:avLst/>
          </a:prstGeom>
          <a:gradFill>
            <a:gsLst>
              <a:gs pos="0">
                <a:srgbClr val="668566">
                  <a:alpha val="10001"/>
                </a:srgbClr>
              </a:gs>
              <a:gs pos="100000">
                <a:srgbClr val="003300">
                  <a:alpha val="84000"/>
                </a:srgbClr>
              </a:gs>
            </a:gsLst>
            <a:lin ang="0" scaled="0"/>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smtClean="0">
              <a:solidFill>
                <a:srgbClr val="000000"/>
              </a:solidFill>
            </a:endParaRPr>
          </a:p>
        </p:txBody>
      </p:sp>
    </p:spTree>
    <p:extLst>
      <p:ext uri="{BB962C8B-B14F-4D97-AF65-F5344CB8AC3E}">
        <p14:creationId xmlns:p14="http://schemas.microsoft.com/office/powerpoint/2010/main" val="363039234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304800" y="1600200"/>
            <a:ext cx="8382000" cy="470404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0" indent="0" algn="ctr" rtl="0" fontAlgn="base">
              <a:spcBef>
                <a:spcPct val="20000"/>
              </a:spcBef>
              <a:spcAft>
                <a:spcPct val="0"/>
              </a:spcAft>
              <a:buNone/>
              <a:defRPr sz="3200">
                <a:solidFill>
                  <a:schemeClr val="tx1"/>
                </a:solidFill>
                <a:latin typeface="+mn-lt"/>
                <a:ea typeface="+mn-ea"/>
                <a:cs typeface="+mn-cs"/>
              </a:defRPr>
            </a:lvl1pPr>
            <a:lvl2pPr marL="457200" indent="0" algn="ctr" rtl="0" fontAlgn="base">
              <a:spcBef>
                <a:spcPct val="20000"/>
              </a:spcBef>
              <a:spcAft>
                <a:spcPct val="0"/>
              </a:spcAft>
              <a:buNone/>
              <a:defRPr sz="2800">
                <a:solidFill>
                  <a:schemeClr val="tx1"/>
                </a:solidFill>
                <a:latin typeface="+mn-lt"/>
              </a:defRPr>
            </a:lvl2pPr>
            <a:lvl3pPr marL="914400" indent="0" algn="ctr" rtl="0" fontAlgn="base">
              <a:spcBef>
                <a:spcPct val="20000"/>
              </a:spcBef>
              <a:spcAft>
                <a:spcPct val="0"/>
              </a:spcAft>
              <a:buNone/>
              <a:defRPr sz="2400">
                <a:solidFill>
                  <a:schemeClr val="tx1"/>
                </a:solidFill>
                <a:latin typeface="+mn-lt"/>
              </a:defRPr>
            </a:lvl3pPr>
            <a:lvl4pPr marL="1371600" indent="0" algn="ctr" rtl="0" fontAlgn="base">
              <a:spcBef>
                <a:spcPct val="20000"/>
              </a:spcBef>
              <a:spcAft>
                <a:spcPct val="0"/>
              </a:spcAft>
              <a:buNone/>
              <a:defRPr sz="2000">
                <a:solidFill>
                  <a:schemeClr val="tx1"/>
                </a:solidFill>
                <a:latin typeface="+mn-lt"/>
              </a:defRPr>
            </a:lvl4pPr>
            <a:lvl5pPr marL="1828800" indent="0" algn="ctr" rtl="0" fontAlgn="base">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marL="457200" lvl="0" indent="-457200" algn="l">
              <a:buFont typeface="Arial" panose="020B0604020202020204" pitchFamily="34" charset="0"/>
              <a:buChar char="•"/>
            </a:pPr>
            <a:r>
              <a:rPr lang="en-US" dirty="0" smtClean="0"/>
              <a:t>Prescribing criteria and education should be implemented prior to formulary addition </a:t>
            </a:r>
          </a:p>
          <a:p>
            <a:pPr marL="457200" lvl="0" indent="-457200" algn="l">
              <a:buFont typeface="Arial" panose="020B0604020202020204" pitchFamily="34" charset="0"/>
              <a:buChar char="•"/>
            </a:pPr>
            <a:r>
              <a:rPr lang="en-US" dirty="0" smtClean="0"/>
              <a:t>Dose rounding ensures cost savings and avoids inappropriate waste</a:t>
            </a:r>
          </a:p>
          <a:p>
            <a:pPr marL="457200" lvl="0" indent="-457200" algn="l">
              <a:buFont typeface="Arial" panose="020B0604020202020204" pitchFamily="34" charset="0"/>
              <a:buChar char="•"/>
            </a:pPr>
            <a:r>
              <a:rPr lang="en-US" dirty="0" smtClean="0"/>
              <a:t>Perpetual protocol—requires review and update on a periodic basis</a:t>
            </a:r>
          </a:p>
        </p:txBody>
      </p:sp>
      <p:sp>
        <p:nvSpPr>
          <p:cNvPr id="13" name="Rectangle 2"/>
          <p:cNvSpPr txBox="1">
            <a:spLocks noChangeArrowheads="1"/>
          </p:cNvSpPr>
          <p:nvPr/>
        </p:nvSpPr>
        <p:spPr bwMode="auto">
          <a:xfrm>
            <a:off x="0" y="304800"/>
            <a:ext cx="91440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en-US"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charset="0"/>
                <a:ea typeface="ＭＳ Ｐゴシック" charset="0"/>
                <a:cs typeface="Arial" charset="0"/>
              </a:rPr>
              <a:t>Discussion</a:t>
            </a:r>
            <a:endParaRPr lang="en-US"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charset="0"/>
              <a:ea typeface="ＭＳ Ｐゴシック" charset="0"/>
              <a:cs typeface="Arial" charset="0"/>
            </a:endParaRPr>
          </a:p>
        </p:txBody>
      </p:sp>
      <p:sp>
        <p:nvSpPr>
          <p:cNvPr id="8" name="Rectangle 7"/>
          <p:cNvSpPr/>
          <p:nvPr/>
        </p:nvSpPr>
        <p:spPr bwMode="auto">
          <a:xfrm>
            <a:off x="0" y="0"/>
            <a:ext cx="9144000" cy="304800"/>
          </a:xfrm>
          <a:prstGeom prst="rect">
            <a:avLst/>
          </a:prstGeom>
          <a:gradFill>
            <a:gsLst>
              <a:gs pos="0">
                <a:srgbClr val="668566">
                  <a:alpha val="10001"/>
                </a:srgbClr>
              </a:gs>
              <a:gs pos="100000">
                <a:srgbClr val="003300">
                  <a:alpha val="84000"/>
                </a:srgbClr>
              </a:gs>
            </a:gsLst>
            <a:lin ang="0" scaled="0"/>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smtClean="0">
              <a:solidFill>
                <a:srgbClr val="000000"/>
              </a:solidFill>
            </a:endParaRPr>
          </a:p>
        </p:txBody>
      </p:sp>
    </p:spTree>
    <p:extLst>
      <p:ext uri="{BB962C8B-B14F-4D97-AF65-F5344CB8AC3E}">
        <p14:creationId xmlns:p14="http://schemas.microsoft.com/office/powerpoint/2010/main" val="363039234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304800" y="1600200"/>
            <a:ext cx="8382000" cy="470404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0" indent="0" algn="ctr" rtl="0" fontAlgn="base">
              <a:spcBef>
                <a:spcPct val="20000"/>
              </a:spcBef>
              <a:spcAft>
                <a:spcPct val="0"/>
              </a:spcAft>
              <a:buNone/>
              <a:defRPr sz="3200">
                <a:solidFill>
                  <a:schemeClr val="tx1"/>
                </a:solidFill>
                <a:latin typeface="+mn-lt"/>
                <a:ea typeface="+mn-ea"/>
                <a:cs typeface="+mn-cs"/>
              </a:defRPr>
            </a:lvl1pPr>
            <a:lvl2pPr marL="457200" indent="0" algn="ctr" rtl="0" fontAlgn="base">
              <a:spcBef>
                <a:spcPct val="20000"/>
              </a:spcBef>
              <a:spcAft>
                <a:spcPct val="0"/>
              </a:spcAft>
              <a:buNone/>
              <a:defRPr sz="2800">
                <a:solidFill>
                  <a:schemeClr val="tx1"/>
                </a:solidFill>
                <a:latin typeface="+mn-lt"/>
              </a:defRPr>
            </a:lvl2pPr>
            <a:lvl3pPr marL="914400" indent="0" algn="ctr" rtl="0" fontAlgn="base">
              <a:spcBef>
                <a:spcPct val="20000"/>
              </a:spcBef>
              <a:spcAft>
                <a:spcPct val="0"/>
              </a:spcAft>
              <a:buNone/>
              <a:defRPr sz="2400">
                <a:solidFill>
                  <a:schemeClr val="tx1"/>
                </a:solidFill>
                <a:latin typeface="+mn-lt"/>
              </a:defRPr>
            </a:lvl3pPr>
            <a:lvl4pPr marL="1371600" indent="0" algn="ctr" rtl="0" fontAlgn="base">
              <a:spcBef>
                <a:spcPct val="20000"/>
              </a:spcBef>
              <a:spcAft>
                <a:spcPct val="0"/>
              </a:spcAft>
              <a:buNone/>
              <a:defRPr sz="2000">
                <a:solidFill>
                  <a:schemeClr val="tx1"/>
                </a:solidFill>
                <a:latin typeface="+mn-lt"/>
              </a:defRPr>
            </a:lvl4pPr>
            <a:lvl5pPr marL="1828800" indent="0" algn="ctr" rtl="0" fontAlgn="base">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marL="457200" indent="-457200" algn="l">
              <a:buFont typeface="Arial" panose="020B0604020202020204" pitchFamily="34" charset="0"/>
              <a:buChar char="•"/>
            </a:pPr>
            <a:r>
              <a:rPr lang="en-US" dirty="0" smtClean="0"/>
              <a:t>Patients who received 4F-PCC</a:t>
            </a:r>
          </a:p>
          <a:p>
            <a:pPr marL="914400" lvl="1" indent="-457200" algn="l">
              <a:buFont typeface="Arial" panose="020B0604020202020204" pitchFamily="34" charset="0"/>
              <a:buChar char="•"/>
            </a:pPr>
            <a:r>
              <a:rPr lang="en-US" dirty="0" smtClean="0"/>
              <a:t>Associated with warfarin use </a:t>
            </a:r>
          </a:p>
          <a:p>
            <a:pPr marL="914400" lvl="1" indent="-457200" algn="l">
              <a:buFont typeface="Arial" panose="020B0604020202020204" pitchFamily="34" charset="0"/>
              <a:buChar char="•"/>
            </a:pPr>
            <a:r>
              <a:rPr lang="en-US" dirty="0" smtClean="0"/>
              <a:t>Primarily ICH </a:t>
            </a:r>
          </a:p>
          <a:p>
            <a:pPr marL="914400" lvl="1" indent="-457200" algn="l">
              <a:buFont typeface="Arial" panose="020B0604020202020204" pitchFamily="34" charset="0"/>
              <a:buChar char="•"/>
            </a:pPr>
            <a:endParaRPr lang="en-US" dirty="0" smtClean="0"/>
          </a:p>
          <a:p>
            <a:pPr marL="457200" indent="-457200" algn="l">
              <a:buFont typeface="Arial" panose="020B0604020202020204" pitchFamily="34" charset="0"/>
              <a:buChar char="•"/>
            </a:pPr>
            <a:r>
              <a:rPr lang="en-US" dirty="0" smtClean="0"/>
              <a:t>Pharmacist approval of 4F-PCC led to more appropriate use</a:t>
            </a:r>
          </a:p>
          <a:p>
            <a:pPr marL="914400" lvl="1" indent="-457200" algn="l">
              <a:buFont typeface="Arial" panose="020B0604020202020204" pitchFamily="34" charset="0"/>
              <a:buChar char="•"/>
            </a:pPr>
            <a:r>
              <a:rPr lang="en-US" dirty="0" smtClean="0"/>
              <a:t>Of the 21 orders prescribed,  11 patients did not meet criteria and 9 were discontinued</a:t>
            </a:r>
          </a:p>
          <a:p>
            <a:pPr marL="914400" lvl="1" indent="-457200" algn="l">
              <a:buFont typeface="Arial" panose="020B0604020202020204" pitchFamily="34" charset="0"/>
              <a:buChar char="•"/>
            </a:pPr>
            <a:r>
              <a:rPr lang="en-US" dirty="0" smtClean="0"/>
              <a:t>Decrease in over-utilization by 43%</a:t>
            </a:r>
          </a:p>
          <a:p>
            <a:pPr marL="914400" lvl="1" indent="-457200" algn="l">
              <a:buFont typeface="Arial" panose="020B0604020202020204" pitchFamily="34" charset="0"/>
              <a:buChar char="•"/>
            </a:pPr>
            <a:endParaRPr lang="en-US" dirty="0" smtClean="0"/>
          </a:p>
          <a:p>
            <a:pPr marL="457200" lvl="0" indent="-457200" algn="l">
              <a:buFont typeface="Arial" panose="020B0604020202020204" pitchFamily="34" charset="0"/>
              <a:buChar char="•"/>
            </a:pPr>
            <a:endParaRPr lang="en-US" dirty="0" smtClean="0"/>
          </a:p>
        </p:txBody>
      </p:sp>
      <p:sp>
        <p:nvSpPr>
          <p:cNvPr id="13" name="Rectangle 2"/>
          <p:cNvSpPr txBox="1">
            <a:spLocks noChangeArrowheads="1"/>
          </p:cNvSpPr>
          <p:nvPr/>
        </p:nvSpPr>
        <p:spPr bwMode="auto">
          <a:xfrm>
            <a:off x="0" y="304800"/>
            <a:ext cx="91440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en-US"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charset="0"/>
                <a:ea typeface="ＭＳ Ｐゴシック" charset="0"/>
                <a:cs typeface="Arial" charset="0"/>
              </a:rPr>
              <a:t>Conclusions</a:t>
            </a:r>
            <a:endParaRPr lang="en-US"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charset="0"/>
              <a:ea typeface="ＭＳ Ｐゴシック" charset="0"/>
              <a:cs typeface="Arial" charset="0"/>
            </a:endParaRPr>
          </a:p>
        </p:txBody>
      </p:sp>
      <p:sp>
        <p:nvSpPr>
          <p:cNvPr id="8" name="Rectangle 7"/>
          <p:cNvSpPr/>
          <p:nvPr/>
        </p:nvSpPr>
        <p:spPr bwMode="auto">
          <a:xfrm>
            <a:off x="0" y="0"/>
            <a:ext cx="9144000" cy="304800"/>
          </a:xfrm>
          <a:prstGeom prst="rect">
            <a:avLst/>
          </a:prstGeom>
          <a:gradFill>
            <a:gsLst>
              <a:gs pos="0">
                <a:srgbClr val="668566">
                  <a:alpha val="10001"/>
                </a:srgbClr>
              </a:gs>
              <a:gs pos="100000">
                <a:srgbClr val="003300">
                  <a:alpha val="84000"/>
                </a:srgbClr>
              </a:gs>
            </a:gsLst>
            <a:lin ang="0" scaled="0"/>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smtClean="0">
              <a:solidFill>
                <a:srgbClr val="000000"/>
              </a:solidFill>
            </a:endParaRPr>
          </a:p>
        </p:txBody>
      </p:sp>
    </p:spTree>
    <p:extLst>
      <p:ext uri="{BB962C8B-B14F-4D97-AF65-F5344CB8AC3E}">
        <p14:creationId xmlns:p14="http://schemas.microsoft.com/office/powerpoint/2010/main" val="363039234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304800" y="1600200"/>
            <a:ext cx="8572500" cy="434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0" indent="0" algn="ctr" rtl="0" fontAlgn="base">
              <a:spcBef>
                <a:spcPct val="20000"/>
              </a:spcBef>
              <a:spcAft>
                <a:spcPct val="0"/>
              </a:spcAft>
              <a:buNone/>
              <a:defRPr sz="3200">
                <a:solidFill>
                  <a:schemeClr val="tx1"/>
                </a:solidFill>
                <a:latin typeface="+mn-lt"/>
                <a:ea typeface="+mn-ea"/>
                <a:cs typeface="+mn-cs"/>
              </a:defRPr>
            </a:lvl1pPr>
            <a:lvl2pPr marL="457200" indent="0" algn="ctr" rtl="0" fontAlgn="base">
              <a:spcBef>
                <a:spcPct val="20000"/>
              </a:spcBef>
              <a:spcAft>
                <a:spcPct val="0"/>
              </a:spcAft>
              <a:buNone/>
              <a:defRPr sz="2800">
                <a:solidFill>
                  <a:schemeClr val="tx1"/>
                </a:solidFill>
                <a:latin typeface="+mn-lt"/>
              </a:defRPr>
            </a:lvl2pPr>
            <a:lvl3pPr marL="914400" indent="0" algn="ctr" rtl="0" fontAlgn="base">
              <a:spcBef>
                <a:spcPct val="20000"/>
              </a:spcBef>
              <a:spcAft>
                <a:spcPct val="0"/>
              </a:spcAft>
              <a:buNone/>
              <a:defRPr sz="2400">
                <a:solidFill>
                  <a:schemeClr val="tx1"/>
                </a:solidFill>
                <a:latin typeface="+mn-lt"/>
              </a:defRPr>
            </a:lvl3pPr>
            <a:lvl4pPr marL="1371600" indent="0" algn="ctr" rtl="0" fontAlgn="base">
              <a:spcBef>
                <a:spcPct val="20000"/>
              </a:spcBef>
              <a:spcAft>
                <a:spcPct val="0"/>
              </a:spcAft>
              <a:buNone/>
              <a:defRPr sz="2000">
                <a:solidFill>
                  <a:schemeClr val="tx1"/>
                </a:solidFill>
                <a:latin typeface="+mn-lt"/>
              </a:defRPr>
            </a:lvl4pPr>
            <a:lvl5pPr marL="1828800" indent="0" algn="ctr" rtl="0" fontAlgn="base">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marL="457200" lvl="0" indent="-457200" algn="l"/>
            <a:r>
              <a:rPr lang="en-US" altLang="en-US" dirty="0" smtClean="0"/>
              <a:t>	I </a:t>
            </a:r>
            <a:r>
              <a:rPr lang="en-US" altLang="en-US" dirty="0"/>
              <a:t>do not have a vested interest in or </a:t>
            </a:r>
            <a:r>
              <a:rPr lang="en-US" altLang="en-US" dirty="0" smtClean="0"/>
              <a:t>affiliation with </a:t>
            </a:r>
            <a:r>
              <a:rPr lang="en-US" altLang="en-US" dirty="0"/>
              <a:t>any corporate organization offering financial support or grant monies for this continuing education activity, or any affiliation with an organization whose philosophy could potentially bias my </a:t>
            </a:r>
            <a:r>
              <a:rPr lang="en-US" altLang="en-US" dirty="0" smtClean="0"/>
              <a:t>presentation.</a:t>
            </a:r>
            <a:endParaRPr lang="en-US" dirty="0"/>
          </a:p>
        </p:txBody>
      </p:sp>
      <p:sp>
        <p:nvSpPr>
          <p:cNvPr id="13" name="Rectangle 2"/>
          <p:cNvSpPr txBox="1">
            <a:spLocks noChangeArrowheads="1"/>
          </p:cNvSpPr>
          <p:nvPr/>
        </p:nvSpPr>
        <p:spPr bwMode="auto">
          <a:xfrm>
            <a:off x="0" y="304800"/>
            <a:ext cx="91440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en-US"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charset="0"/>
                <a:ea typeface="ＭＳ Ｐゴシック" charset="0"/>
                <a:cs typeface="Arial" charset="0"/>
              </a:rPr>
              <a:t>Disclosure</a:t>
            </a:r>
            <a:endParaRPr lang="en-US"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charset="0"/>
              <a:ea typeface="ＭＳ Ｐゴシック" charset="0"/>
              <a:cs typeface="Arial" charset="0"/>
            </a:endParaRPr>
          </a:p>
        </p:txBody>
      </p:sp>
      <p:sp>
        <p:nvSpPr>
          <p:cNvPr id="8" name="Rectangle 7"/>
          <p:cNvSpPr/>
          <p:nvPr/>
        </p:nvSpPr>
        <p:spPr bwMode="auto">
          <a:xfrm>
            <a:off x="0" y="0"/>
            <a:ext cx="9144000" cy="304800"/>
          </a:xfrm>
          <a:prstGeom prst="rect">
            <a:avLst/>
          </a:prstGeom>
          <a:gradFill>
            <a:gsLst>
              <a:gs pos="0">
                <a:srgbClr val="668566">
                  <a:alpha val="10001"/>
                </a:srgbClr>
              </a:gs>
              <a:gs pos="100000">
                <a:srgbClr val="003300">
                  <a:alpha val="84000"/>
                </a:srgbClr>
              </a:gs>
            </a:gsLst>
            <a:lin ang="0" scaled="0"/>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smtClean="0">
              <a:solidFill>
                <a:srgbClr val="000000"/>
              </a:solidFill>
            </a:endParaRPr>
          </a:p>
        </p:txBody>
      </p:sp>
    </p:spTree>
    <p:extLst>
      <p:ext uri="{BB962C8B-B14F-4D97-AF65-F5344CB8AC3E}">
        <p14:creationId xmlns:p14="http://schemas.microsoft.com/office/powerpoint/2010/main" val="388015669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304800" y="1600200"/>
            <a:ext cx="8572500" cy="434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0" indent="0" algn="ctr" rtl="0" fontAlgn="base">
              <a:spcBef>
                <a:spcPct val="20000"/>
              </a:spcBef>
              <a:spcAft>
                <a:spcPct val="0"/>
              </a:spcAft>
              <a:buNone/>
              <a:defRPr sz="3200">
                <a:solidFill>
                  <a:schemeClr val="tx1"/>
                </a:solidFill>
                <a:latin typeface="+mn-lt"/>
                <a:ea typeface="+mn-ea"/>
                <a:cs typeface="+mn-cs"/>
              </a:defRPr>
            </a:lvl1pPr>
            <a:lvl2pPr marL="457200" indent="0" algn="ctr" rtl="0" fontAlgn="base">
              <a:spcBef>
                <a:spcPct val="20000"/>
              </a:spcBef>
              <a:spcAft>
                <a:spcPct val="0"/>
              </a:spcAft>
              <a:buNone/>
              <a:defRPr sz="2800">
                <a:solidFill>
                  <a:schemeClr val="tx1"/>
                </a:solidFill>
                <a:latin typeface="+mn-lt"/>
              </a:defRPr>
            </a:lvl2pPr>
            <a:lvl3pPr marL="914400" indent="0" algn="ctr" rtl="0" fontAlgn="base">
              <a:spcBef>
                <a:spcPct val="20000"/>
              </a:spcBef>
              <a:spcAft>
                <a:spcPct val="0"/>
              </a:spcAft>
              <a:buNone/>
              <a:defRPr sz="2400">
                <a:solidFill>
                  <a:schemeClr val="tx1"/>
                </a:solidFill>
                <a:latin typeface="+mn-lt"/>
              </a:defRPr>
            </a:lvl3pPr>
            <a:lvl4pPr marL="1371600" indent="0" algn="ctr" rtl="0" fontAlgn="base">
              <a:spcBef>
                <a:spcPct val="20000"/>
              </a:spcBef>
              <a:spcAft>
                <a:spcPct val="0"/>
              </a:spcAft>
              <a:buNone/>
              <a:defRPr sz="2000">
                <a:solidFill>
                  <a:schemeClr val="tx1"/>
                </a:solidFill>
                <a:latin typeface="+mn-lt"/>
              </a:defRPr>
            </a:lvl4pPr>
            <a:lvl5pPr marL="1828800" indent="0" algn="ctr" rtl="0" fontAlgn="base">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marL="457200" lvl="0" indent="-457200" algn="l">
              <a:lnSpc>
                <a:spcPct val="150000"/>
              </a:lnSpc>
              <a:buFont typeface="Arial" panose="020B0604020202020204" pitchFamily="34" charset="0"/>
              <a:buChar char="•"/>
            </a:pPr>
            <a:r>
              <a:rPr lang="en-US" sz="2800" dirty="0" smtClean="0"/>
              <a:t>Heidi Clarke, </a:t>
            </a:r>
            <a:r>
              <a:rPr lang="en-US" sz="2800" dirty="0" err="1" smtClean="0"/>
              <a:t>Pharm.D</a:t>
            </a:r>
            <a:r>
              <a:rPr lang="en-US" sz="2800" dirty="0" smtClean="0"/>
              <a:t>., BCCCP</a:t>
            </a:r>
          </a:p>
          <a:p>
            <a:pPr marL="457200" indent="-457200" algn="l">
              <a:lnSpc>
                <a:spcPct val="150000"/>
              </a:lnSpc>
              <a:buFont typeface="Arial" panose="020B0604020202020204" pitchFamily="34" charset="0"/>
              <a:buChar char="•"/>
            </a:pPr>
            <a:r>
              <a:rPr lang="en-US" sz="2800" dirty="0" smtClean="0"/>
              <a:t>Erika </a:t>
            </a:r>
            <a:r>
              <a:rPr lang="en-US" sz="2800" dirty="0" err="1" smtClean="0"/>
              <a:t>Dittmar</a:t>
            </a:r>
            <a:r>
              <a:rPr lang="en-US" sz="2800" dirty="0" smtClean="0"/>
              <a:t>, </a:t>
            </a:r>
            <a:r>
              <a:rPr lang="en-US" sz="2800" dirty="0" err="1"/>
              <a:t>Pharm.D</a:t>
            </a:r>
            <a:r>
              <a:rPr lang="en-US" sz="2800" dirty="0"/>
              <a:t>., </a:t>
            </a:r>
            <a:r>
              <a:rPr lang="en-US" sz="2800" dirty="0" smtClean="0"/>
              <a:t>BCPS</a:t>
            </a:r>
          </a:p>
          <a:p>
            <a:pPr marL="457200" indent="-457200" algn="l">
              <a:lnSpc>
                <a:spcPct val="150000"/>
              </a:lnSpc>
              <a:buFont typeface="Arial" panose="020B0604020202020204" pitchFamily="34" charset="0"/>
              <a:buChar char="•"/>
            </a:pPr>
            <a:r>
              <a:rPr lang="en-US" sz="2800" dirty="0" smtClean="0"/>
              <a:t>Baptist Hospital of Miami Pharmacists</a:t>
            </a:r>
          </a:p>
          <a:p>
            <a:pPr marL="457200" indent="-457200" algn="l">
              <a:lnSpc>
                <a:spcPct val="150000"/>
              </a:lnSpc>
              <a:buFont typeface="Arial" panose="020B0604020202020204" pitchFamily="34" charset="0"/>
              <a:buChar char="•"/>
            </a:pPr>
            <a:r>
              <a:rPr lang="en-US" sz="2800" dirty="0" smtClean="0"/>
              <a:t>Andrea Prentiss, PhD, CNS-BC, ARNP-BC</a:t>
            </a:r>
          </a:p>
          <a:p>
            <a:pPr marL="457200" lvl="0" indent="-457200" algn="l">
              <a:lnSpc>
                <a:spcPct val="150000"/>
              </a:lnSpc>
              <a:buFont typeface="Arial" panose="020B0604020202020204" pitchFamily="34" charset="0"/>
              <a:buChar char="•"/>
            </a:pPr>
            <a:r>
              <a:rPr lang="en-US" sz="2800" dirty="0" smtClean="0"/>
              <a:t>Eve Butler, PhD, RN</a:t>
            </a:r>
            <a:endParaRPr lang="en-US" sz="2800" dirty="0"/>
          </a:p>
        </p:txBody>
      </p:sp>
      <p:sp>
        <p:nvSpPr>
          <p:cNvPr id="13" name="Rectangle 2"/>
          <p:cNvSpPr txBox="1">
            <a:spLocks noChangeArrowheads="1"/>
          </p:cNvSpPr>
          <p:nvPr/>
        </p:nvSpPr>
        <p:spPr bwMode="auto">
          <a:xfrm>
            <a:off x="0" y="304800"/>
            <a:ext cx="91440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en-US"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charset="0"/>
                <a:ea typeface="ＭＳ Ｐゴシック" charset="0"/>
                <a:cs typeface="Arial" charset="0"/>
              </a:rPr>
              <a:t>Acknowledgements</a:t>
            </a:r>
            <a:endParaRPr lang="en-US"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charset="0"/>
              <a:ea typeface="ＭＳ Ｐゴシック" charset="0"/>
              <a:cs typeface="Arial" charset="0"/>
            </a:endParaRPr>
          </a:p>
        </p:txBody>
      </p:sp>
      <p:sp>
        <p:nvSpPr>
          <p:cNvPr id="8" name="Rectangle 7"/>
          <p:cNvSpPr/>
          <p:nvPr/>
        </p:nvSpPr>
        <p:spPr bwMode="auto">
          <a:xfrm>
            <a:off x="0" y="0"/>
            <a:ext cx="9144000" cy="304800"/>
          </a:xfrm>
          <a:prstGeom prst="rect">
            <a:avLst/>
          </a:prstGeom>
          <a:gradFill>
            <a:gsLst>
              <a:gs pos="0">
                <a:srgbClr val="668566">
                  <a:alpha val="10001"/>
                </a:srgbClr>
              </a:gs>
              <a:gs pos="100000">
                <a:srgbClr val="003300">
                  <a:alpha val="84000"/>
                </a:srgbClr>
              </a:gs>
            </a:gsLst>
            <a:lin ang="0" scaled="0"/>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smtClean="0">
              <a:solidFill>
                <a:srgbClr val="000000"/>
              </a:solidFill>
            </a:endParaRPr>
          </a:p>
        </p:txBody>
      </p:sp>
      <p:pic>
        <p:nvPicPr>
          <p:cNvPr id="2" name="Picture 2"/>
          <p:cNvPicPr>
            <a:picLocks noChangeAspect="1" noChangeArrowheads="1"/>
          </p:cNvPicPr>
          <p:nvPr/>
        </p:nvPicPr>
        <p:blipFill>
          <a:blip r:embed="rId2" cstate="print"/>
          <a:srcRect/>
          <a:stretch>
            <a:fillRect/>
          </a:stretch>
        </p:blipFill>
        <p:spPr bwMode="auto">
          <a:xfrm>
            <a:off x="4241152" y="5841254"/>
            <a:ext cx="661696" cy="635747"/>
          </a:xfrm>
          <a:prstGeom prst="rect">
            <a:avLst/>
          </a:prstGeom>
          <a:noFill/>
          <a:ln w="9525">
            <a:noFill/>
            <a:miter lim="800000"/>
            <a:headEnd/>
            <a:tailEnd/>
          </a:ln>
        </p:spPr>
      </p:pic>
    </p:spTree>
    <p:extLst>
      <p:ext uri="{BB962C8B-B14F-4D97-AF65-F5344CB8AC3E}">
        <p14:creationId xmlns:p14="http://schemas.microsoft.com/office/powerpoint/2010/main" val="412523346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304800" y="1600200"/>
            <a:ext cx="8572500" cy="470404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lnSpcReduction="10000"/>
          </a:bodyPr>
          <a:lstStyle>
            <a:lvl1pPr marL="0" indent="0" algn="ctr" rtl="0" fontAlgn="base">
              <a:spcBef>
                <a:spcPct val="20000"/>
              </a:spcBef>
              <a:spcAft>
                <a:spcPct val="0"/>
              </a:spcAft>
              <a:buNone/>
              <a:defRPr sz="3200">
                <a:solidFill>
                  <a:schemeClr val="tx1"/>
                </a:solidFill>
                <a:latin typeface="+mn-lt"/>
                <a:ea typeface="+mn-ea"/>
                <a:cs typeface="+mn-cs"/>
              </a:defRPr>
            </a:lvl1pPr>
            <a:lvl2pPr marL="457200" indent="0" algn="ctr" rtl="0" fontAlgn="base">
              <a:spcBef>
                <a:spcPct val="20000"/>
              </a:spcBef>
              <a:spcAft>
                <a:spcPct val="0"/>
              </a:spcAft>
              <a:buNone/>
              <a:defRPr sz="2800">
                <a:solidFill>
                  <a:schemeClr val="tx1"/>
                </a:solidFill>
                <a:latin typeface="+mn-lt"/>
              </a:defRPr>
            </a:lvl2pPr>
            <a:lvl3pPr marL="914400" indent="0" algn="ctr" rtl="0" fontAlgn="base">
              <a:spcBef>
                <a:spcPct val="20000"/>
              </a:spcBef>
              <a:spcAft>
                <a:spcPct val="0"/>
              </a:spcAft>
              <a:buNone/>
              <a:defRPr sz="2400">
                <a:solidFill>
                  <a:schemeClr val="tx1"/>
                </a:solidFill>
                <a:latin typeface="+mn-lt"/>
              </a:defRPr>
            </a:lvl3pPr>
            <a:lvl4pPr marL="1371600" indent="0" algn="ctr" rtl="0" fontAlgn="base">
              <a:spcBef>
                <a:spcPct val="20000"/>
              </a:spcBef>
              <a:spcAft>
                <a:spcPct val="0"/>
              </a:spcAft>
              <a:buNone/>
              <a:defRPr sz="2000">
                <a:solidFill>
                  <a:schemeClr val="tx1"/>
                </a:solidFill>
                <a:latin typeface="+mn-lt"/>
              </a:defRPr>
            </a:lvl4pPr>
            <a:lvl5pPr marL="1828800" indent="0" algn="ctr" rtl="0" fontAlgn="base">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marL="457200" lvl="0" indent="-457200" algn="l">
              <a:buFont typeface="Arial" panose="020B0604020202020204" pitchFamily="34" charset="0"/>
              <a:buChar char="•"/>
            </a:pPr>
            <a:r>
              <a:rPr lang="en-US" dirty="0" smtClean="0"/>
              <a:t>4F-PCC is </a:t>
            </a:r>
            <a:r>
              <a:rPr lang="en-US" dirty="0"/>
              <a:t>indicated for the urgent reversal of acquired coagulation factor deficiency induced by Vitamin K antagonist (VKA, such as warfarin) therapy in adult patients with</a:t>
            </a:r>
            <a:r>
              <a:rPr lang="en-US" dirty="0" smtClean="0"/>
              <a:t>:</a:t>
            </a:r>
          </a:p>
          <a:p>
            <a:pPr marL="914400" lvl="1" indent="-457200" algn="l"/>
            <a:r>
              <a:rPr lang="en-US" b="1" dirty="0" smtClean="0"/>
              <a:t>A. </a:t>
            </a:r>
            <a:r>
              <a:rPr lang="en-US" dirty="0" smtClean="0"/>
              <a:t>Minor bleeds</a:t>
            </a:r>
          </a:p>
          <a:p>
            <a:pPr marL="914400" lvl="1" indent="-457200" algn="l"/>
            <a:r>
              <a:rPr lang="en-US" b="1" dirty="0" smtClean="0"/>
              <a:t>B. </a:t>
            </a:r>
            <a:r>
              <a:rPr lang="en-US" dirty="0" smtClean="0"/>
              <a:t>Acute </a:t>
            </a:r>
            <a:r>
              <a:rPr lang="en-US" dirty="0"/>
              <a:t>major or life threatening bleeds</a:t>
            </a:r>
            <a:endParaRPr lang="en-US" dirty="0" smtClean="0"/>
          </a:p>
          <a:p>
            <a:pPr marL="914400" lvl="1" indent="-457200" algn="l"/>
            <a:r>
              <a:rPr lang="en-US" b="1" dirty="0" smtClean="0"/>
              <a:t>C. </a:t>
            </a:r>
            <a:r>
              <a:rPr lang="en-US" dirty="0" smtClean="0"/>
              <a:t>Need </a:t>
            </a:r>
            <a:r>
              <a:rPr lang="en-US" dirty="0"/>
              <a:t>for an urgent surgery or invasive procedure</a:t>
            </a:r>
            <a:endParaRPr lang="en-US" dirty="0" smtClean="0"/>
          </a:p>
          <a:p>
            <a:pPr marL="914400" lvl="1" indent="-457200" algn="l"/>
            <a:r>
              <a:rPr lang="en-US" b="1" dirty="0" smtClean="0"/>
              <a:t>D. </a:t>
            </a:r>
            <a:r>
              <a:rPr lang="en-US" dirty="0" smtClean="0"/>
              <a:t>B and C</a:t>
            </a:r>
            <a:endParaRPr lang="en-US" dirty="0"/>
          </a:p>
        </p:txBody>
      </p:sp>
      <p:sp>
        <p:nvSpPr>
          <p:cNvPr id="13" name="Rectangle 2"/>
          <p:cNvSpPr txBox="1">
            <a:spLocks noChangeArrowheads="1"/>
          </p:cNvSpPr>
          <p:nvPr/>
        </p:nvSpPr>
        <p:spPr bwMode="auto">
          <a:xfrm>
            <a:off x="0" y="304800"/>
            <a:ext cx="91440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en-US"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charset="0"/>
                <a:ea typeface="ＭＳ Ｐゴシック" charset="0"/>
                <a:cs typeface="Arial" charset="0"/>
              </a:rPr>
              <a:t>Assessment Question</a:t>
            </a:r>
            <a:endParaRPr lang="en-US"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charset="0"/>
              <a:ea typeface="ＭＳ Ｐゴシック" charset="0"/>
              <a:cs typeface="Arial" charset="0"/>
            </a:endParaRPr>
          </a:p>
        </p:txBody>
      </p:sp>
      <p:sp>
        <p:nvSpPr>
          <p:cNvPr id="8" name="Rectangle 7"/>
          <p:cNvSpPr/>
          <p:nvPr/>
        </p:nvSpPr>
        <p:spPr bwMode="auto">
          <a:xfrm>
            <a:off x="0" y="0"/>
            <a:ext cx="9144000" cy="304800"/>
          </a:xfrm>
          <a:prstGeom prst="rect">
            <a:avLst/>
          </a:prstGeom>
          <a:gradFill>
            <a:gsLst>
              <a:gs pos="0">
                <a:srgbClr val="668566">
                  <a:alpha val="10001"/>
                </a:srgbClr>
              </a:gs>
              <a:gs pos="100000">
                <a:srgbClr val="003300">
                  <a:alpha val="84000"/>
                </a:srgbClr>
              </a:gs>
            </a:gsLst>
            <a:lin ang="0" scaled="0"/>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smtClean="0">
              <a:solidFill>
                <a:srgbClr val="000000"/>
              </a:solidFill>
            </a:endParaRPr>
          </a:p>
        </p:txBody>
      </p:sp>
      <p:sp>
        <p:nvSpPr>
          <p:cNvPr id="2" name="Rounded Rectangle 1"/>
          <p:cNvSpPr/>
          <p:nvPr/>
        </p:nvSpPr>
        <p:spPr bwMode="auto">
          <a:xfrm>
            <a:off x="609600" y="5562600"/>
            <a:ext cx="2286000" cy="609600"/>
          </a:xfrm>
          <a:prstGeom prst="roundRect">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14531342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Rectangle 7"/>
          <p:cNvSpPr/>
          <p:nvPr/>
        </p:nvSpPr>
        <p:spPr bwMode="auto">
          <a:xfrm>
            <a:off x="0" y="0"/>
            <a:ext cx="9144000" cy="304800"/>
          </a:xfrm>
          <a:prstGeom prst="rect">
            <a:avLst/>
          </a:prstGeom>
          <a:gradFill>
            <a:gsLst>
              <a:gs pos="0">
                <a:srgbClr val="668566">
                  <a:alpha val="10001"/>
                </a:srgbClr>
              </a:gs>
              <a:gs pos="100000">
                <a:srgbClr val="003300">
                  <a:alpha val="84000"/>
                </a:srgbClr>
              </a:gs>
            </a:gsLst>
            <a:lin ang="0" scaled="0"/>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smtClean="0">
              <a:solidFill>
                <a:srgbClr val="000000"/>
              </a:solidFill>
            </a:endParaRPr>
          </a:p>
        </p:txBody>
      </p:sp>
      <p:sp>
        <p:nvSpPr>
          <p:cNvPr id="7" name="Rectangle 3"/>
          <p:cNvSpPr txBox="1">
            <a:spLocks noChangeArrowheads="1"/>
          </p:cNvSpPr>
          <p:nvPr/>
        </p:nvSpPr>
        <p:spPr bwMode="auto">
          <a:xfrm>
            <a:off x="295275" y="228600"/>
            <a:ext cx="8839200" cy="1143000"/>
          </a:xfrm>
          <a:prstGeom prst="rect">
            <a:avLst/>
          </a:prstGeom>
          <a:noFill/>
          <a:ln>
            <a:noFill/>
          </a:ln>
          <a:extLst/>
        </p:spPr>
        <p:txBody>
          <a:bodyPr anchor="ctr">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r>
              <a:rPr lang="en-US" sz="44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References</a:t>
            </a:r>
            <a:endParaRPr lang="en-US" sz="44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2" name="Rectangle 1"/>
          <p:cNvSpPr/>
          <p:nvPr/>
        </p:nvSpPr>
        <p:spPr>
          <a:xfrm>
            <a:off x="228600" y="1295400"/>
            <a:ext cx="8648700" cy="5324535"/>
          </a:xfrm>
          <a:prstGeom prst="rect">
            <a:avLst/>
          </a:prstGeom>
        </p:spPr>
        <p:txBody>
          <a:bodyPr wrap="square">
            <a:spAutoFit/>
          </a:bodyPr>
          <a:lstStyle/>
          <a:p>
            <a:pPr marL="342900" lvl="0" indent="-342900" fontAlgn="t">
              <a:buFont typeface="+mj-lt"/>
              <a:buAutoNum type="arabicPeriod"/>
            </a:pPr>
            <a:r>
              <a:rPr lang="en-US" sz="1700" dirty="0">
                <a:latin typeface="Georgia" pitchFamily="18" charset="0"/>
              </a:rPr>
              <a:t>Warfarin. Micromedex 2.0.  </a:t>
            </a:r>
            <a:r>
              <a:rPr lang="en-US" sz="1700" dirty="0" err="1">
                <a:latin typeface="Georgia" pitchFamily="18" charset="0"/>
              </a:rPr>
              <a:t>Truven</a:t>
            </a:r>
            <a:r>
              <a:rPr lang="en-US" sz="1700" dirty="0">
                <a:latin typeface="Georgia" pitchFamily="18" charset="0"/>
              </a:rPr>
              <a:t> Health Analytics, Inc.  Greenwood Village, CO.  Available at: http://www.micromedexsolutions.com.  Accessed September 16, 2015.</a:t>
            </a:r>
          </a:p>
          <a:p>
            <a:pPr marL="342900" lvl="0" indent="-342900" fontAlgn="t">
              <a:buFont typeface="+mj-lt"/>
              <a:buAutoNum type="arabicPeriod"/>
            </a:pPr>
            <a:r>
              <a:rPr lang="en-US" sz="1700" dirty="0" err="1">
                <a:latin typeface="Georgia" pitchFamily="18" charset="0"/>
              </a:rPr>
              <a:t>Rivaroxaban</a:t>
            </a:r>
            <a:r>
              <a:rPr lang="en-US" sz="1700" dirty="0">
                <a:latin typeface="Georgia" pitchFamily="18" charset="0"/>
              </a:rPr>
              <a:t>. Micromedex 2.0.  </a:t>
            </a:r>
            <a:r>
              <a:rPr lang="en-US" sz="1700" dirty="0" err="1">
                <a:latin typeface="Georgia" pitchFamily="18" charset="0"/>
              </a:rPr>
              <a:t>Truven</a:t>
            </a:r>
            <a:r>
              <a:rPr lang="en-US" sz="1700" dirty="0">
                <a:latin typeface="Georgia" pitchFamily="18" charset="0"/>
              </a:rPr>
              <a:t> Health Analytics, Inc.  Greenwood Village, CO.  Available at: http://www.micromedexsolutions.com.  Accessed September 16, 2015.</a:t>
            </a:r>
          </a:p>
          <a:p>
            <a:pPr marL="342900" lvl="0" indent="-342900" fontAlgn="t">
              <a:buFont typeface="+mj-lt"/>
              <a:buAutoNum type="arabicPeriod"/>
            </a:pPr>
            <a:r>
              <a:rPr lang="en-US" sz="1700" dirty="0" err="1">
                <a:latin typeface="Georgia" pitchFamily="18" charset="0"/>
              </a:rPr>
              <a:t>Apixaban</a:t>
            </a:r>
            <a:r>
              <a:rPr lang="en-US" sz="1700" dirty="0">
                <a:latin typeface="Georgia" pitchFamily="18" charset="0"/>
              </a:rPr>
              <a:t>. Micromedex 2.0.  </a:t>
            </a:r>
            <a:r>
              <a:rPr lang="en-US" sz="1700" dirty="0" err="1">
                <a:latin typeface="Georgia" pitchFamily="18" charset="0"/>
              </a:rPr>
              <a:t>Truven</a:t>
            </a:r>
            <a:r>
              <a:rPr lang="en-US" sz="1700" dirty="0">
                <a:latin typeface="Georgia" pitchFamily="18" charset="0"/>
              </a:rPr>
              <a:t> Health Analytics, Inc.  Greenwood Village, CO.  Available at: http://www.micromedexsolutions.com.  Accessed September 16, 2015.</a:t>
            </a:r>
          </a:p>
          <a:p>
            <a:pPr marL="342900" lvl="0" indent="-342900" fontAlgn="t">
              <a:buFont typeface="+mj-lt"/>
              <a:buAutoNum type="arabicPeriod"/>
            </a:pPr>
            <a:r>
              <a:rPr lang="en-US" sz="1700" dirty="0" err="1">
                <a:latin typeface="Georgia" pitchFamily="18" charset="0"/>
              </a:rPr>
              <a:t>Kcentra</a:t>
            </a:r>
            <a:r>
              <a:rPr lang="en-US" sz="1700" dirty="0">
                <a:latin typeface="Georgia" pitchFamily="18" charset="0"/>
              </a:rPr>
              <a:t> [package insert]. Marburg, Germany: CSL Behring GmbH; 2013.</a:t>
            </a:r>
          </a:p>
          <a:p>
            <a:pPr marL="342900" lvl="0" indent="-342900" fontAlgn="t">
              <a:buFont typeface="+mj-lt"/>
              <a:buAutoNum type="arabicPeriod"/>
            </a:pPr>
            <a:r>
              <a:rPr lang="en-US" sz="1700" dirty="0" err="1">
                <a:latin typeface="Georgia" pitchFamily="18" charset="0"/>
              </a:rPr>
              <a:t>Kinard</a:t>
            </a:r>
            <a:r>
              <a:rPr lang="en-US" sz="1700" dirty="0">
                <a:latin typeface="Georgia" pitchFamily="18" charset="0"/>
              </a:rPr>
              <a:t> TN, </a:t>
            </a:r>
            <a:r>
              <a:rPr lang="en-US" sz="1700" dirty="0" err="1">
                <a:latin typeface="Georgia" pitchFamily="18" charset="0"/>
              </a:rPr>
              <a:t>Sarode</a:t>
            </a:r>
            <a:r>
              <a:rPr lang="en-US" sz="1700" dirty="0">
                <a:latin typeface="Georgia" pitchFamily="18" charset="0"/>
              </a:rPr>
              <a:t> R. Four factor prothrombin complex concentrate (human): review of the pharmacology and clinical application for vitamin K antagonist </a:t>
            </a:r>
            <a:r>
              <a:rPr lang="en-US" sz="1700" dirty="0" err="1">
                <a:latin typeface="Georgia" pitchFamily="18" charset="0"/>
              </a:rPr>
              <a:t>reverasal</a:t>
            </a:r>
            <a:r>
              <a:rPr lang="en-US" sz="1700" dirty="0">
                <a:latin typeface="Georgia" pitchFamily="18" charset="0"/>
              </a:rPr>
              <a:t>. Expert Rev. </a:t>
            </a:r>
            <a:r>
              <a:rPr lang="en-US" sz="1700" dirty="0" err="1">
                <a:latin typeface="Georgia" pitchFamily="18" charset="0"/>
              </a:rPr>
              <a:t>Cardiovasc</a:t>
            </a:r>
            <a:r>
              <a:rPr lang="en-US" sz="1700" dirty="0">
                <a:latin typeface="Georgia" pitchFamily="18" charset="0"/>
              </a:rPr>
              <a:t>. </a:t>
            </a:r>
            <a:r>
              <a:rPr lang="en-US" sz="1700" dirty="0" err="1">
                <a:latin typeface="Georgia" pitchFamily="18" charset="0"/>
              </a:rPr>
              <a:t>Ther</a:t>
            </a:r>
            <a:r>
              <a:rPr lang="en-US" sz="1700" dirty="0">
                <a:latin typeface="Georgia" pitchFamily="18" charset="0"/>
              </a:rPr>
              <a:t>. 12(4), 417-427 (2014</a:t>
            </a:r>
            <a:r>
              <a:rPr lang="en-US" sz="1700" dirty="0" smtClean="0">
                <a:latin typeface="Georgia" pitchFamily="18" charset="0"/>
              </a:rPr>
              <a:t>).</a:t>
            </a:r>
          </a:p>
          <a:p>
            <a:pPr marL="342900" indent="-342900" fontAlgn="t">
              <a:buFont typeface="+mj-lt"/>
              <a:buAutoNum type="arabicPeriod"/>
            </a:pPr>
            <a:r>
              <a:rPr lang="en-US" sz="1700" dirty="0" smtClean="0">
                <a:latin typeface="Georgia" pitchFamily="18" charset="0"/>
              </a:rPr>
              <a:t>Holbrook A, Schulman S, Witt DM, et al. Evidence-based management of anticoagulant therapy: Antithrombotic Therapy and Prevention of Thrombosis, 9th </a:t>
            </a:r>
            <a:r>
              <a:rPr lang="en-US" sz="1700" dirty="0" err="1" smtClean="0">
                <a:latin typeface="Georgia" pitchFamily="18" charset="0"/>
              </a:rPr>
              <a:t>ed</a:t>
            </a:r>
            <a:r>
              <a:rPr lang="en-US" sz="1700" dirty="0" smtClean="0">
                <a:latin typeface="Georgia" pitchFamily="18" charset="0"/>
              </a:rPr>
              <a:t>: American College of Chest Physicians Evidence-Based Clinical Practice Guidelines. Chest 2012; 141:e152S.</a:t>
            </a:r>
          </a:p>
          <a:p>
            <a:pPr marL="342900" indent="-342900" fontAlgn="t">
              <a:buFont typeface="+mj-lt"/>
              <a:buAutoNum type="arabicPeriod"/>
            </a:pPr>
            <a:r>
              <a:rPr lang="en-US" sz="1700" dirty="0" err="1" smtClean="0">
                <a:latin typeface="Georgia" pitchFamily="18" charset="0"/>
              </a:rPr>
              <a:t>Nutescu</a:t>
            </a:r>
            <a:r>
              <a:rPr lang="en-US" sz="1700" dirty="0" smtClean="0">
                <a:latin typeface="Georgia" pitchFamily="18" charset="0"/>
              </a:rPr>
              <a:t> EA, </a:t>
            </a:r>
            <a:r>
              <a:rPr lang="en-US" sz="1700" dirty="0" err="1" smtClean="0">
                <a:latin typeface="Georgia" pitchFamily="18" charset="0"/>
              </a:rPr>
              <a:t>Dager</a:t>
            </a:r>
            <a:r>
              <a:rPr lang="en-US" sz="1700" dirty="0" smtClean="0">
                <a:latin typeface="Georgia" pitchFamily="18" charset="0"/>
              </a:rPr>
              <a:t> WE, Klaus JS, </a:t>
            </a:r>
            <a:r>
              <a:rPr lang="en-US" sz="1700" dirty="0" err="1" smtClean="0">
                <a:latin typeface="Georgia" pitchFamily="18" charset="0"/>
              </a:rPr>
              <a:t>Lewin</a:t>
            </a:r>
            <a:r>
              <a:rPr lang="en-US" sz="1700" dirty="0" smtClean="0">
                <a:latin typeface="Georgia" pitchFamily="18" charset="0"/>
              </a:rPr>
              <a:t> JJ, </a:t>
            </a:r>
            <a:r>
              <a:rPr lang="en-US" sz="1700" dirty="0" err="1" smtClean="0">
                <a:latin typeface="Georgia" pitchFamily="18" charset="0"/>
              </a:rPr>
              <a:t>Cipolle</a:t>
            </a:r>
            <a:r>
              <a:rPr lang="en-US" sz="1700" dirty="0" smtClean="0">
                <a:latin typeface="Georgia" pitchFamily="18" charset="0"/>
              </a:rPr>
              <a:t> MD. Management of bleeding and reversal strategies for oral anticoagulants: Clinical practice considerations. Am J Health </a:t>
            </a:r>
            <a:r>
              <a:rPr lang="en-US" sz="1700" dirty="0" err="1" smtClean="0">
                <a:latin typeface="Georgia" pitchFamily="18" charset="0"/>
              </a:rPr>
              <a:t>Syst</a:t>
            </a:r>
            <a:r>
              <a:rPr lang="en-US" sz="1700" dirty="0" smtClean="0">
                <a:latin typeface="Georgia" pitchFamily="18" charset="0"/>
              </a:rPr>
              <a:t> Pharm. 2013 Nov 1;70(21):1914-29.</a:t>
            </a:r>
            <a:endParaRPr lang="en-US" sz="1700" dirty="0">
              <a:latin typeface="Georgia" pitchFamily="18" charset="0"/>
            </a:endParaRPr>
          </a:p>
        </p:txBody>
      </p:sp>
    </p:spTree>
    <p:extLst>
      <p:ext uri="{BB962C8B-B14F-4D97-AF65-F5344CB8AC3E}">
        <p14:creationId xmlns:p14="http://schemas.microsoft.com/office/powerpoint/2010/main" val="23246235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Rectangle 7"/>
          <p:cNvSpPr/>
          <p:nvPr/>
        </p:nvSpPr>
        <p:spPr bwMode="auto">
          <a:xfrm>
            <a:off x="0" y="0"/>
            <a:ext cx="9144000" cy="304800"/>
          </a:xfrm>
          <a:prstGeom prst="rect">
            <a:avLst/>
          </a:prstGeom>
          <a:gradFill>
            <a:gsLst>
              <a:gs pos="0">
                <a:srgbClr val="668566">
                  <a:alpha val="10001"/>
                </a:srgbClr>
              </a:gs>
              <a:gs pos="100000">
                <a:srgbClr val="003300">
                  <a:alpha val="84000"/>
                </a:srgbClr>
              </a:gs>
            </a:gsLst>
            <a:lin ang="0" scaled="0"/>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smtClean="0">
              <a:solidFill>
                <a:srgbClr val="000000"/>
              </a:solidFill>
            </a:endParaRPr>
          </a:p>
        </p:txBody>
      </p:sp>
      <p:sp>
        <p:nvSpPr>
          <p:cNvPr id="7" name="Rectangle 3"/>
          <p:cNvSpPr txBox="1">
            <a:spLocks noChangeArrowheads="1"/>
          </p:cNvSpPr>
          <p:nvPr/>
        </p:nvSpPr>
        <p:spPr bwMode="auto">
          <a:xfrm>
            <a:off x="295275" y="228600"/>
            <a:ext cx="8839200" cy="1143000"/>
          </a:xfrm>
          <a:prstGeom prst="rect">
            <a:avLst/>
          </a:prstGeom>
          <a:noFill/>
          <a:ln>
            <a:noFill/>
          </a:ln>
          <a:extLst/>
        </p:spPr>
        <p:txBody>
          <a:bodyPr anchor="ctr">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lvl1pPr eaLnBrk="0" hangingPunct="0">
              <a:defRPr>
                <a:solidFill>
                  <a:schemeClr val="tx1"/>
                </a:solidFill>
                <a:latin typeface="Arial" charset="0"/>
                <a:ea typeface="ＭＳ Ｐゴシック" charset="0"/>
                <a:cs typeface="Arial" charset="0"/>
              </a:defRPr>
            </a:lvl1pPr>
            <a:lvl2pPr marL="742950" indent="-285750" eaLnBrk="0" hangingPunct="0">
              <a:defRPr>
                <a:solidFill>
                  <a:schemeClr val="tx1"/>
                </a:solidFill>
                <a:latin typeface="Arial" charset="0"/>
                <a:ea typeface="Arial" charset="0"/>
                <a:cs typeface="Arial" charset="0"/>
              </a:defRPr>
            </a:lvl2pPr>
            <a:lvl3pPr marL="1143000" indent="-228600" eaLnBrk="0" hangingPunct="0">
              <a:defRPr>
                <a:solidFill>
                  <a:schemeClr val="tx1"/>
                </a:solidFill>
                <a:latin typeface="Arial" charset="0"/>
                <a:ea typeface="Arial" charset="0"/>
                <a:cs typeface="Arial" charset="0"/>
              </a:defRPr>
            </a:lvl3pPr>
            <a:lvl4pPr marL="1600200" indent="-228600" eaLnBrk="0" hangingPunct="0">
              <a:defRPr>
                <a:solidFill>
                  <a:schemeClr val="tx1"/>
                </a:solidFill>
                <a:latin typeface="Arial" charset="0"/>
                <a:ea typeface="Arial" charset="0"/>
                <a:cs typeface="Arial" charset="0"/>
              </a:defRPr>
            </a:lvl4pPr>
            <a:lvl5pPr marL="2057400" indent="-228600" eaLnBrk="0" hangingPunct="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eaLnBrk="1" hangingPunct="1"/>
            <a:r>
              <a:rPr lang="en-US" sz="54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rPr>
              <a:t>References</a:t>
            </a:r>
            <a:endParaRPr lang="en-US" sz="54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endParaRPr>
          </a:p>
        </p:txBody>
      </p:sp>
      <p:sp>
        <p:nvSpPr>
          <p:cNvPr id="2" name="Rectangle 1"/>
          <p:cNvSpPr/>
          <p:nvPr/>
        </p:nvSpPr>
        <p:spPr>
          <a:xfrm>
            <a:off x="228600" y="1143000"/>
            <a:ext cx="8648700" cy="5755422"/>
          </a:xfrm>
          <a:prstGeom prst="rect">
            <a:avLst/>
          </a:prstGeom>
        </p:spPr>
        <p:txBody>
          <a:bodyPr wrap="square">
            <a:spAutoFit/>
          </a:bodyPr>
          <a:lstStyle/>
          <a:p>
            <a:pPr marL="342900" lvl="0" indent="-342900" fontAlgn="t">
              <a:buFont typeface="+mj-lt"/>
              <a:buAutoNum type="arabicPeriod" startAt="8"/>
            </a:pPr>
            <a:r>
              <a:rPr lang="en-US" sz="1600" dirty="0" err="1" smtClean="0"/>
              <a:t>Chesebro</a:t>
            </a:r>
            <a:r>
              <a:rPr lang="en-US" sz="1600" dirty="0" smtClean="0"/>
              <a:t> JH, </a:t>
            </a:r>
            <a:r>
              <a:rPr lang="en-US" sz="1600" dirty="0" err="1" smtClean="0"/>
              <a:t>Knatterud</a:t>
            </a:r>
            <a:r>
              <a:rPr lang="en-US" sz="1600" dirty="0" smtClean="0"/>
              <a:t> G, Roberts R, Borer J, Cohen LS, Dalen J, et al. </a:t>
            </a:r>
            <a:r>
              <a:rPr lang="en-US" sz="1600" dirty="0" err="1" smtClean="0"/>
              <a:t>Thrombolysis</a:t>
            </a:r>
            <a:r>
              <a:rPr lang="en-US" sz="1600" dirty="0" smtClean="0"/>
              <a:t> in Myocardial Infarction (TIMI) Trial, Phase I: A comparison between intravenous tissue </a:t>
            </a:r>
            <a:r>
              <a:rPr lang="en-US" sz="1600" dirty="0" err="1" smtClean="0"/>
              <a:t>plasminogen</a:t>
            </a:r>
            <a:r>
              <a:rPr lang="en-US" sz="1600" dirty="0" smtClean="0"/>
              <a:t> activator and intravenous streptokinase. Clinical findings through hospital discharge. Circulation 1987;76 (1):142-154.</a:t>
            </a:r>
          </a:p>
          <a:p>
            <a:pPr marL="342900" lvl="0" indent="-342900" fontAlgn="t">
              <a:buFont typeface="+mj-lt"/>
              <a:buAutoNum type="arabicPeriod" startAt="8"/>
            </a:pPr>
            <a:r>
              <a:rPr lang="en-US" sz="1600" dirty="0" smtClean="0"/>
              <a:t>An international randomized trial comparing four thrombolytic strategies for acute myocardial infarction. The GUSTO investigators. N </a:t>
            </a:r>
            <a:r>
              <a:rPr lang="en-US" sz="1600" dirty="0" err="1" smtClean="0"/>
              <a:t>Engl</a:t>
            </a:r>
            <a:r>
              <a:rPr lang="en-US" sz="1600" dirty="0" smtClean="0"/>
              <a:t> J Med 1993; 329(10):673-682.</a:t>
            </a:r>
            <a:endParaRPr lang="en-US" sz="1600" dirty="0" smtClean="0">
              <a:latin typeface="Georgia" pitchFamily="18" charset="0"/>
            </a:endParaRPr>
          </a:p>
          <a:p>
            <a:pPr marL="342900" lvl="0" indent="-342900" fontAlgn="t">
              <a:buFont typeface="+mj-lt"/>
              <a:buAutoNum type="arabicPeriod" startAt="8"/>
            </a:pPr>
            <a:r>
              <a:rPr lang="en-US" sz="1600" dirty="0" err="1" smtClean="0">
                <a:latin typeface="Georgia" pitchFamily="18" charset="0"/>
              </a:rPr>
              <a:t>Sarode</a:t>
            </a:r>
            <a:r>
              <a:rPr lang="en-US" sz="1600" dirty="0" smtClean="0">
                <a:latin typeface="Georgia" pitchFamily="18" charset="0"/>
              </a:rPr>
              <a:t> R, Milling TJ Jr., </a:t>
            </a:r>
            <a:r>
              <a:rPr lang="en-US" sz="1600" dirty="0" err="1" smtClean="0">
                <a:latin typeface="Georgia" pitchFamily="18" charset="0"/>
              </a:rPr>
              <a:t>Refaai</a:t>
            </a:r>
            <a:r>
              <a:rPr lang="en-US" sz="1600" dirty="0" smtClean="0">
                <a:latin typeface="Georgia" pitchFamily="18" charset="0"/>
              </a:rPr>
              <a:t> MA, </a:t>
            </a:r>
            <a:r>
              <a:rPr lang="en-US" sz="1600" dirty="0" err="1" smtClean="0">
                <a:latin typeface="Georgia" pitchFamily="18" charset="0"/>
              </a:rPr>
              <a:t>Mangione</a:t>
            </a:r>
            <a:r>
              <a:rPr lang="en-US" sz="1600" dirty="0" smtClean="0">
                <a:latin typeface="Georgia" pitchFamily="18" charset="0"/>
              </a:rPr>
              <a:t> A, Schneider A, </a:t>
            </a:r>
            <a:r>
              <a:rPr lang="en-US" sz="1600" dirty="0" err="1" smtClean="0">
                <a:latin typeface="Georgia" pitchFamily="18" charset="0"/>
              </a:rPr>
              <a:t>Durn</a:t>
            </a:r>
            <a:r>
              <a:rPr lang="en-US" sz="1600" dirty="0" smtClean="0">
                <a:latin typeface="Georgia" pitchFamily="18" charset="0"/>
              </a:rPr>
              <a:t> BL, Goldstein JN. Efficacy and safety of a 4-factor </a:t>
            </a:r>
            <a:r>
              <a:rPr lang="en-US" sz="1600" dirty="0" err="1" smtClean="0">
                <a:latin typeface="Georgia" pitchFamily="18" charset="0"/>
              </a:rPr>
              <a:t>prothrombin</a:t>
            </a:r>
            <a:r>
              <a:rPr lang="en-US" sz="1600" dirty="0" smtClean="0">
                <a:latin typeface="Georgia" pitchFamily="18" charset="0"/>
              </a:rPr>
              <a:t> complex concentrate in patients on vitamin K antagonists presenting with major bleeding: a randomized, plasma-controlled, phase </a:t>
            </a:r>
            <a:r>
              <a:rPr lang="en-US" sz="1600" dirty="0" err="1" smtClean="0">
                <a:latin typeface="Georgia" pitchFamily="18" charset="0"/>
              </a:rPr>
              <a:t>IIIb</a:t>
            </a:r>
            <a:r>
              <a:rPr lang="en-US" sz="1600" dirty="0" smtClean="0">
                <a:latin typeface="Georgia" pitchFamily="18" charset="0"/>
              </a:rPr>
              <a:t> study. Circulation. 2013;128:1234–1243.</a:t>
            </a:r>
          </a:p>
          <a:p>
            <a:pPr marL="342900" lvl="0" indent="-342900" fontAlgn="t">
              <a:buFont typeface="+mj-lt"/>
              <a:buAutoNum type="arabicPeriod" startAt="8"/>
            </a:pPr>
            <a:r>
              <a:rPr lang="en-US" sz="1600" dirty="0" smtClean="0">
                <a:latin typeface="Georgia" pitchFamily="18" charset="0"/>
              </a:rPr>
              <a:t>Steiner T, </a:t>
            </a:r>
            <a:r>
              <a:rPr lang="en-US" sz="1600" dirty="0" err="1" smtClean="0">
                <a:latin typeface="Georgia" pitchFamily="18" charset="0"/>
              </a:rPr>
              <a:t>Böhm</a:t>
            </a:r>
            <a:r>
              <a:rPr lang="en-US" sz="1600" dirty="0" smtClean="0">
                <a:latin typeface="Georgia" pitchFamily="18" charset="0"/>
              </a:rPr>
              <a:t> M, </a:t>
            </a:r>
            <a:r>
              <a:rPr lang="en-US" sz="1600" dirty="0" err="1" smtClean="0">
                <a:latin typeface="Georgia" pitchFamily="18" charset="0"/>
              </a:rPr>
              <a:t>Dichens</a:t>
            </a:r>
            <a:r>
              <a:rPr lang="en-US" sz="1600" dirty="0" smtClean="0">
                <a:latin typeface="Georgia" pitchFamily="18" charset="0"/>
              </a:rPr>
              <a:t> M, </a:t>
            </a:r>
            <a:r>
              <a:rPr lang="en-US" sz="1600" dirty="0" err="1" smtClean="0">
                <a:latin typeface="Georgia" pitchFamily="18" charset="0"/>
              </a:rPr>
              <a:t>Diener</a:t>
            </a:r>
            <a:r>
              <a:rPr lang="en-US" sz="1600" dirty="0" smtClean="0">
                <a:latin typeface="Georgia" pitchFamily="18" charset="0"/>
              </a:rPr>
              <a:t> HC, Ell C, M </a:t>
            </a:r>
            <a:r>
              <a:rPr lang="en-US" sz="1600" dirty="0" err="1" smtClean="0">
                <a:latin typeface="Georgia" pitchFamily="18" charset="0"/>
              </a:rPr>
              <a:t>Endres</a:t>
            </a:r>
            <a:r>
              <a:rPr lang="en-US" sz="1600" dirty="0" smtClean="0">
                <a:latin typeface="Georgia" pitchFamily="18" charset="0"/>
              </a:rPr>
              <a:t>, </a:t>
            </a:r>
            <a:r>
              <a:rPr lang="en-US" sz="1600" dirty="0" err="1" smtClean="0">
                <a:latin typeface="Georgia" pitchFamily="18" charset="0"/>
              </a:rPr>
              <a:t>Epple</a:t>
            </a:r>
            <a:r>
              <a:rPr lang="en-US" sz="1600" dirty="0" smtClean="0">
                <a:latin typeface="Georgia" pitchFamily="18" charset="0"/>
              </a:rPr>
              <a:t> C, </a:t>
            </a:r>
            <a:r>
              <a:rPr lang="en-US" sz="1600" dirty="0" err="1" smtClean="0">
                <a:latin typeface="Georgia" pitchFamily="18" charset="0"/>
              </a:rPr>
              <a:t>Grond</a:t>
            </a:r>
            <a:r>
              <a:rPr lang="en-US" sz="1600" dirty="0" smtClean="0">
                <a:latin typeface="Georgia" pitchFamily="18" charset="0"/>
              </a:rPr>
              <a:t> M, </a:t>
            </a:r>
            <a:r>
              <a:rPr lang="en-US" sz="1600" dirty="0" err="1" smtClean="0">
                <a:latin typeface="Georgia" pitchFamily="18" charset="0"/>
              </a:rPr>
              <a:t>Laufs</a:t>
            </a:r>
            <a:r>
              <a:rPr lang="en-US" sz="1600" dirty="0" smtClean="0">
                <a:latin typeface="Georgia" pitchFamily="18" charset="0"/>
              </a:rPr>
              <a:t> U, </a:t>
            </a:r>
            <a:r>
              <a:rPr lang="en-US" sz="1600" dirty="0" err="1" smtClean="0">
                <a:latin typeface="Georgia" pitchFamily="18" charset="0"/>
              </a:rPr>
              <a:t>Nickenig</a:t>
            </a:r>
            <a:r>
              <a:rPr lang="en-US" sz="1600" dirty="0" smtClean="0">
                <a:latin typeface="Georgia" pitchFamily="18" charset="0"/>
              </a:rPr>
              <a:t> G, </a:t>
            </a:r>
            <a:r>
              <a:rPr lang="en-US" sz="1600" dirty="0" err="1" smtClean="0">
                <a:latin typeface="Georgia" pitchFamily="18" charset="0"/>
              </a:rPr>
              <a:t>Riess</a:t>
            </a:r>
            <a:r>
              <a:rPr lang="en-US" sz="1600" dirty="0" smtClean="0">
                <a:latin typeface="Georgia" pitchFamily="18" charset="0"/>
              </a:rPr>
              <a:t>, </a:t>
            </a:r>
            <a:r>
              <a:rPr lang="en-US" sz="1600" dirty="0" err="1" smtClean="0">
                <a:latin typeface="Georgia" pitchFamily="18" charset="0"/>
              </a:rPr>
              <a:t>Röther</a:t>
            </a:r>
            <a:r>
              <a:rPr lang="en-US" sz="1600" dirty="0" smtClean="0">
                <a:latin typeface="Georgia" pitchFamily="18" charset="0"/>
              </a:rPr>
              <a:t> J, </a:t>
            </a:r>
            <a:r>
              <a:rPr lang="en-US" sz="1600" dirty="0" err="1" smtClean="0">
                <a:latin typeface="Georgia" pitchFamily="18" charset="0"/>
              </a:rPr>
              <a:t>Schellinger</a:t>
            </a:r>
            <a:r>
              <a:rPr lang="en-US" sz="1600" dirty="0" smtClean="0">
                <a:latin typeface="Georgia" pitchFamily="18" charset="0"/>
              </a:rPr>
              <a:t> PD, </a:t>
            </a:r>
            <a:r>
              <a:rPr lang="en-US" sz="1600" dirty="0" err="1" smtClean="0">
                <a:latin typeface="Georgia" pitchFamily="18" charset="0"/>
              </a:rPr>
              <a:t>Spannagl</a:t>
            </a:r>
            <a:r>
              <a:rPr lang="en-US" sz="1600" dirty="0" smtClean="0">
                <a:latin typeface="Georgia" pitchFamily="18" charset="0"/>
              </a:rPr>
              <a:t> M, </a:t>
            </a:r>
            <a:r>
              <a:rPr lang="en-US" sz="1600" dirty="0" err="1" smtClean="0">
                <a:latin typeface="Georgia" pitchFamily="18" charset="0"/>
              </a:rPr>
              <a:t>Veltkamp</a:t>
            </a:r>
            <a:r>
              <a:rPr lang="en-US" sz="1600" dirty="0" smtClean="0">
                <a:latin typeface="Georgia" pitchFamily="18" charset="0"/>
              </a:rPr>
              <a:t>. Recommendations for the emergency management of complications associated with the new direct oral anticoagulants (DOACs), </a:t>
            </a:r>
            <a:r>
              <a:rPr lang="en-US" sz="1600" dirty="0" err="1" smtClean="0">
                <a:latin typeface="Georgia" pitchFamily="18" charset="0"/>
              </a:rPr>
              <a:t>apixaban</a:t>
            </a:r>
            <a:r>
              <a:rPr lang="en-US" sz="1600" dirty="0" smtClean="0">
                <a:latin typeface="Georgia" pitchFamily="18" charset="0"/>
              </a:rPr>
              <a:t>, </a:t>
            </a:r>
            <a:r>
              <a:rPr lang="en-US" sz="1600" dirty="0" err="1" smtClean="0">
                <a:latin typeface="Georgia" pitchFamily="18" charset="0"/>
              </a:rPr>
              <a:t>dabigatran</a:t>
            </a:r>
            <a:r>
              <a:rPr lang="en-US" sz="1600" dirty="0" smtClean="0">
                <a:latin typeface="Georgia" pitchFamily="18" charset="0"/>
              </a:rPr>
              <a:t> and </a:t>
            </a:r>
            <a:r>
              <a:rPr lang="en-US" sz="1600" dirty="0" err="1" smtClean="0">
                <a:latin typeface="Georgia" pitchFamily="18" charset="0"/>
              </a:rPr>
              <a:t>rivaroxaban</a:t>
            </a:r>
            <a:r>
              <a:rPr lang="en-US" sz="1600" dirty="0" smtClean="0">
                <a:latin typeface="Georgia" pitchFamily="18" charset="0"/>
              </a:rPr>
              <a:t>. </a:t>
            </a:r>
            <a:r>
              <a:rPr lang="en-US" sz="1600" dirty="0" err="1" smtClean="0">
                <a:latin typeface="Georgia" pitchFamily="18" charset="0"/>
              </a:rPr>
              <a:t>Clin</a:t>
            </a:r>
            <a:r>
              <a:rPr lang="en-US" sz="1600" dirty="0" smtClean="0">
                <a:latin typeface="Georgia" pitchFamily="18" charset="0"/>
              </a:rPr>
              <a:t> Res </a:t>
            </a:r>
            <a:r>
              <a:rPr lang="en-US" sz="1600" dirty="0" err="1" smtClean="0">
                <a:latin typeface="Georgia" pitchFamily="18" charset="0"/>
              </a:rPr>
              <a:t>Cardiol</a:t>
            </a:r>
            <a:r>
              <a:rPr lang="en-US" sz="1600" dirty="0" smtClean="0">
                <a:latin typeface="Georgia" pitchFamily="18" charset="0"/>
              </a:rPr>
              <a:t>. 2013 Jun;102(6):399-412.</a:t>
            </a:r>
          </a:p>
          <a:p>
            <a:pPr marL="342900" lvl="0" indent="-342900" fontAlgn="t">
              <a:buFont typeface="+mj-lt"/>
              <a:buAutoNum type="arabicPeriod" startAt="8"/>
            </a:pPr>
            <a:r>
              <a:rPr lang="en-US" sz="1600" dirty="0" smtClean="0">
                <a:latin typeface="Georgia" pitchFamily="18" charset="0"/>
              </a:rPr>
              <a:t>Baptist Hospital of Miami. Adult Reversal of Anticoagulant Orders. Doctors Order #723. Revised 07/30/2015.</a:t>
            </a:r>
          </a:p>
          <a:p>
            <a:pPr marL="342900" indent="-342900">
              <a:buFont typeface="+mj-lt"/>
              <a:buAutoNum type="arabicPeriod" startAt="8"/>
            </a:pPr>
            <a:r>
              <a:rPr lang="en-US" sz="1600" dirty="0" smtClean="0">
                <a:latin typeface="Georgia" pitchFamily="18" charset="0"/>
              </a:rPr>
              <a:t>Connolly SJ, </a:t>
            </a:r>
            <a:r>
              <a:rPr lang="en-US" sz="1600" dirty="0" err="1" smtClean="0">
                <a:latin typeface="Georgia" pitchFamily="18" charset="0"/>
              </a:rPr>
              <a:t>Ezekowitz</a:t>
            </a:r>
            <a:r>
              <a:rPr lang="en-US" sz="1600" dirty="0" smtClean="0">
                <a:latin typeface="Georgia" pitchFamily="18" charset="0"/>
              </a:rPr>
              <a:t> MD, Yusuf S, et al. </a:t>
            </a:r>
            <a:r>
              <a:rPr lang="en-US" sz="1600" dirty="0" err="1" smtClean="0">
                <a:latin typeface="Georgia" pitchFamily="18" charset="0"/>
              </a:rPr>
              <a:t>Dabigatran</a:t>
            </a:r>
            <a:r>
              <a:rPr lang="en-US" sz="1600" dirty="0" smtClean="0">
                <a:latin typeface="Georgia" pitchFamily="18" charset="0"/>
              </a:rPr>
              <a:t> versus warfarin in patients with </a:t>
            </a:r>
            <a:r>
              <a:rPr lang="en-US" sz="1600" dirty="0" err="1" smtClean="0">
                <a:latin typeface="Georgia" pitchFamily="18" charset="0"/>
              </a:rPr>
              <a:t>atrial</a:t>
            </a:r>
            <a:r>
              <a:rPr lang="en-US" sz="1600" dirty="0" smtClean="0">
                <a:latin typeface="Georgia" pitchFamily="18" charset="0"/>
              </a:rPr>
              <a:t> fibrillation (RE-LY). N </a:t>
            </a:r>
            <a:r>
              <a:rPr lang="en-US" sz="1600" dirty="0" err="1" smtClean="0">
                <a:latin typeface="Georgia" pitchFamily="18" charset="0"/>
              </a:rPr>
              <a:t>Engl</a:t>
            </a:r>
            <a:r>
              <a:rPr lang="en-US" sz="1600" dirty="0" smtClean="0">
                <a:latin typeface="Georgia" pitchFamily="18" charset="0"/>
              </a:rPr>
              <a:t> J Med. 2009;361:1139-51. </a:t>
            </a:r>
          </a:p>
          <a:p>
            <a:pPr marL="342900" indent="-342900">
              <a:buFont typeface="+mj-lt"/>
              <a:buAutoNum type="arabicPeriod" startAt="8"/>
            </a:pPr>
            <a:r>
              <a:rPr lang="en-US" sz="1600" dirty="0" smtClean="0">
                <a:latin typeface="Georgia" pitchFamily="18" charset="0"/>
              </a:rPr>
              <a:t>Patel MR, Mahaffey KW, </a:t>
            </a:r>
            <a:r>
              <a:rPr lang="en-US" sz="1600" dirty="0" err="1" smtClean="0">
                <a:latin typeface="Georgia" pitchFamily="18" charset="0"/>
              </a:rPr>
              <a:t>Garg</a:t>
            </a:r>
            <a:r>
              <a:rPr lang="en-US" sz="1600" dirty="0" smtClean="0">
                <a:latin typeface="Georgia" pitchFamily="18" charset="0"/>
              </a:rPr>
              <a:t> J, et al. </a:t>
            </a:r>
            <a:r>
              <a:rPr lang="en-US" sz="1600" dirty="0" err="1" smtClean="0">
                <a:latin typeface="Georgia" pitchFamily="18" charset="0"/>
              </a:rPr>
              <a:t>Rivaroxaban</a:t>
            </a:r>
            <a:r>
              <a:rPr lang="en-US" sz="1600" dirty="0" smtClean="0">
                <a:latin typeface="Georgia" pitchFamily="18" charset="0"/>
              </a:rPr>
              <a:t> versus warfarin in </a:t>
            </a:r>
            <a:r>
              <a:rPr lang="en-US" sz="1600" dirty="0" err="1" smtClean="0">
                <a:latin typeface="Georgia" pitchFamily="18" charset="0"/>
              </a:rPr>
              <a:t>nonvalvular</a:t>
            </a:r>
            <a:r>
              <a:rPr lang="en-US" sz="1600" dirty="0" smtClean="0">
                <a:latin typeface="Georgia" pitchFamily="18" charset="0"/>
              </a:rPr>
              <a:t> </a:t>
            </a:r>
            <a:r>
              <a:rPr lang="en-US" sz="1600" dirty="0" err="1" smtClean="0">
                <a:latin typeface="Georgia" pitchFamily="18" charset="0"/>
              </a:rPr>
              <a:t>atrial</a:t>
            </a:r>
            <a:r>
              <a:rPr lang="en-US" sz="1600" dirty="0" smtClean="0">
                <a:latin typeface="Georgia" pitchFamily="18" charset="0"/>
              </a:rPr>
              <a:t> fibrillation (ROCKET AF). N </a:t>
            </a:r>
            <a:r>
              <a:rPr lang="en-US" sz="1600" dirty="0" err="1" smtClean="0">
                <a:latin typeface="Georgia" pitchFamily="18" charset="0"/>
              </a:rPr>
              <a:t>Engl</a:t>
            </a:r>
            <a:r>
              <a:rPr lang="en-US" sz="1600" dirty="0" smtClean="0">
                <a:latin typeface="Georgia" pitchFamily="18" charset="0"/>
              </a:rPr>
              <a:t> J Med. 2011; Sep 8;365(10):883-91. </a:t>
            </a:r>
          </a:p>
          <a:p>
            <a:pPr marL="342900" indent="-342900">
              <a:buFont typeface="+mj-lt"/>
              <a:buAutoNum type="arabicPeriod" startAt="8"/>
            </a:pPr>
            <a:r>
              <a:rPr lang="en-US" sz="1600" dirty="0" smtClean="0">
                <a:latin typeface="Georgia" pitchFamily="18" charset="0"/>
              </a:rPr>
              <a:t>Granger CB, Alexander JH, McMurray JJV, et al. </a:t>
            </a:r>
            <a:r>
              <a:rPr lang="en-US" sz="1600" dirty="0" err="1" smtClean="0">
                <a:latin typeface="Georgia" pitchFamily="18" charset="0"/>
              </a:rPr>
              <a:t>Apixaban</a:t>
            </a:r>
            <a:r>
              <a:rPr lang="en-US" sz="1600" dirty="0" smtClean="0">
                <a:latin typeface="Georgia" pitchFamily="18" charset="0"/>
              </a:rPr>
              <a:t> versus warfarin in patients with </a:t>
            </a:r>
            <a:r>
              <a:rPr lang="en-US" sz="1600" dirty="0" err="1" smtClean="0">
                <a:latin typeface="Georgia" pitchFamily="18" charset="0"/>
              </a:rPr>
              <a:t>atrial</a:t>
            </a:r>
            <a:r>
              <a:rPr lang="en-US" sz="1600" dirty="0" smtClean="0">
                <a:latin typeface="Georgia" pitchFamily="18" charset="0"/>
              </a:rPr>
              <a:t> fibrillation. N </a:t>
            </a:r>
            <a:r>
              <a:rPr lang="en-US" sz="1600" dirty="0" err="1" smtClean="0">
                <a:latin typeface="Georgia" pitchFamily="18" charset="0"/>
              </a:rPr>
              <a:t>Engl</a:t>
            </a:r>
            <a:r>
              <a:rPr lang="en-US" sz="1600" dirty="0" smtClean="0">
                <a:latin typeface="Georgia" pitchFamily="18" charset="0"/>
              </a:rPr>
              <a:t> J Med. 2011;365:981-92.</a:t>
            </a:r>
          </a:p>
        </p:txBody>
      </p:sp>
    </p:spTree>
    <p:extLst>
      <p:ext uri="{BB962C8B-B14F-4D97-AF65-F5344CB8AC3E}">
        <p14:creationId xmlns:p14="http://schemas.microsoft.com/office/powerpoint/2010/main" val="23246235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838200" y="2322016"/>
            <a:ext cx="7162800" cy="4154984"/>
          </a:xfrm>
          <a:prstGeom prst="rect">
            <a:avLst/>
          </a:prstGeom>
        </p:spPr>
        <p:txBody>
          <a:bodyPr wrap="square">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en-US" sz="3200" b="1" dirty="0" smtClean="0">
                <a:ln>
                  <a:prstDash val="solid"/>
                </a:ln>
                <a:latin typeface="Arial" charset="0"/>
                <a:cs typeface="Arial" charset="0"/>
              </a:rPr>
              <a:t>Implementing </a:t>
            </a:r>
            <a:r>
              <a:rPr lang="en-US" sz="3200" b="1" dirty="0">
                <a:ln>
                  <a:prstDash val="solid"/>
                </a:ln>
                <a:latin typeface="Arial" charset="0"/>
                <a:cs typeface="Arial" charset="0"/>
              </a:rPr>
              <a:t>institutional guidelines for the use of four-factor prothrombin complex concentrate </a:t>
            </a:r>
            <a:endParaRPr lang="en-US" sz="3200" b="1" dirty="0" smtClean="0">
              <a:ln>
                <a:prstDash val="solid"/>
              </a:ln>
              <a:latin typeface="Arial" charset="0"/>
              <a:cs typeface="Arial" charset="0"/>
            </a:endParaRPr>
          </a:p>
          <a:p>
            <a:pPr algn="ctr"/>
            <a:endParaRPr lang="en-US" sz="3200" b="1" dirty="0" smtClean="0">
              <a:ln>
                <a:prstDash val="solid"/>
              </a:ln>
              <a:effectLst>
                <a:outerShdw blurRad="88000" dist="50800" dir="5040000" algn="tl">
                  <a:schemeClr val="accent4">
                    <a:tint val="80000"/>
                    <a:satMod val="250000"/>
                    <a:alpha val="45000"/>
                  </a:schemeClr>
                </a:outerShdw>
              </a:effectLst>
              <a:latin typeface="Arial" charset="0"/>
              <a:cs typeface="Arial" charset="0"/>
            </a:endParaRPr>
          </a:p>
          <a:p>
            <a:pPr algn="ctr"/>
            <a:endParaRPr lang="en-US" sz="2800" b="1" dirty="0" smtClean="0">
              <a:ln>
                <a:prstDash val="solid"/>
              </a:ln>
              <a:effectLst>
                <a:outerShdw blurRad="88000" dist="50800" dir="5040000" algn="tl">
                  <a:schemeClr val="accent4">
                    <a:tint val="80000"/>
                    <a:satMod val="250000"/>
                    <a:alpha val="45000"/>
                  </a:schemeClr>
                </a:outerShdw>
              </a:effectLst>
              <a:latin typeface="Arial" charset="0"/>
              <a:cs typeface="Arial" charset="0"/>
            </a:endParaRPr>
          </a:p>
          <a:p>
            <a:pPr algn="ctr"/>
            <a:r>
              <a:rPr lang="en-US" sz="2800" b="1" dirty="0" smtClean="0">
                <a:ln>
                  <a:prstDash val="solid"/>
                </a:ln>
                <a:latin typeface="Arial" charset="0"/>
                <a:cs typeface="Arial" charset="0"/>
              </a:rPr>
              <a:t>Melina Braly, </a:t>
            </a:r>
            <a:r>
              <a:rPr lang="en-US" sz="2800" b="1" dirty="0" err="1" smtClean="0">
                <a:ln>
                  <a:prstDash val="solid"/>
                </a:ln>
                <a:latin typeface="Arial" charset="0"/>
                <a:cs typeface="Arial" charset="0"/>
              </a:rPr>
              <a:t>Pharm.D</a:t>
            </a:r>
            <a:r>
              <a:rPr lang="en-US" sz="2800" b="1" dirty="0" smtClean="0">
                <a:ln>
                  <a:prstDash val="solid"/>
                </a:ln>
                <a:latin typeface="Arial" charset="0"/>
                <a:cs typeface="Arial" charset="0"/>
              </a:rPr>
              <a:t>., BCPS</a:t>
            </a:r>
            <a:endParaRPr lang="en-US" sz="2800" b="1" dirty="0">
              <a:ln>
                <a:prstDash val="solid"/>
              </a:ln>
              <a:latin typeface="Arial" charset="0"/>
              <a:cs typeface="Arial" charset="0"/>
            </a:endParaRPr>
          </a:p>
          <a:p>
            <a:pPr algn="ctr"/>
            <a:r>
              <a:rPr lang="en-US" sz="2000" b="1" dirty="0" smtClean="0">
                <a:ln>
                  <a:prstDash val="solid"/>
                </a:ln>
                <a:latin typeface="Arial" charset="0"/>
                <a:cs typeface="Arial" charset="0"/>
              </a:rPr>
              <a:t>PGY-2 Critical Care Pharmacy Resident</a:t>
            </a:r>
          </a:p>
          <a:p>
            <a:pPr algn="ctr"/>
            <a:r>
              <a:rPr lang="en-US" sz="2000" b="1" dirty="0" smtClean="0">
                <a:ln>
                  <a:prstDash val="solid"/>
                </a:ln>
                <a:latin typeface="Arial" charset="0"/>
                <a:cs typeface="Arial" charset="0"/>
              </a:rPr>
              <a:t>Baptist Hospital of Miami</a:t>
            </a:r>
          </a:p>
          <a:p>
            <a:pPr algn="ctr"/>
            <a:r>
              <a:rPr lang="en-US" sz="2000" b="1" dirty="0" smtClean="0">
                <a:ln>
                  <a:prstDash val="solid"/>
                </a:ln>
                <a:latin typeface="Arial" charset="0"/>
                <a:cs typeface="Arial" charset="0"/>
              </a:rPr>
              <a:t>April 23, 2016</a:t>
            </a:r>
          </a:p>
          <a:p>
            <a:pPr algn="ctr"/>
            <a:r>
              <a:rPr lang="en-US" sz="2000" b="1" dirty="0" smtClean="0">
                <a:ln>
                  <a:prstDash val="solid"/>
                </a:ln>
                <a:latin typeface="Arial" charset="0"/>
                <a:cs typeface="Arial" charset="0"/>
              </a:rPr>
              <a:t>melinab@baptisthealth.net</a:t>
            </a:r>
          </a:p>
        </p:txBody>
      </p:sp>
      <p:sp>
        <p:nvSpPr>
          <p:cNvPr id="8" name="Rectangle 7"/>
          <p:cNvSpPr/>
          <p:nvPr/>
        </p:nvSpPr>
        <p:spPr bwMode="auto">
          <a:xfrm>
            <a:off x="-36922" y="-13094"/>
            <a:ext cx="9180921" cy="968958"/>
          </a:xfrm>
          <a:prstGeom prst="rect">
            <a:avLst/>
          </a:prstGeom>
          <a:gradFill>
            <a:gsLst>
              <a:gs pos="0">
                <a:srgbClr val="668566">
                  <a:alpha val="10001"/>
                </a:srgbClr>
              </a:gs>
              <a:gs pos="100000">
                <a:srgbClr val="003300">
                  <a:alpha val="84000"/>
                </a:srgbClr>
              </a:gs>
            </a:gsLst>
            <a:lin ang="11100000" scaled="0"/>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smtClean="0">
              <a:solidFill>
                <a:srgbClr val="000000"/>
              </a:solidFill>
            </a:endParaRPr>
          </a:p>
        </p:txBody>
      </p:sp>
      <p:pic>
        <p:nvPicPr>
          <p:cNvPr id="5" name="Picture 8" descr="5"/>
          <p:cNvPicPr>
            <a:picLocks noChangeAspect="1" noChangeArrowheads="1"/>
          </p:cNvPicPr>
          <p:nvPr/>
        </p:nvPicPr>
        <p:blipFill>
          <a:blip r:embed="rId4" cstate="print"/>
          <a:srcRect/>
          <a:stretch>
            <a:fillRect/>
          </a:stretch>
        </p:blipFill>
        <p:spPr bwMode="auto">
          <a:xfrm>
            <a:off x="30161" y="990600"/>
            <a:ext cx="3124448" cy="844550"/>
          </a:xfrm>
          <a:prstGeom prst="rect">
            <a:avLst/>
          </a:prstGeom>
          <a:noFill/>
        </p:spPr>
      </p:pic>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4" name="Picture 2"/>
          <p:cNvPicPr>
            <a:picLocks noChangeAspect="1" noChangeArrowheads="1"/>
          </p:cNvPicPr>
          <p:nvPr/>
        </p:nvPicPr>
        <p:blipFill rotWithShape="1">
          <a:blip r:embed="rId3" cstate="print"/>
          <a:srcRect l="12901" t="11935" r="12645" b="10770"/>
          <a:stretch/>
        </p:blipFill>
        <p:spPr bwMode="auto">
          <a:xfrm>
            <a:off x="8610600" y="6304242"/>
            <a:ext cx="533400" cy="553758"/>
          </a:xfrm>
          <a:prstGeom prst="rect">
            <a:avLst/>
          </a:prstGeom>
          <a:noFill/>
          <a:ln w="9525">
            <a:noFill/>
            <a:miter lim="800000"/>
            <a:headEnd/>
            <a:tailEnd/>
          </a:ln>
        </p:spPr>
      </p:pic>
      <p:sp>
        <p:nvSpPr>
          <p:cNvPr id="12" name="Rectangle 3"/>
          <p:cNvSpPr txBox="1">
            <a:spLocks noChangeArrowheads="1"/>
          </p:cNvSpPr>
          <p:nvPr/>
        </p:nvSpPr>
        <p:spPr bwMode="auto">
          <a:xfrm>
            <a:off x="304800" y="1600200"/>
            <a:ext cx="8572500" cy="434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0" indent="0" algn="ctr" rtl="0" fontAlgn="base">
              <a:spcBef>
                <a:spcPct val="20000"/>
              </a:spcBef>
              <a:spcAft>
                <a:spcPct val="0"/>
              </a:spcAft>
              <a:buNone/>
              <a:defRPr sz="3200">
                <a:solidFill>
                  <a:schemeClr val="tx1"/>
                </a:solidFill>
                <a:latin typeface="+mn-lt"/>
                <a:ea typeface="+mn-ea"/>
                <a:cs typeface="+mn-cs"/>
              </a:defRPr>
            </a:lvl1pPr>
            <a:lvl2pPr marL="457200" indent="0" algn="ctr" rtl="0" fontAlgn="base">
              <a:spcBef>
                <a:spcPct val="20000"/>
              </a:spcBef>
              <a:spcAft>
                <a:spcPct val="0"/>
              </a:spcAft>
              <a:buNone/>
              <a:defRPr sz="2800">
                <a:solidFill>
                  <a:schemeClr val="tx1"/>
                </a:solidFill>
                <a:latin typeface="+mn-lt"/>
              </a:defRPr>
            </a:lvl2pPr>
            <a:lvl3pPr marL="914400" indent="0" algn="ctr" rtl="0" fontAlgn="base">
              <a:spcBef>
                <a:spcPct val="20000"/>
              </a:spcBef>
              <a:spcAft>
                <a:spcPct val="0"/>
              </a:spcAft>
              <a:buNone/>
              <a:defRPr sz="2400">
                <a:solidFill>
                  <a:schemeClr val="tx1"/>
                </a:solidFill>
                <a:latin typeface="+mn-lt"/>
              </a:defRPr>
            </a:lvl3pPr>
            <a:lvl4pPr marL="1371600" indent="0" algn="ctr" rtl="0" fontAlgn="base">
              <a:spcBef>
                <a:spcPct val="20000"/>
              </a:spcBef>
              <a:spcAft>
                <a:spcPct val="0"/>
              </a:spcAft>
              <a:buNone/>
              <a:defRPr sz="2000">
                <a:solidFill>
                  <a:schemeClr val="tx1"/>
                </a:solidFill>
                <a:latin typeface="+mn-lt"/>
              </a:defRPr>
            </a:lvl4pPr>
            <a:lvl5pPr marL="1828800" indent="0" algn="ctr" rtl="0" fontAlgn="base">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marL="457200" lvl="0" indent="-457200" algn="l">
              <a:buFont typeface="Arial" panose="020B0604020202020204" pitchFamily="34" charset="0"/>
              <a:buChar char="•"/>
            </a:pPr>
            <a:endParaRPr lang="en-US" dirty="0"/>
          </a:p>
        </p:txBody>
      </p:sp>
      <p:sp>
        <p:nvSpPr>
          <p:cNvPr id="13" name="Rectangle 2"/>
          <p:cNvSpPr txBox="1">
            <a:spLocks noChangeArrowheads="1"/>
          </p:cNvSpPr>
          <p:nvPr/>
        </p:nvSpPr>
        <p:spPr bwMode="auto">
          <a:xfrm>
            <a:off x="0" y="304800"/>
            <a:ext cx="91440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en-US" sz="36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charset="0"/>
                <a:ea typeface="ＭＳ Ｐゴシック" charset="0"/>
                <a:cs typeface="Arial" charset="0"/>
              </a:rPr>
              <a:t>Baptist Hospital Protocol</a:t>
            </a:r>
            <a:endParaRPr lang="en-US" sz="36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charset="0"/>
              <a:ea typeface="ＭＳ Ｐゴシック" charset="0"/>
              <a:cs typeface="Arial" charset="0"/>
            </a:endParaRPr>
          </a:p>
        </p:txBody>
      </p:sp>
      <p:sp>
        <p:nvSpPr>
          <p:cNvPr id="8" name="Rectangle 7"/>
          <p:cNvSpPr/>
          <p:nvPr/>
        </p:nvSpPr>
        <p:spPr bwMode="auto">
          <a:xfrm>
            <a:off x="0" y="0"/>
            <a:ext cx="9144000" cy="304800"/>
          </a:xfrm>
          <a:prstGeom prst="rect">
            <a:avLst/>
          </a:prstGeom>
          <a:gradFill>
            <a:gsLst>
              <a:gs pos="0">
                <a:srgbClr val="668566">
                  <a:alpha val="10001"/>
                </a:srgbClr>
              </a:gs>
              <a:gs pos="100000">
                <a:srgbClr val="003300">
                  <a:alpha val="84000"/>
                </a:srgbClr>
              </a:gs>
            </a:gsLst>
            <a:lin ang="0" scaled="0"/>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smtClean="0">
              <a:solidFill>
                <a:srgbClr val="000000"/>
              </a:solidFill>
            </a:endParaRPr>
          </a:p>
        </p:txBody>
      </p:sp>
      <p:sp>
        <p:nvSpPr>
          <p:cNvPr id="7" name="Slide Number Placeholder 6"/>
          <p:cNvSpPr>
            <a:spLocks noGrp="1"/>
          </p:cNvSpPr>
          <p:nvPr>
            <p:ph type="sldNum" sz="quarter" idx="12"/>
          </p:nvPr>
        </p:nvSpPr>
        <p:spPr>
          <a:xfrm>
            <a:off x="3505200" y="6581121"/>
            <a:ext cx="2133600" cy="276879"/>
          </a:xfrm>
        </p:spPr>
        <p:txBody>
          <a:bodyPr anchor="ctr"/>
          <a:lstStyle/>
          <a:p>
            <a:pPr algn="ctr"/>
            <a:fld id="{F80D724A-DA18-4C1E-A3B8-4EC238957A74}" type="slidenum">
              <a:rPr lang="en-US" sz="1200" b="1" smtClean="0">
                <a:solidFill>
                  <a:srgbClr val="000000"/>
                </a:solidFill>
              </a:rPr>
              <a:pPr algn="ctr"/>
              <a:t>25</a:t>
            </a:fld>
            <a:endParaRPr lang="en-US" sz="1200" b="1" dirty="0">
              <a:solidFill>
                <a:srgbClr val="000000"/>
              </a:solidFill>
            </a:endParaRPr>
          </a:p>
        </p:txBody>
      </p:sp>
      <p:pic>
        <p:nvPicPr>
          <p:cNvPr id="3074"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4300" y="2143125"/>
            <a:ext cx="8877300" cy="35718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347683103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4" name="Picture 2"/>
          <p:cNvPicPr>
            <a:picLocks noChangeAspect="1" noChangeArrowheads="1"/>
          </p:cNvPicPr>
          <p:nvPr/>
        </p:nvPicPr>
        <p:blipFill rotWithShape="1">
          <a:blip r:embed="rId2" cstate="print"/>
          <a:srcRect l="12901" t="11935" r="12645" b="10770"/>
          <a:stretch/>
        </p:blipFill>
        <p:spPr bwMode="auto">
          <a:xfrm>
            <a:off x="8610600" y="6304242"/>
            <a:ext cx="533400" cy="553758"/>
          </a:xfrm>
          <a:prstGeom prst="rect">
            <a:avLst/>
          </a:prstGeom>
          <a:noFill/>
          <a:ln w="9525">
            <a:noFill/>
            <a:miter lim="800000"/>
            <a:headEnd/>
            <a:tailEnd/>
          </a:ln>
        </p:spPr>
      </p:pic>
      <p:sp>
        <p:nvSpPr>
          <p:cNvPr id="12" name="Rectangle 3"/>
          <p:cNvSpPr txBox="1">
            <a:spLocks noChangeArrowheads="1"/>
          </p:cNvSpPr>
          <p:nvPr/>
        </p:nvSpPr>
        <p:spPr bwMode="auto">
          <a:xfrm>
            <a:off x="304800" y="1600200"/>
            <a:ext cx="8572500" cy="434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0" indent="0" algn="ctr" rtl="0" fontAlgn="base">
              <a:spcBef>
                <a:spcPct val="20000"/>
              </a:spcBef>
              <a:spcAft>
                <a:spcPct val="0"/>
              </a:spcAft>
              <a:buNone/>
              <a:defRPr sz="3200">
                <a:solidFill>
                  <a:schemeClr val="tx1"/>
                </a:solidFill>
                <a:latin typeface="+mn-lt"/>
                <a:ea typeface="+mn-ea"/>
                <a:cs typeface="+mn-cs"/>
              </a:defRPr>
            </a:lvl1pPr>
            <a:lvl2pPr marL="457200" indent="0" algn="ctr" rtl="0" fontAlgn="base">
              <a:spcBef>
                <a:spcPct val="20000"/>
              </a:spcBef>
              <a:spcAft>
                <a:spcPct val="0"/>
              </a:spcAft>
              <a:buNone/>
              <a:defRPr sz="2800">
                <a:solidFill>
                  <a:schemeClr val="tx1"/>
                </a:solidFill>
                <a:latin typeface="+mn-lt"/>
              </a:defRPr>
            </a:lvl2pPr>
            <a:lvl3pPr marL="914400" indent="0" algn="ctr" rtl="0" fontAlgn="base">
              <a:spcBef>
                <a:spcPct val="20000"/>
              </a:spcBef>
              <a:spcAft>
                <a:spcPct val="0"/>
              </a:spcAft>
              <a:buNone/>
              <a:defRPr sz="2400">
                <a:solidFill>
                  <a:schemeClr val="tx1"/>
                </a:solidFill>
                <a:latin typeface="+mn-lt"/>
              </a:defRPr>
            </a:lvl3pPr>
            <a:lvl4pPr marL="1371600" indent="0" algn="ctr" rtl="0" fontAlgn="base">
              <a:spcBef>
                <a:spcPct val="20000"/>
              </a:spcBef>
              <a:spcAft>
                <a:spcPct val="0"/>
              </a:spcAft>
              <a:buNone/>
              <a:defRPr sz="2000">
                <a:solidFill>
                  <a:schemeClr val="tx1"/>
                </a:solidFill>
                <a:latin typeface="+mn-lt"/>
              </a:defRPr>
            </a:lvl4pPr>
            <a:lvl5pPr marL="1828800" indent="0" algn="ctr" rtl="0" fontAlgn="base">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marL="457200" lvl="0" indent="-457200" algn="l">
              <a:buFont typeface="Arial" panose="020B0604020202020204" pitchFamily="34" charset="0"/>
              <a:buChar char="•"/>
            </a:pPr>
            <a:endParaRPr lang="en-US" dirty="0"/>
          </a:p>
        </p:txBody>
      </p:sp>
      <p:sp>
        <p:nvSpPr>
          <p:cNvPr id="13" name="Rectangle 2"/>
          <p:cNvSpPr txBox="1">
            <a:spLocks noChangeArrowheads="1"/>
          </p:cNvSpPr>
          <p:nvPr/>
        </p:nvSpPr>
        <p:spPr bwMode="auto">
          <a:xfrm>
            <a:off x="0" y="304800"/>
            <a:ext cx="91440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en-US" sz="36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charset="0"/>
                <a:ea typeface="ＭＳ Ｐゴシック" charset="0"/>
                <a:cs typeface="Arial" charset="0"/>
              </a:rPr>
              <a:t>Baptist </a:t>
            </a:r>
            <a:r>
              <a:rPr lang="en-US" sz="36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charset="0"/>
                <a:ea typeface="ＭＳ Ｐゴシック" charset="0"/>
                <a:cs typeface="Arial" charset="0"/>
              </a:rPr>
              <a:t>Hospital </a:t>
            </a:r>
            <a:r>
              <a:rPr lang="en-US" sz="36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charset="0"/>
                <a:ea typeface="ＭＳ Ｐゴシック" charset="0"/>
                <a:cs typeface="Arial" charset="0"/>
              </a:rPr>
              <a:t>Protocol</a:t>
            </a:r>
            <a:endParaRPr lang="en-US" sz="36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charset="0"/>
              <a:ea typeface="ＭＳ Ｐゴシック" charset="0"/>
              <a:cs typeface="Arial" charset="0"/>
            </a:endParaRPr>
          </a:p>
        </p:txBody>
      </p:sp>
      <p:sp>
        <p:nvSpPr>
          <p:cNvPr id="8" name="Rectangle 7"/>
          <p:cNvSpPr/>
          <p:nvPr/>
        </p:nvSpPr>
        <p:spPr bwMode="auto">
          <a:xfrm>
            <a:off x="0" y="0"/>
            <a:ext cx="9144000" cy="304800"/>
          </a:xfrm>
          <a:prstGeom prst="rect">
            <a:avLst/>
          </a:prstGeom>
          <a:gradFill>
            <a:gsLst>
              <a:gs pos="0">
                <a:srgbClr val="668566">
                  <a:alpha val="10001"/>
                </a:srgbClr>
              </a:gs>
              <a:gs pos="100000">
                <a:srgbClr val="003300">
                  <a:alpha val="84000"/>
                </a:srgbClr>
              </a:gs>
            </a:gsLst>
            <a:lin ang="0" scaled="0"/>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smtClean="0">
              <a:solidFill>
                <a:srgbClr val="000000"/>
              </a:solidFill>
            </a:endParaRPr>
          </a:p>
        </p:txBody>
      </p:sp>
      <p:sp>
        <p:nvSpPr>
          <p:cNvPr id="7" name="Slide Number Placeholder 6"/>
          <p:cNvSpPr>
            <a:spLocks noGrp="1"/>
          </p:cNvSpPr>
          <p:nvPr>
            <p:ph type="sldNum" sz="quarter" idx="12"/>
          </p:nvPr>
        </p:nvSpPr>
        <p:spPr>
          <a:xfrm>
            <a:off x="3505200" y="6581121"/>
            <a:ext cx="2133600" cy="276879"/>
          </a:xfrm>
        </p:spPr>
        <p:txBody>
          <a:bodyPr anchor="ctr"/>
          <a:lstStyle/>
          <a:p>
            <a:pPr algn="ctr"/>
            <a:fld id="{F80D724A-DA18-4C1E-A3B8-4EC238957A74}" type="slidenum">
              <a:rPr lang="en-US" sz="1200" b="1" smtClean="0">
                <a:solidFill>
                  <a:srgbClr val="000000"/>
                </a:solidFill>
              </a:rPr>
              <a:pPr algn="ctr"/>
              <a:t>26</a:t>
            </a:fld>
            <a:endParaRPr lang="en-US" sz="1200" b="1" dirty="0">
              <a:solidFill>
                <a:srgbClr val="000000"/>
              </a:solidFill>
            </a:endParaRP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9700" y="1404938"/>
            <a:ext cx="8597599" cy="48993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ounded Rectangle 1"/>
          <p:cNvSpPr/>
          <p:nvPr/>
        </p:nvSpPr>
        <p:spPr bwMode="auto">
          <a:xfrm>
            <a:off x="2819400" y="3778390"/>
            <a:ext cx="5981700" cy="2546210"/>
          </a:xfrm>
          <a:prstGeom prst="roundRect">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8591608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4" name="Picture 2"/>
          <p:cNvPicPr>
            <a:picLocks noChangeAspect="1" noChangeArrowheads="1"/>
          </p:cNvPicPr>
          <p:nvPr/>
        </p:nvPicPr>
        <p:blipFill rotWithShape="1">
          <a:blip r:embed="rId2" cstate="print"/>
          <a:srcRect l="12901" t="11935" r="12645" b="10770"/>
          <a:stretch/>
        </p:blipFill>
        <p:spPr bwMode="auto">
          <a:xfrm>
            <a:off x="8610600" y="6304242"/>
            <a:ext cx="533400" cy="553758"/>
          </a:xfrm>
          <a:prstGeom prst="rect">
            <a:avLst/>
          </a:prstGeom>
          <a:noFill/>
          <a:ln w="9525">
            <a:noFill/>
            <a:miter lim="800000"/>
            <a:headEnd/>
            <a:tailEnd/>
          </a:ln>
        </p:spPr>
      </p:pic>
      <p:sp>
        <p:nvSpPr>
          <p:cNvPr id="12" name="Rectangle 3"/>
          <p:cNvSpPr txBox="1">
            <a:spLocks noChangeArrowheads="1"/>
          </p:cNvSpPr>
          <p:nvPr/>
        </p:nvSpPr>
        <p:spPr bwMode="auto">
          <a:xfrm>
            <a:off x="304800" y="1600200"/>
            <a:ext cx="8572500" cy="434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0" indent="0" algn="ctr" rtl="0" fontAlgn="base">
              <a:spcBef>
                <a:spcPct val="20000"/>
              </a:spcBef>
              <a:spcAft>
                <a:spcPct val="0"/>
              </a:spcAft>
              <a:buNone/>
              <a:defRPr sz="3200">
                <a:solidFill>
                  <a:schemeClr val="tx1"/>
                </a:solidFill>
                <a:latin typeface="+mn-lt"/>
                <a:ea typeface="+mn-ea"/>
                <a:cs typeface="+mn-cs"/>
              </a:defRPr>
            </a:lvl1pPr>
            <a:lvl2pPr marL="457200" indent="0" algn="ctr" rtl="0" fontAlgn="base">
              <a:spcBef>
                <a:spcPct val="20000"/>
              </a:spcBef>
              <a:spcAft>
                <a:spcPct val="0"/>
              </a:spcAft>
              <a:buNone/>
              <a:defRPr sz="2800">
                <a:solidFill>
                  <a:schemeClr val="tx1"/>
                </a:solidFill>
                <a:latin typeface="+mn-lt"/>
              </a:defRPr>
            </a:lvl2pPr>
            <a:lvl3pPr marL="914400" indent="0" algn="ctr" rtl="0" fontAlgn="base">
              <a:spcBef>
                <a:spcPct val="20000"/>
              </a:spcBef>
              <a:spcAft>
                <a:spcPct val="0"/>
              </a:spcAft>
              <a:buNone/>
              <a:defRPr sz="2400">
                <a:solidFill>
                  <a:schemeClr val="tx1"/>
                </a:solidFill>
                <a:latin typeface="+mn-lt"/>
              </a:defRPr>
            </a:lvl3pPr>
            <a:lvl4pPr marL="1371600" indent="0" algn="ctr" rtl="0" fontAlgn="base">
              <a:spcBef>
                <a:spcPct val="20000"/>
              </a:spcBef>
              <a:spcAft>
                <a:spcPct val="0"/>
              </a:spcAft>
              <a:buNone/>
              <a:defRPr sz="2000">
                <a:solidFill>
                  <a:schemeClr val="tx1"/>
                </a:solidFill>
                <a:latin typeface="+mn-lt"/>
              </a:defRPr>
            </a:lvl4pPr>
            <a:lvl5pPr marL="1828800" indent="0" algn="ctr" rtl="0" fontAlgn="base">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marL="457200" lvl="0" indent="-457200" algn="l">
              <a:buFont typeface="Arial" panose="020B0604020202020204" pitchFamily="34" charset="0"/>
              <a:buChar char="•"/>
            </a:pPr>
            <a:endParaRPr lang="en-US" dirty="0"/>
          </a:p>
        </p:txBody>
      </p:sp>
      <p:sp>
        <p:nvSpPr>
          <p:cNvPr id="13" name="Rectangle 2"/>
          <p:cNvSpPr txBox="1">
            <a:spLocks noChangeArrowheads="1"/>
          </p:cNvSpPr>
          <p:nvPr/>
        </p:nvSpPr>
        <p:spPr bwMode="auto">
          <a:xfrm>
            <a:off x="0" y="304800"/>
            <a:ext cx="91440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en-US" sz="36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charset="0"/>
                <a:ea typeface="ＭＳ Ｐゴシック" charset="0"/>
                <a:cs typeface="Arial" charset="0"/>
              </a:rPr>
              <a:t>Baptist </a:t>
            </a:r>
            <a:r>
              <a:rPr lang="en-US" sz="36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charset="0"/>
                <a:ea typeface="ＭＳ Ｐゴシック" charset="0"/>
                <a:cs typeface="Arial" charset="0"/>
              </a:rPr>
              <a:t>Hospital </a:t>
            </a:r>
            <a:r>
              <a:rPr lang="en-US" sz="3600"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charset="0"/>
                <a:ea typeface="ＭＳ Ｐゴシック" charset="0"/>
                <a:cs typeface="Arial" charset="0"/>
              </a:rPr>
              <a:t>Protocol</a:t>
            </a:r>
            <a:endParaRPr lang="en-US" sz="3600"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charset="0"/>
              <a:ea typeface="ＭＳ Ｐゴシック" charset="0"/>
              <a:cs typeface="Arial" charset="0"/>
            </a:endParaRPr>
          </a:p>
        </p:txBody>
      </p:sp>
      <p:sp>
        <p:nvSpPr>
          <p:cNvPr id="8" name="Rectangle 7"/>
          <p:cNvSpPr/>
          <p:nvPr/>
        </p:nvSpPr>
        <p:spPr bwMode="auto">
          <a:xfrm>
            <a:off x="0" y="0"/>
            <a:ext cx="9144000" cy="304800"/>
          </a:xfrm>
          <a:prstGeom prst="rect">
            <a:avLst/>
          </a:prstGeom>
          <a:gradFill>
            <a:gsLst>
              <a:gs pos="0">
                <a:srgbClr val="668566">
                  <a:alpha val="10001"/>
                </a:srgbClr>
              </a:gs>
              <a:gs pos="100000">
                <a:srgbClr val="003300">
                  <a:alpha val="84000"/>
                </a:srgbClr>
              </a:gs>
            </a:gsLst>
            <a:lin ang="0" scaled="0"/>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smtClean="0">
              <a:solidFill>
                <a:srgbClr val="000000"/>
              </a:solidFill>
            </a:endParaRPr>
          </a:p>
        </p:txBody>
      </p:sp>
      <p:sp>
        <p:nvSpPr>
          <p:cNvPr id="7" name="Slide Number Placeholder 6"/>
          <p:cNvSpPr>
            <a:spLocks noGrp="1"/>
          </p:cNvSpPr>
          <p:nvPr>
            <p:ph type="sldNum" sz="quarter" idx="12"/>
          </p:nvPr>
        </p:nvSpPr>
        <p:spPr>
          <a:xfrm>
            <a:off x="3505200" y="6581121"/>
            <a:ext cx="2133600" cy="276879"/>
          </a:xfrm>
        </p:spPr>
        <p:txBody>
          <a:bodyPr anchor="ctr"/>
          <a:lstStyle/>
          <a:p>
            <a:pPr algn="ctr"/>
            <a:fld id="{F80D724A-DA18-4C1E-A3B8-4EC238957A74}" type="slidenum">
              <a:rPr lang="en-US" sz="1200" b="1" smtClean="0">
                <a:solidFill>
                  <a:srgbClr val="000000"/>
                </a:solidFill>
              </a:rPr>
              <a:pPr algn="ctr"/>
              <a:t>27</a:t>
            </a:fld>
            <a:endParaRPr lang="en-US" sz="1200" b="1" dirty="0">
              <a:solidFill>
                <a:srgbClr val="000000"/>
              </a:solidFill>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4300" y="2133601"/>
            <a:ext cx="8877300" cy="30159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Rounded Rectangle 8"/>
          <p:cNvSpPr/>
          <p:nvPr/>
        </p:nvSpPr>
        <p:spPr bwMode="auto">
          <a:xfrm>
            <a:off x="3086100" y="3886641"/>
            <a:ext cx="5981700" cy="1371159"/>
          </a:xfrm>
          <a:prstGeom prst="roundRect">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10776304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609600" y="1600200"/>
            <a:ext cx="8077200" cy="434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0" indent="0" algn="ctr" rtl="0" fontAlgn="base">
              <a:spcBef>
                <a:spcPct val="20000"/>
              </a:spcBef>
              <a:spcAft>
                <a:spcPct val="0"/>
              </a:spcAft>
              <a:buNone/>
              <a:defRPr sz="3200">
                <a:solidFill>
                  <a:schemeClr val="tx1"/>
                </a:solidFill>
                <a:latin typeface="+mn-lt"/>
                <a:ea typeface="+mn-ea"/>
                <a:cs typeface="+mn-cs"/>
              </a:defRPr>
            </a:lvl1pPr>
            <a:lvl2pPr marL="457200" indent="0" algn="ctr" rtl="0" fontAlgn="base">
              <a:spcBef>
                <a:spcPct val="20000"/>
              </a:spcBef>
              <a:spcAft>
                <a:spcPct val="0"/>
              </a:spcAft>
              <a:buNone/>
              <a:defRPr sz="2800">
                <a:solidFill>
                  <a:schemeClr val="tx1"/>
                </a:solidFill>
                <a:latin typeface="+mn-lt"/>
              </a:defRPr>
            </a:lvl2pPr>
            <a:lvl3pPr marL="914400" indent="0" algn="ctr" rtl="0" fontAlgn="base">
              <a:spcBef>
                <a:spcPct val="20000"/>
              </a:spcBef>
              <a:spcAft>
                <a:spcPct val="0"/>
              </a:spcAft>
              <a:buNone/>
              <a:defRPr sz="2400">
                <a:solidFill>
                  <a:schemeClr val="tx1"/>
                </a:solidFill>
                <a:latin typeface="+mn-lt"/>
              </a:defRPr>
            </a:lvl3pPr>
            <a:lvl4pPr marL="1371600" indent="0" algn="ctr" rtl="0" fontAlgn="base">
              <a:spcBef>
                <a:spcPct val="20000"/>
              </a:spcBef>
              <a:spcAft>
                <a:spcPct val="0"/>
              </a:spcAft>
              <a:buNone/>
              <a:defRPr sz="2000">
                <a:solidFill>
                  <a:schemeClr val="tx1"/>
                </a:solidFill>
                <a:latin typeface="+mn-lt"/>
              </a:defRPr>
            </a:lvl4pPr>
            <a:lvl5pPr marL="1828800" indent="0" algn="ctr" rtl="0" fontAlgn="base">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marL="457200" lvl="0" indent="-457200" algn="l">
              <a:buFont typeface="Arial" panose="020B0604020202020204" pitchFamily="34" charset="0"/>
              <a:buChar char="•"/>
            </a:pPr>
            <a:r>
              <a:rPr lang="en-US" dirty="0"/>
              <a:t>Review available reversal strategies for oral </a:t>
            </a:r>
            <a:r>
              <a:rPr lang="en-US" dirty="0" smtClean="0"/>
              <a:t>anticoagulants</a:t>
            </a:r>
            <a:endParaRPr lang="en-US" dirty="0"/>
          </a:p>
          <a:p>
            <a:pPr marL="457200" lvl="0" indent="-457200" algn="l">
              <a:buFont typeface="Arial" panose="020B0604020202020204" pitchFamily="34" charset="0"/>
              <a:buChar char="•"/>
            </a:pPr>
            <a:r>
              <a:rPr lang="en-US" dirty="0"/>
              <a:t>Describe the appropriate use of four-factor prothrombin complex </a:t>
            </a:r>
            <a:r>
              <a:rPr lang="en-US" dirty="0" smtClean="0"/>
              <a:t>concentrate </a:t>
            </a:r>
          </a:p>
          <a:p>
            <a:pPr marL="457200" lvl="0" indent="-457200" algn="l"/>
            <a:r>
              <a:rPr lang="en-US" dirty="0" smtClean="0"/>
              <a:t>      (4F-PCC)</a:t>
            </a:r>
            <a:endParaRPr lang="en-US" dirty="0"/>
          </a:p>
          <a:p>
            <a:pPr marL="457200" lvl="0" indent="-457200" algn="l">
              <a:buFont typeface="Arial" panose="020B0604020202020204" pitchFamily="34" charset="0"/>
              <a:buChar char="•"/>
            </a:pPr>
            <a:r>
              <a:rPr lang="en-US" dirty="0"/>
              <a:t>Discuss the impact of a pre-printed order form and prior authorization of </a:t>
            </a:r>
            <a:r>
              <a:rPr lang="en-US" dirty="0" smtClean="0"/>
              <a:t> 4F-PCC by </a:t>
            </a:r>
            <a:r>
              <a:rPr lang="en-US" dirty="0"/>
              <a:t>a </a:t>
            </a:r>
            <a:r>
              <a:rPr lang="en-US" dirty="0" smtClean="0"/>
              <a:t>pharmacist</a:t>
            </a:r>
            <a:endParaRPr lang="en-US" dirty="0"/>
          </a:p>
        </p:txBody>
      </p:sp>
      <p:sp>
        <p:nvSpPr>
          <p:cNvPr id="13" name="Rectangle 2"/>
          <p:cNvSpPr txBox="1">
            <a:spLocks noChangeArrowheads="1"/>
          </p:cNvSpPr>
          <p:nvPr/>
        </p:nvSpPr>
        <p:spPr bwMode="auto">
          <a:xfrm>
            <a:off x="0" y="304800"/>
            <a:ext cx="91440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en-US"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charset="0"/>
                <a:ea typeface="ＭＳ Ｐゴシック" charset="0"/>
                <a:cs typeface="Arial" charset="0"/>
              </a:rPr>
              <a:t>Learning Objectives</a:t>
            </a:r>
            <a:endParaRPr lang="en-US"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charset="0"/>
              <a:ea typeface="ＭＳ Ｐゴシック" charset="0"/>
              <a:cs typeface="Arial" charset="0"/>
            </a:endParaRPr>
          </a:p>
        </p:txBody>
      </p:sp>
      <p:sp>
        <p:nvSpPr>
          <p:cNvPr id="8" name="Rectangle 7"/>
          <p:cNvSpPr/>
          <p:nvPr/>
        </p:nvSpPr>
        <p:spPr bwMode="auto">
          <a:xfrm>
            <a:off x="0" y="0"/>
            <a:ext cx="9144000" cy="304800"/>
          </a:xfrm>
          <a:prstGeom prst="rect">
            <a:avLst/>
          </a:prstGeom>
          <a:gradFill>
            <a:gsLst>
              <a:gs pos="0">
                <a:srgbClr val="668566">
                  <a:alpha val="10001"/>
                </a:srgbClr>
              </a:gs>
              <a:gs pos="100000">
                <a:srgbClr val="003300">
                  <a:alpha val="84000"/>
                </a:srgbClr>
              </a:gs>
            </a:gsLst>
            <a:lin ang="0" scaled="0"/>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smtClean="0">
              <a:solidFill>
                <a:srgbClr val="000000"/>
              </a:solidFill>
            </a:endParaRPr>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304800" y="1295400"/>
            <a:ext cx="8572500" cy="434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0" indent="0" algn="ctr" rtl="0" fontAlgn="base">
              <a:spcBef>
                <a:spcPct val="20000"/>
              </a:spcBef>
              <a:spcAft>
                <a:spcPct val="0"/>
              </a:spcAft>
              <a:buNone/>
              <a:defRPr sz="3200">
                <a:solidFill>
                  <a:schemeClr val="tx1"/>
                </a:solidFill>
                <a:latin typeface="+mn-lt"/>
                <a:ea typeface="+mn-ea"/>
                <a:cs typeface="+mn-cs"/>
              </a:defRPr>
            </a:lvl1pPr>
            <a:lvl2pPr marL="457200" indent="0" algn="ctr" rtl="0" fontAlgn="base">
              <a:spcBef>
                <a:spcPct val="20000"/>
              </a:spcBef>
              <a:spcAft>
                <a:spcPct val="0"/>
              </a:spcAft>
              <a:buNone/>
              <a:defRPr sz="2800">
                <a:solidFill>
                  <a:schemeClr val="tx1"/>
                </a:solidFill>
                <a:latin typeface="+mn-lt"/>
              </a:defRPr>
            </a:lvl2pPr>
            <a:lvl3pPr marL="914400" indent="0" algn="ctr" rtl="0" fontAlgn="base">
              <a:spcBef>
                <a:spcPct val="20000"/>
              </a:spcBef>
              <a:spcAft>
                <a:spcPct val="0"/>
              </a:spcAft>
              <a:buNone/>
              <a:defRPr sz="2400">
                <a:solidFill>
                  <a:schemeClr val="tx1"/>
                </a:solidFill>
                <a:latin typeface="+mn-lt"/>
              </a:defRPr>
            </a:lvl3pPr>
            <a:lvl4pPr marL="1371600" indent="0" algn="ctr" rtl="0" fontAlgn="base">
              <a:spcBef>
                <a:spcPct val="20000"/>
              </a:spcBef>
              <a:spcAft>
                <a:spcPct val="0"/>
              </a:spcAft>
              <a:buNone/>
              <a:defRPr sz="2000">
                <a:solidFill>
                  <a:schemeClr val="tx1"/>
                </a:solidFill>
                <a:latin typeface="+mn-lt"/>
              </a:defRPr>
            </a:lvl4pPr>
            <a:lvl5pPr marL="1828800" indent="0" algn="ctr" rtl="0" fontAlgn="base">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marL="457200" lvl="0" indent="-457200" algn="l">
              <a:buFont typeface="Arial" panose="020B0604020202020204" pitchFamily="34" charset="0"/>
              <a:buChar char="•"/>
            </a:pPr>
            <a:r>
              <a:rPr lang="en-US" dirty="0" smtClean="0"/>
              <a:t>Oral anticoagulants</a:t>
            </a:r>
          </a:p>
          <a:p>
            <a:pPr marL="914400" lvl="1" indent="-457200" algn="l">
              <a:buFont typeface="Arial" panose="020B0604020202020204" pitchFamily="34" charset="0"/>
              <a:buChar char="•"/>
            </a:pPr>
            <a:r>
              <a:rPr lang="en-US" dirty="0" smtClean="0"/>
              <a:t>Warfarin, </a:t>
            </a:r>
            <a:r>
              <a:rPr lang="en-US" dirty="0" err="1" smtClean="0"/>
              <a:t>dabigatran</a:t>
            </a:r>
            <a:r>
              <a:rPr lang="en-US" dirty="0" smtClean="0"/>
              <a:t>, </a:t>
            </a:r>
            <a:r>
              <a:rPr lang="en-US" dirty="0" err="1" smtClean="0"/>
              <a:t>rivaroxaban</a:t>
            </a:r>
            <a:r>
              <a:rPr lang="en-US" dirty="0" smtClean="0"/>
              <a:t>, </a:t>
            </a:r>
            <a:r>
              <a:rPr lang="en-US" dirty="0" err="1" smtClean="0"/>
              <a:t>apixaban</a:t>
            </a:r>
            <a:endParaRPr lang="en-US" dirty="0" smtClean="0"/>
          </a:p>
          <a:p>
            <a:pPr marL="457200" lvl="0" indent="-457200" algn="l">
              <a:buFont typeface="Arial" panose="020B0604020202020204" pitchFamily="34" charset="0"/>
              <a:buChar char="•"/>
            </a:pPr>
            <a:r>
              <a:rPr lang="en-US" dirty="0" smtClean="0"/>
              <a:t>Indicated for</a:t>
            </a:r>
            <a:r>
              <a:rPr lang="en-US" dirty="0"/>
              <a:t> </a:t>
            </a:r>
            <a:r>
              <a:rPr lang="en-US" dirty="0" err="1" smtClean="0"/>
              <a:t>thromboembolic</a:t>
            </a:r>
            <a:r>
              <a:rPr lang="en-US" dirty="0" smtClean="0"/>
              <a:t> </a:t>
            </a:r>
            <a:r>
              <a:rPr lang="en-US" dirty="0"/>
              <a:t>disorders</a:t>
            </a:r>
          </a:p>
          <a:p>
            <a:pPr marL="457200" indent="-457200" algn="l">
              <a:buFont typeface="Arial" panose="020B0604020202020204" pitchFamily="34" charset="0"/>
              <a:buChar char="•"/>
            </a:pPr>
            <a:r>
              <a:rPr lang="en-US" dirty="0" smtClean="0"/>
              <a:t>Bleeding is the major adverse event</a:t>
            </a:r>
            <a:endParaRPr lang="en-US" dirty="0"/>
          </a:p>
        </p:txBody>
      </p:sp>
      <p:sp>
        <p:nvSpPr>
          <p:cNvPr id="13" name="Rectangle 2"/>
          <p:cNvSpPr txBox="1">
            <a:spLocks noChangeArrowheads="1"/>
          </p:cNvSpPr>
          <p:nvPr/>
        </p:nvSpPr>
        <p:spPr bwMode="auto">
          <a:xfrm>
            <a:off x="0" y="304800"/>
            <a:ext cx="91440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en-US"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charset="0"/>
                <a:ea typeface="ＭＳ Ｐゴシック" charset="0"/>
                <a:cs typeface="Arial" charset="0"/>
              </a:rPr>
              <a:t>Background</a:t>
            </a:r>
            <a:endParaRPr lang="en-US"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charset="0"/>
              <a:ea typeface="ＭＳ Ｐゴシック" charset="0"/>
              <a:cs typeface="Arial" charset="0"/>
            </a:endParaRPr>
          </a:p>
        </p:txBody>
      </p:sp>
      <p:sp>
        <p:nvSpPr>
          <p:cNvPr id="8" name="Rectangle 7"/>
          <p:cNvSpPr/>
          <p:nvPr/>
        </p:nvSpPr>
        <p:spPr bwMode="auto">
          <a:xfrm>
            <a:off x="0" y="0"/>
            <a:ext cx="9144000" cy="304800"/>
          </a:xfrm>
          <a:prstGeom prst="rect">
            <a:avLst/>
          </a:prstGeom>
          <a:gradFill>
            <a:gsLst>
              <a:gs pos="0">
                <a:srgbClr val="668566">
                  <a:alpha val="10001"/>
                </a:srgbClr>
              </a:gs>
              <a:gs pos="100000">
                <a:srgbClr val="003300">
                  <a:alpha val="84000"/>
                </a:srgbClr>
              </a:gs>
            </a:gsLst>
            <a:lin ang="0" scaled="0"/>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smtClean="0">
              <a:solidFill>
                <a:srgbClr val="000000"/>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1378422964"/>
              </p:ext>
            </p:extLst>
          </p:nvPr>
        </p:nvGraphicFramePr>
        <p:xfrm>
          <a:off x="228600" y="3657600"/>
          <a:ext cx="8572500" cy="2444565"/>
        </p:xfrm>
        <a:graphic>
          <a:graphicData uri="http://schemas.openxmlformats.org/drawingml/2006/table">
            <a:tbl>
              <a:tblPr firstRow="1" bandRow="1">
                <a:tableStyleId>{69012ECD-51FC-41F1-AA8D-1B2483CD663E}</a:tableStyleId>
              </a:tblPr>
              <a:tblGrid>
                <a:gridCol w="1905000"/>
                <a:gridCol w="1666875"/>
                <a:gridCol w="1666875"/>
                <a:gridCol w="1771650"/>
                <a:gridCol w="1562100"/>
              </a:tblGrid>
              <a:tr h="405315">
                <a:tc>
                  <a:txBody>
                    <a:bodyPr/>
                    <a:lstStyle/>
                    <a:p>
                      <a:endParaRPr lang="en-US"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Warfarin</a:t>
                      </a:r>
                      <a:endParaRPr lang="en-US"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err="1" smtClean="0"/>
                        <a:t>Dabigatran</a:t>
                      </a:r>
                      <a:endParaRPr lang="en-US"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err="1" smtClean="0"/>
                        <a:t>Rivaroxaban</a:t>
                      </a:r>
                      <a:endParaRPr lang="en-US"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err="1" smtClean="0"/>
                        <a:t>Apixaban</a:t>
                      </a:r>
                      <a:endParaRPr lang="en-US"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99585">
                <a:tc>
                  <a:txBody>
                    <a:bodyPr/>
                    <a:lstStyle/>
                    <a:p>
                      <a:r>
                        <a:rPr lang="en-US" dirty="0" smtClean="0"/>
                        <a:t>Major Bleeding events</a:t>
                      </a:r>
                      <a:endParaRPr lang="en-US"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3.1</a:t>
                      </a:r>
                      <a:r>
                        <a:rPr lang="en-US" baseline="0" dirty="0" smtClean="0"/>
                        <a:t> – 5.4 </a:t>
                      </a:r>
                      <a:r>
                        <a:rPr lang="en-US" dirty="0" smtClean="0"/>
                        <a:t>%</a:t>
                      </a:r>
                      <a:endParaRPr lang="en-US"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3.1 – 3.58 %</a:t>
                      </a:r>
                      <a:endParaRPr lang="en-US"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3.6  – 5.6 %</a:t>
                      </a:r>
                      <a:endParaRPr lang="en-US"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2.13</a:t>
                      </a:r>
                      <a:r>
                        <a:rPr lang="en-US" baseline="0" dirty="0" smtClean="0"/>
                        <a:t> %</a:t>
                      </a:r>
                      <a:endParaRPr lang="en-US"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99585">
                <a:tc>
                  <a:txBody>
                    <a:bodyPr/>
                    <a:lstStyle/>
                    <a:p>
                      <a:r>
                        <a:rPr lang="en-US" dirty="0" smtClean="0"/>
                        <a:t>Intracranial</a:t>
                      </a:r>
                      <a:r>
                        <a:rPr lang="en-US" baseline="0" dirty="0" smtClean="0"/>
                        <a:t> hemorrhage</a:t>
                      </a:r>
                      <a:endParaRPr lang="en-US"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0.7 – 0.8 %</a:t>
                      </a:r>
                      <a:endParaRPr lang="en-US"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0.3 %</a:t>
                      </a:r>
                      <a:endParaRPr lang="en-US"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0.5 %</a:t>
                      </a:r>
                      <a:endParaRPr lang="en-US"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0.3 %</a:t>
                      </a:r>
                      <a:endParaRPr lang="en-US"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5315">
                <a:tc>
                  <a:txBody>
                    <a:bodyPr/>
                    <a:lstStyle/>
                    <a:p>
                      <a:r>
                        <a:rPr lang="en-US" sz="1800" dirty="0" smtClean="0">
                          <a:latin typeface="+mn-lt"/>
                        </a:rPr>
                        <a:t>Gastrointestinal</a:t>
                      </a:r>
                      <a:r>
                        <a:rPr lang="en-US" sz="1800" baseline="0" dirty="0" smtClean="0"/>
                        <a:t> </a:t>
                      </a:r>
                      <a:r>
                        <a:rPr lang="en-US" dirty="0" smtClean="0"/>
                        <a:t> bleeds</a:t>
                      </a:r>
                      <a:endParaRPr lang="en-US" dirty="0" smtClean="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0.9 – 2 %</a:t>
                      </a:r>
                      <a:endParaRPr lang="en-US"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1.5 %</a:t>
                      </a:r>
                      <a:endParaRPr lang="en-US"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3.2 %</a:t>
                      </a:r>
                      <a:endParaRPr lang="en-US"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smtClean="0"/>
                        <a:t>0.8 %</a:t>
                      </a:r>
                      <a:endParaRPr lang="en-US"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9" name="TextBox 8"/>
          <p:cNvSpPr txBox="1"/>
          <p:nvPr/>
        </p:nvSpPr>
        <p:spPr>
          <a:xfrm>
            <a:off x="304800" y="6227802"/>
            <a:ext cx="7467600" cy="553998"/>
          </a:xfrm>
          <a:prstGeom prst="rect">
            <a:avLst/>
          </a:prstGeom>
          <a:noFill/>
        </p:spPr>
        <p:txBody>
          <a:bodyPr wrap="square" rtlCol="0">
            <a:spAutoFit/>
          </a:bodyPr>
          <a:lstStyle/>
          <a:p>
            <a:r>
              <a:rPr lang="en-US" sz="1000" dirty="0" smtClean="0"/>
              <a:t>Connolly SJ et al. N </a:t>
            </a:r>
            <a:r>
              <a:rPr lang="en-US" sz="1000" dirty="0" err="1" smtClean="0"/>
              <a:t>Engl</a:t>
            </a:r>
            <a:r>
              <a:rPr lang="en-US" sz="1000" dirty="0" smtClean="0"/>
              <a:t> J Med. 2009; 361:1139-51; </a:t>
            </a:r>
          </a:p>
          <a:p>
            <a:r>
              <a:rPr lang="en-US" sz="1000" dirty="0" smtClean="0"/>
              <a:t>Patel MR et al. N </a:t>
            </a:r>
            <a:r>
              <a:rPr lang="en-US" sz="1000" dirty="0" err="1" smtClean="0"/>
              <a:t>Engl</a:t>
            </a:r>
            <a:r>
              <a:rPr lang="en-US" sz="1000" dirty="0" smtClean="0"/>
              <a:t> J Med. 2011; 365:883-91; </a:t>
            </a:r>
          </a:p>
          <a:p>
            <a:r>
              <a:rPr lang="da-DK" sz="1000" dirty="0" smtClean="0"/>
              <a:t>Granger CB et al. N Engl J Med. 2011; 365:981-92.</a:t>
            </a:r>
            <a:endParaRPr lang="en-US" sz="1000" dirty="0"/>
          </a:p>
        </p:txBody>
      </p:sp>
    </p:spTree>
    <p:extLst>
      <p:ext uri="{BB962C8B-B14F-4D97-AF65-F5344CB8AC3E}">
        <p14:creationId xmlns:p14="http://schemas.microsoft.com/office/powerpoint/2010/main" val="3923536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4648200" y="1676400"/>
            <a:ext cx="3962400" cy="434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0" indent="0" algn="ctr" rtl="0" fontAlgn="base">
              <a:spcBef>
                <a:spcPct val="20000"/>
              </a:spcBef>
              <a:spcAft>
                <a:spcPct val="0"/>
              </a:spcAft>
              <a:buNone/>
              <a:defRPr sz="3200">
                <a:solidFill>
                  <a:schemeClr val="tx1"/>
                </a:solidFill>
                <a:latin typeface="+mn-lt"/>
                <a:ea typeface="+mn-ea"/>
                <a:cs typeface="+mn-cs"/>
              </a:defRPr>
            </a:lvl1pPr>
            <a:lvl2pPr marL="457200" indent="0" algn="ctr" rtl="0" fontAlgn="base">
              <a:spcBef>
                <a:spcPct val="20000"/>
              </a:spcBef>
              <a:spcAft>
                <a:spcPct val="0"/>
              </a:spcAft>
              <a:buNone/>
              <a:defRPr sz="2800">
                <a:solidFill>
                  <a:schemeClr val="tx1"/>
                </a:solidFill>
                <a:latin typeface="+mn-lt"/>
              </a:defRPr>
            </a:lvl2pPr>
            <a:lvl3pPr marL="914400" indent="0" algn="ctr" rtl="0" fontAlgn="base">
              <a:spcBef>
                <a:spcPct val="20000"/>
              </a:spcBef>
              <a:spcAft>
                <a:spcPct val="0"/>
              </a:spcAft>
              <a:buNone/>
              <a:defRPr sz="2400">
                <a:solidFill>
                  <a:schemeClr val="tx1"/>
                </a:solidFill>
                <a:latin typeface="+mn-lt"/>
              </a:defRPr>
            </a:lvl3pPr>
            <a:lvl4pPr marL="1371600" indent="0" algn="ctr" rtl="0" fontAlgn="base">
              <a:spcBef>
                <a:spcPct val="20000"/>
              </a:spcBef>
              <a:spcAft>
                <a:spcPct val="0"/>
              </a:spcAft>
              <a:buNone/>
              <a:defRPr sz="2000">
                <a:solidFill>
                  <a:schemeClr val="tx1"/>
                </a:solidFill>
                <a:latin typeface="+mn-lt"/>
              </a:defRPr>
            </a:lvl4pPr>
            <a:lvl5pPr marL="1828800" indent="0" algn="ctr" rtl="0" fontAlgn="base">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marL="457200" lvl="0" indent="-457200" algn="l">
              <a:buFont typeface="Arial" panose="020B0604020202020204" pitchFamily="34" charset="0"/>
              <a:buChar char="•"/>
            </a:pPr>
            <a:r>
              <a:rPr lang="en-US" sz="2800" dirty="0" smtClean="0"/>
              <a:t>Fresh frozen plasma—FFP </a:t>
            </a:r>
          </a:p>
          <a:p>
            <a:pPr marL="457200" lvl="0" indent="-457200" algn="l">
              <a:buFont typeface="Arial" panose="020B0604020202020204" pitchFamily="34" charset="0"/>
              <a:buChar char="•"/>
            </a:pPr>
            <a:r>
              <a:rPr lang="en-US" sz="2800" dirty="0" smtClean="0"/>
              <a:t>Packed red blood cells—PRBCs</a:t>
            </a:r>
          </a:p>
        </p:txBody>
      </p:sp>
      <p:sp>
        <p:nvSpPr>
          <p:cNvPr id="13" name="Rectangle 2"/>
          <p:cNvSpPr txBox="1">
            <a:spLocks noChangeArrowheads="1"/>
          </p:cNvSpPr>
          <p:nvPr/>
        </p:nvSpPr>
        <p:spPr bwMode="auto">
          <a:xfrm>
            <a:off x="0" y="304800"/>
            <a:ext cx="91440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en-US"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charset="0"/>
                <a:ea typeface="ＭＳ Ｐゴシック" charset="0"/>
                <a:cs typeface="Arial" charset="0"/>
              </a:rPr>
              <a:t>Treatment Strategies</a:t>
            </a:r>
            <a:endParaRPr lang="en-US"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charset="0"/>
              <a:ea typeface="ＭＳ Ｐゴシック" charset="0"/>
              <a:cs typeface="Arial" charset="0"/>
            </a:endParaRPr>
          </a:p>
        </p:txBody>
      </p:sp>
      <p:sp>
        <p:nvSpPr>
          <p:cNvPr id="8" name="Rectangle 7"/>
          <p:cNvSpPr/>
          <p:nvPr/>
        </p:nvSpPr>
        <p:spPr bwMode="auto">
          <a:xfrm>
            <a:off x="0" y="0"/>
            <a:ext cx="9144000" cy="304800"/>
          </a:xfrm>
          <a:prstGeom prst="rect">
            <a:avLst/>
          </a:prstGeom>
          <a:gradFill>
            <a:gsLst>
              <a:gs pos="0">
                <a:srgbClr val="668566">
                  <a:alpha val="10001"/>
                </a:srgbClr>
              </a:gs>
              <a:gs pos="100000">
                <a:srgbClr val="003300">
                  <a:alpha val="84000"/>
                </a:srgbClr>
              </a:gs>
            </a:gsLst>
            <a:lin ang="0" scaled="0"/>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smtClean="0">
              <a:solidFill>
                <a:srgbClr val="000000"/>
              </a:solidFill>
            </a:endParaRPr>
          </a:p>
        </p:txBody>
      </p:sp>
      <p:sp>
        <p:nvSpPr>
          <p:cNvPr id="5" name="TextBox 4"/>
          <p:cNvSpPr txBox="1"/>
          <p:nvPr/>
        </p:nvSpPr>
        <p:spPr>
          <a:xfrm>
            <a:off x="609600" y="6172200"/>
            <a:ext cx="4299575" cy="261610"/>
          </a:xfrm>
          <a:prstGeom prst="rect">
            <a:avLst/>
          </a:prstGeom>
          <a:noFill/>
        </p:spPr>
        <p:txBody>
          <a:bodyPr wrap="none" rtlCol="0">
            <a:spAutoFit/>
          </a:bodyPr>
          <a:lstStyle/>
          <a:p>
            <a:r>
              <a:rPr lang="en-US" sz="1100" dirty="0" err="1" smtClean="0"/>
              <a:t>Nutescu</a:t>
            </a:r>
            <a:r>
              <a:rPr lang="en-US" sz="1100" dirty="0" smtClean="0"/>
              <a:t> EA, et al. Am J Health </a:t>
            </a:r>
            <a:r>
              <a:rPr lang="en-US" sz="1100" dirty="0" err="1" smtClean="0"/>
              <a:t>Syst</a:t>
            </a:r>
            <a:r>
              <a:rPr lang="en-US" sz="1100" dirty="0" smtClean="0"/>
              <a:t> Pharm. 2013 Nov 1;70(21):1914-29</a:t>
            </a:r>
            <a:endParaRPr lang="en-US" sz="1100" dirty="0"/>
          </a:p>
        </p:txBody>
      </p:sp>
      <p:sp>
        <p:nvSpPr>
          <p:cNvPr id="6" name="Rectangle 3"/>
          <p:cNvSpPr txBox="1">
            <a:spLocks noChangeArrowheads="1"/>
          </p:cNvSpPr>
          <p:nvPr/>
        </p:nvSpPr>
        <p:spPr bwMode="auto">
          <a:xfrm>
            <a:off x="381000" y="1752600"/>
            <a:ext cx="4229100" cy="434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0" indent="0" algn="ctr" rtl="0" fontAlgn="base">
              <a:spcBef>
                <a:spcPct val="20000"/>
              </a:spcBef>
              <a:spcAft>
                <a:spcPct val="0"/>
              </a:spcAft>
              <a:buNone/>
              <a:defRPr sz="3200">
                <a:solidFill>
                  <a:schemeClr val="tx1"/>
                </a:solidFill>
                <a:latin typeface="+mn-lt"/>
                <a:ea typeface="+mn-ea"/>
                <a:cs typeface="+mn-cs"/>
              </a:defRPr>
            </a:lvl1pPr>
            <a:lvl2pPr marL="457200" indent="0" algn="ctr" rtl="0" fontAlgn="base">
              <a:spcBef>
                <a:spcPct val="20000"/>
              </a:spcBef>
              <a:spcAft>
                <a:spcPct val="0"/>
              </a:spcAft>
              <a:buNone/>
              <a:defRPr sz="2800">
                <a:solidFill>
                  <a:schemeClr val="tx1"/>
                </a:solidFill>
                <a:latin typeface="+mn-lt"/>
              </a:defRPr>
            </a:lvl2pPr>
            <a:lvl3pPr marL="914400" indent="0" algn="ctr" rtl="0" fontAlgn="base">
              <a:spcBef>
                <a:spcPct val="20000"/>
              </a:spcBef>
              <a:spcAft>
                <a:spcPct val="0"/>
              </a:spcAft>
              <a:buNone/>
              <a:defRPr sz="2400">
                <a:solidFill>
                  <a:schemeClr val="tx1"/>
                </a:solidFill>
                <a:latin typeface="+mn-lt"/>
              </a:defRPr>
            </a:lvl3pPr>
            <a:lvl4pPr marL="1371600" indent="0" algn="ctr" rtl="0" fontAlgn="base">
              <a:spcBef>
                <a:spcPct val="20000"/>
              </a:spcBef>
              <a:spcAft>
                <a:spcPct val="0"/>
              </a:spcAft>
              <a:buNone/>
              <a:defRPr sz="2000">
                <a:solidFill>
                  <a:schemeClr val="tx1"/>
                </a:solidFill>
                <a:latin typeface="+mn-lt"/>
              </a:defRPr>
            </a:lvl4pPr>
            <a:lvl5pPr marL="1828800" indent="0" algn="ctr" rtl="0" fontAlgn="base">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marL="457200" lvl="0" indent="-457200" algn="l">
              <a:buFont typeface="Arial" panose="020B0604020202020204" pitchFamily="34" charset="0"/>
              <a:buChar char="•"/>
            </a:pPr>
            <a:r>
              <a:rPr lang="en-US" sz="2800" dirty="0" err="1" smtClean="0"/>
              <a:t>Phytonadione</a:t>
            </a:r>
            <a:r>
              <a:rPr lang="en-US" sz="2800" dirty="0" smtClean="0"/>
              <a:t> (Vitamin K)</a:t>
            </a:r>
          </a:p>
          <a:p>
            <a:pPr marL="457200" indent="-457200" algn="l">
              <a:buFont typeface="Arial" panose="020B0604020202020204" pitchFamily="34" charset="0"/>
              <a:buChar char="•"/>
            </a:pPr>
            <a:r>
              <a:rPr lang="en-US" sz="2800" dirty="0" smtClean="0"/>
              <a:t>Recombinant Factor </a:t>
            </a:r>
            <a:r>
              <a:rPr lang="en-US" sz="2800" dirty="0" err="1" smtClean="0"/>
              <a:t>VIIa</a:t>
            </a:r>
            <a:r>
              <a:rPr lang="en-US" sz="2800" dirty="0" smtClean="0"/>
              <a:t> (</a:t>
            </a:r>
            <a:r>
              <a:rPr lang="en-US" sz="2800" dirty="0" err="1" smtClean="0"/>
              <a:t>Novoseven</a:t>
            </a:r>
            <a:r>
              <a:rPr lang="en-US" sz="2800" dirty="0" smtClean="0"/>
              <a:t>)</a:t>
            </a:r>
          </a:p>
          <a:p>
            <a:pPr marL="457200" indent="-457200" algn="l">
              <a:buFont typeface="Arial" panose="020B0604020202020204" pitchFamily="34" charset="0"/>
              <a:buChar char="•"/>
            </a:pPr>
            <a:r>
              <a:rPr lang="en-US" sz="2800" dirty="0" err="1" smtClean="0"/>
              <a:t>Prothrombin</a:t>
            </a:r>
            <a:r>
              <a:rPr lang="en-US" sz="2800" dirty="0" smtClean="0"/>
              <a:t> Complexes</a:t>
            </a:r>
          </a:p>
          <a:p>
            <a:pPr marL="457200" indent="-457200" algn="l">
              <a:buFont typeface="Arial" panose="020B0604020202020204" pitchFamily="34" charset="0"/>
              <a:buChar char="•"/>
            </a:pPr>
            <a:r>
              <a:rPr lang="en-US" sz="2800" i="1" dirty="0" err="1" smtClean="0"/>
              <a:t>Idarucizumab</a:t>
            </a:r>
            <a:r>
              <a:rPr lang="en-US" sz="2800" i="1" dirty="0" smtClean="0"/>
              <a:t> (</a:t>
            </a:r>
            <a:r>
              <a:rPr lang="en-US" sz="2800" i="1" dirty="0" err="1" smtClean="0"/>
              <a:t>Praxbind</a:t>
            </a:r>
            <a:r>
              <a:rPr lang="en-US" sz="2800" i="1" dirty="0" smtClean="0"/>
              <a:t>) </a:t>
            </a:r>
          </a:p>
          <a:p>
            <a:pPr marL="457200" lvl="0" indent="-457200" algn="l">
              <a:buFont typeface="Arial" panose="020B0604020202020204" pitchFamily="34" charset="0"/>
              <a:buChar char="•"/>
            </a:pPr>
            <a:endParaRPr lang="en-US" sz="2800" dirty="0" smtClean="0"/>
          </a:p>
        </p:txBody>
      </p:sp>
    </p:spTree>
    <p:extLst>
      <p:ext uri="{BB962C8B-B14F-4D97-AF65-F5344CB8AC3E}">
        <p14:creationId xmlns:p14="http://schemas.microsoft.com/office/powerpoint/2010/main" val="3923536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304800" y="1524000"/>
            <a:ext cx="8458200" cy="472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fontScale="85000" lnSpcReduction="20000"/>
          </a:bodyPr>
          <a:lstStyle>
            <a:lvl1pPr marL="0" indent="0" algn="ctr" rtl="0" fontAlgn="base">
              <a:spcBef>
                <a:spcPct val="20000"/>
              </a:spcBef>
              <a:spcAft>
                <a:spcPct val="0"/>
              </a:spcAft>
              <a:buNone/>
              <a:defRPr sz="3200">
                <a:solidFill>
                  <a:schemeClr val="tx1"/>
                </a:solidFill>
                <a:latin typeface="+mn-lt"/>
                <a:ea typeface="+mn-ea"/>
                <a:cs typeface="+mn-cs"/>
              </a:defRPr>
            </a:lvl1pPr>
            <a:lvl2pPr marL="457200" indent="0" algn="ctr" rtl="0" fontAlgn="base">
              <a:spcBef>
                <a:spcPct val="20000"/>
              </a:spcBef>
              <a:spcAft>
                <a:spcPct val="0"/>
              </a:spcAft>
              <a:buNone/>
              <a:defRPr sz="2800">
                <a:solidFill>
                  <a:schemeClr val="tx1"/>
                </a:solidFill>
                <a:latin typeface="+mn-lt"/>
              </a:defRPr>
            </a:lvl2pPr>
            <a:lvl3pPr marL="914400" indent="0" algn="ctr" rtl="0" fontAlgn="base">
              <a:spcBef>
                <a:spcPct val="20000"/>
              </a:spcBef>
              <a:spcAft>
                <a:spcPct val="0"/>
              </a:spcAft>
              <a:buNone/>
              <a:defRPr sz="2400">
                <a:solidFill>
                  <a:schemeClr val="tx1"/>
                </a:solidFill>
                <a:latin typeface="+mn-lt"/>
              </a:defRPr>
            </a:lvl3pPr>
            <a:lvl4pPr marL="1371600" indent="0" algn="ctr" rtl="0" fontAlgn="base">
              <a:spcBef>
                <a:spcPct val="20000"/>
              </a:spcBef>
              <a:spcAft>
                <a:spcPct val="0"/>
              </a:spcAft>
              <a:buNone/>
              <a:defRPr sz="2000">
                <a:solidFill>
                  <a:schemeClr val="tx1"/>
                </a:solidFill>
                <a:latin typeface="+mn-lt"/>
              </a:defRPr>
            </a:lvl4pPr>
            <a:lvl5pPr marL="1828800" indent="0" algn="ctr" rtl="0" fontAlgn="base">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marL="457200" lvl="0" indent="-457200" algn="l">
              <a:buFont typeface="Arial" panose="020B0604020202020204" pitchFamily="34" charset="0"/>
              <a:buChar char="•"/>
            </a:pPr>
            <a:r>
              <a:rPr lang="en-US" sz="3000" dirty="0"/>
              <a:t>H</a:t>
            </a:r>
            <a:r>
              <a:rPr lang="en-US" sz="3000" dirty="0" smtClean="0"/>
              <a:t>uman </a:t>
            </a:r>
            <a:r>
              <a:rPr lang="en-US" sz="3000" dirty="0"/>
              <a:t>prothrombin complex concentrate </a:t>
            </a:r>
            <a:r>
              <a:rPr lang="en-US" sz="3000" dirty="0" smtClean="0"/>
              <a:t> </a:t>
            </a:r>
            <a:r>
              <a:rPr lang="en-US" sz="3000" dirty="0"/>
              <a:t>of factors II, VII, IX, and X along with antithrombotic proteins C and </a:t>
            </a:r>
            <a:r>
              <a:rPr lang="en-US" sz="3000" dirty="0" smtClean="0"/>
              <a:t>S</a:t>
            </a:r>
          </a:p>
          <a:p>
            <a:pPr marL="457200" lvl="0" indent="-457200" algn="l">
              <a:buFont typeface="Arial" panose="020B0604020202020204" pitchFamily="34" charset="0"/>
              <a:buChar char="•"/>
            </a:pPr>
            <a:endParaRPr lang="en-US" sz="900" dirty="0" smtClean="0"/>
          </a:p>
          <a:p>
            <a:pPr marL="457200" lvl="0" indent="-457200" algn="l">
              <a:buFont typeface="Arial" panose="020B0604020202020204" pitchFamily="34" charset="0"/>
              <a:buChar char="•"/>
            </a:pPr>
            <a:r>
              <a:rPr lang="en-US" sz="3000" dirty="0" smtClean="0"/>
              <a:t>Indicated for urgent reversal of acquired coagulation factor deficiency induced by vitamin k antagonist in adult patients with:</a:t>
            </a:r>
          </a:p>
          <a:p>
            <a:pPr marL="457200" lvl="0" indent="-457200" algn="l">
              <a:buFont typeface="Arial" panose="020B0604020202020204" pitchFamily="34" charset="0"/>
              <a:buChar char="•"/>
            </a:pPr>
            <a:endParaRPr lang="en-US" sz="900" dirty="0" smtClean="0"/>
          </a:p>
          <a:p>
            <a:pPr marL="914400" lvl="1" indent="-457200" algn="l">
              <a:buFont typeface="Arial" pitchFamily="34" charset="0"/>
              <a:buChar char="•"/>
            </a:pPr>
            <a:r>
              <a:rPr lang="en-US" sz="2600" dirty="0" smtClean="0"/>
              <a:t>Acute major or life threatening bleeding</a:t>
            </a:r>
          </a:p>
          <a:p>
            <a:pPr marL="1371600" lvl="2" indent="-457200" algn="l">
              <a:buFont typeface="Arial" pitchFamily="34" charset="0"/>
              <a:buChar char="•"/>
            </a:pPr>
            <a:r>
              <a:rPr lang="en-US" sz="2200" dirty="0" smtClean="0"/>
              <a:t>Intracranial hemorrhage</a:t>
            </a:r>
          </a:p>
          <a:p>
            <a:pPr marL="1371600" lvl="2" indent="-457200" algn="l">
              <a:buFont typeface="Arial" pitchFamily="34" charset="0"/>
              <a:buChar char="•"/>
            </a:pPr>
            <a:r>
              <a:rPr lang="en-US" sz="2200" dirty="0" smtClean="0"/>
              <a:t>Bleeding associated with a decrease in hemoglobin &gt; 5 g/</a:t>
            </a:r>
            <a:r>
              <a:rPr lang="en-US" sz="2200" dirty="0" err="1" smtClean="0"/>
              <a:t>dL</a:t>
            </a:r>
            <a:r>
              <a:rPr lang="en-US" sz="2200" dirty="0" smtClean="0"/>
              <a:t> or </a:t>
            </a:r>
            <a:r>
              <a:rPr lang="en-US" sz="2200" dirty="0" err="1" smtClean="0"/>
              <a:t>hematocrit</a:t>
            </a:r>
            <a:r>
              <a:rPr lang="en-US" sz="2200" dirty="0" smtClean="0"/>
              <a:t> &gt; 15%</a:t>
            </a:r>
          </a:p>
          <a:p>
            <a:pPr marL="1371600" lvl="2" indent="-457200" algn="l">
              <a:buFont typeface="Arial" pitchFamily="34" charset="0"/>
              <a:buChar char="•"/>
            </a:pPr>
            <a:r>
              <a:rPr lang="en-US" sz="2200" dirty="0" smtClean="0"/>
              <a:t>Bleeding associated with hemodynamic compromise, requiring intervention</a:t>
            </a:r>
          </a:p>
          <a:p>
            <a:pPr marL="914400" lvl="1" indent="-457200" algn="l">
              <a:buFont typeface="Arial" pitchFamily="34" charset="0"/>
              <a:buChar char="•"/>
            </a:pPr>
            <a:r>
              <a:rPr lang="en-US" sz="2600" dirty="0" smtClean="0"/>
              <a:t>Need for urgent surgery/invasive procedure</a:t>
            </a:r>
          </a:p>
          <a:p>
            <a:pPr marL="914400" lvl="1" indent="-457200" algn="l">
              <a:buFont typeface="Arial" pitchFamily="34" charset="0"/>
              <a:buChar char="•"/>
            </a:pPr>
            <a:endParaRPr lang="en-US" dirty="0" smtClean="0"/>
          </a:p>
          <a:p>
            <a:pPr marL="457200" lvl="0" indent="-457200" algn="l">
              <a:buFont typeface="Arial" panose="020B0604020202020204" pitchFamily="34" charset="0"/>
              <a:buChar char="•"/>
            </a:pPr>
            <a:endParaRPr lang="en-US" dirty="0" smtClean="0"/>
          </a:p>
        </p:txBody>
      </p:sp>
      <p:sp>
        <p:nvSpPr>
          <p:cNvPr id="13" name="Rectangle 2"/>
          <p:cNvSpPr txBox="1">
            <a:spLocks noChangeArrowheads="1"/>
          </p:cNvSpPr>
          <p:nvPr/>
        </p:nvSpPr>
        <p:spPr bwMode="auto">
          <a:xfrm>
            <a:off x="0" y="304800"/>
            <a:ext cx="91440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en-US"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charset="0"/>
                <a:ea typeface="ＭＳ Ｐゴシック" charset="0"/>
                <a:cs typeface="Arial" charset="0"/>
              </a:rPr>
              <a:t> 4F- PCC (Kcentra ®)</a:t>
            </a:r>
            <a:endParaRPr lang="en-US"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charset="0"/>
              <a:ea typeface="ＭＳ Ｐゴシック" charset="0"/>
              <a:cs typeface="Arial" charset="0"/>
            </a:endParaRPr>
          </a:p>
        </p:txBody>
      </p:sp>
      <p:sp>
        <p:nvSpPr>
          <p:cNvPr id="8" name="Rectangle 7"/>
          <p:cNvSpPr/>
          <p:nvPr/>
        </p:nvSpPr>
        <p:spPr bwMode="auto">
          <a:xfrm>
            <a:off x="0" y="0"/>
            <a:ext cx="9144000" cy="304800"/>
          </a:xfrm>
          <a:prstGeom prst="rect">
            <a:avLst/>
          </a:prstGeom>
          <a:gradFill>
            <a:gsLst>
              <a:gs pos="0">
                <a:srgbClr val="668566">
                  <a:alpha val="10001"/>
                </a:srgbClr>
              </a:gs>
              <a:gs pos="100000">
                <a:srgbClr val="003300">
                  <a:alpha val="84000"/>
                </a:srgbClr>
              </a:gs>
            </a:gsLst>
            <a:lin ang="0" scaled="0"/>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smtClean="0">
              <a:solidFill>
                <a:srgbClr val="000000"/>
              </a:solidFill>
            </a:endParaRPr>
          </a:p>
        </p:txBody>
      </p:sp>
      <p:sp>
        <p:nvSpPr>
          <p:cNvPr id="5" name="TextBox 4"/>
          <p:cNvSpPr txBox="1"/>
          <p:nvPr/>
        </p:nvSpPr>
        <p:spPr>
          <a:xfrm>
            <a:off x="228600" y="6324600"/>
            <a:ext cx="8458200" cy="400110"/>
          </a:xfrm>
          <a:prstGeom prst="rect">
            <a:avLst/>
          </a:prstGeom>
          <a:noFill/>
        </p:spPr>
        <p:txBody>
          <a:bodyPr wrap="square" rtlCol="0">
            <a:spAutoFit/>
          </a:bodyPr>
          <a:lstStyle/>
          <a:p>
            <a:r>
              <a:rPr lang="en-US" sz="1000" dirty="0" smtClean="0">
                <a:latin typeface="Segoe UI" pitchFamily="34" charset="0"/>
                <a:ea typeface="Segoe UI" pitchFamily="34" charset="0"/>
                <a:cs typeface="Segoe UI" pitchFamily="34" charset="0"/>
              </a:rPr>
              <a:t>Kcentra [package insert]. CSL Behring GmbH; 2013.  </a:t>
            </a:r>
            <a:r>
              <a:rPr lang="en-US" sz="1000" dirty="0" err="1" smtClean="0">
                <a:latin typeface="Segoe UI" pitchFamily="34" charset="0"/>
                <a:ea typeface="Segoe UI" pitchFamily="34" charset="0"/>
                <a:cs typeface="Segoe UI" pitchFamily="34" charset="0"/>
              </a:rPr>
              <a:t>Chesebro</a:t>
            </a:r>
            <a:r>
              <a:rPr lang="en-US" sz="1000" dirty="0" smtClean="0">
                <a:latin typeface="Segoe UI" pitchFamily="34" charset="0"/>
                <a:ea typeface="Segoe UI" pitchFamily="34" charset="0"/>
                <a:cs typeface="Segoe UI" pitchFamily="34" charset="0"/>
              </a:rPr>
              <a:t> JH, et </a:t>
            </a:r>
            <a:r>
              <a:rPr lang="en-US" sz="1000" dirty="0" err="1" smtClean="0">
                <a:latin typeface="Segoe UI" pitchFamily="34" charset="0"/>
                <a:ea typeface="Segoe UI" pitchFamily="34" charset="0"/>
                <a:cs typeface="Segoe UI" pitchFamily="34" charset="0"/>
              </a:rPr>
              <a:t>al.Circulation</a:t>
            </a:r>
            <a:r>
              <a:rPr lang="en-US" sz="1000" dirty="0" smtClean="0">
                <a:latin typeface="Segoe UI" pitchFamily="34" charset="0"/>
                <a:ea typeface="Segoe UI" pitchFamily="34" charset="0"/>
                <a:cs typeface="Segoe UI" pitchFamily="34" charset="0"/>
              </a:rPr>
              <a:t> 1987;76 (1):142-154.</a:t>
            </a:r>
            <a:br>
              <a:rPr lang="en-US" sz="1000" dirty="0" smtClean="0">
                <a:latin typeface="Segoe UI" pitchFamily="34" charset="0"/>
                <a:ea typeface="Segoe UI" pitchFamily="34" charset="0"/>
                <a:cs typeface="Segoe UI" pitchFamily="34" charset="0"/>
              </a:rPr>
            </a:br>
            <a:r>
              <a:rPr lang="en-US" sz="1000" dirty="0" smtClean="0">
                <a:latin typeface="Segoe UI" pitchFamily="34" charset="0"/>
                <a:ea typeface="Segoe UI" pitchFamily="34" charset="0"/>
                <a:cs typeface="Segoe UI" pitchFamily="34" charset="0"/>
              </a:rPr>
              <a:t>The GUSTO investigators. N </a:t>
            </a:r>
            <a:r>
              <a:rPr lang="en-US" sz="1000" dirty="0" err="1" smtClean="0">
                <a:latin typeface="Segoe UI" pitchFamily="34" charset="0"/>
                <a:ea typeface="Segoe UI" pitchFamily="34" charset="0"/>
                <a:cs typeface="Segoe UI" pitchFamily="34" charset="0"/>
              </a:rPr>
              <a:t>Engl</a:t>
            </a:r>
            <a:r>
              <a:rPr lang="en-US" sz="1000" dirty="0" smtClean="0">
                <a:latin typeface="Segoe UI" pitchFamily="34" charset="0"/>
                <a:ea typeface="Segoe UI" pitchFamily="34" charset="0"/>
                <a:cs typeface="Segoe UI" pitchFamily="34" charset="0"/>
              </a:rPr>
              <a:t> J Med 1993; 329(10):673-682.</a:t>
            </a:r>
            <a:endParaRPr lang="en-US" sz="1000" dirty="0">
              <a:latin typeface="Segoe UI" pitchFamily="34" charset="0"/>
              <a:ea typeface="Segoe UI" pitchFamily="34" charset="0"/>
              <a:cs typeface="Segoe UI" pitchFamily="34" charset="0"/>
            </a:endParaRPr>
          </a:p>
        </p:txBody>
      </p:sp>
    </p:spTree>
    <p:extLst>
      <p:ext uri="{BB962C8B-B14F-4D97-AF65-F5344CB8AC3E}">
        <p14:creationId xmlns:p14="http://schemas.microsoft.com/office/powerpoint/2010/main" val="109299542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304800" y="1219200"/>
            <a:ext cx="8572500" cy="498092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0" indent="0" algn="ctr" rtl="0" fontAlgn="base">
              <a:spcBef>
                <a:spcPct val="20000"/>
              </a:spcBef>
              <a:spcAft>
                <a:spcPct val="0"/>
              </a:spcAft>
              <a:buNone/>
              <a:defRPr sz="3200">
                <a:solidFill>
                  <a:schemeClr val="tx1"/>
                </a:solidFill>
                <a:latin typeface="+mn-lt"/>
                <a:ea typeface="+mn-ea"/>
                <a:cs typeface="+mn-cs"/>
              </a:defRPr>
            </a:lvl1pPr>
            <a:lvl2pPr marL="457200" indent="0" algn="ctr" rtl="0" fontAlgn="base">
              <a:spcBef>
                <a:spcPct val="20000"/>
              </a:spcBef>
              <a:spcAft>
                <a:spcPct val="0"/>
              </a:spcAft>
              <a:buNone/>
              <a:defRPr sz="2800">
                <a:solidFill>
                  <a:schemeClr val="tx1"/>
                </a:solidFill>
                <a:latin typeface="+mn-lt"/>
              </a:defRPr>
            </a:lvl2pPr>
            <a:lvl3pPr marL="914400" indent="0" algn="ctr" rtl="0" fontAlgn="base">
              <a:spcBef>
                <a:spcPct val="20000"/>
              </a:spcBef>
              <a:spcAft>
                <a:spcPct val="0"/>
              </a:spcAft>
              <a:buNone/>
              <a:defRPr sz="2400">
                <a:solidFill>
                  <a:schemeClr val="tx1"/>
                </a:solidFill>
                <a:latin typeface="+mn-lt"/>
              </a:defRPr>
            </a:lvl3pPr>
            <a:lvl4pPr marL="1371600" indent="0" algn="ctr" rtl="0" fontAlgn="base">
              <a:spcBef>
                <a:spcPct val="20000"/>
              </a:spcBef>
              <a:spcAft>
                <a:spcPct val="0"/>
              </a:spcAft>
              <a:buNone/>
              <a:defRPr sz="2000">
                <a:solidFill>
                  <a:schemeClr val="tx1"/>
                </a:solidFill>
                <a:latin typeface="+mn-lt"/>
              </a:defRPr>
            </a:lvl4pPr>
            <a:lvl5pPr marL="1828800" indent="0" algn="ctr" rtl="0" fontAlgn="base">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marL="457200" lvl="0" indent="-457200" algn="l">
              <a:buFont typeface="Arial" panose="020B0604020202020204" pitchFamily="34" charset="0"/>
              <a:buChar char="•"/>
            </a:pPr>
            <a:r>
              <a:rPr lang="en-US" sz="2800" dirty="0" smtClean="0"/>
              <a:t>Efficacy and safety in patients with major bleeding</a:t>
            </a:r>
          </a:p>
          <a:p>
            <a:pPr marL="457200" lvl="0" indent="-457200" algn="l">
              <a:buFont typeface="Arial" panose="020B0604020202020204" pitchFamily="34" charset="0"/>
              <a:buChar char="•"/>
            </a:pPr>
            <a:r>
              <a:rPr lang="en-US" sz="2800" dirty="0" smtClean="0"/>
              <a:t>Primary endpoints</a:t>
            </a:r>
          </a:p>
          <a:p>
            <a:pPr marL="914400" lvl="1" indent="-457200" algn="l">
              <a:buFont typeface="Arial" panose="020B0604020202020204" pitchFamily="34" charset="0"/>
              <a:buChar char="•"/>
            </a:pPr>
            <a:r>
              <a:rPr lang="en-US" sz="2400" dirty="0" err="1" smtClean="0"/>
              <a:t>Hemostatic</a:t>
            </a:r>
            <a:r>
              <a:rPr lang="en-US" sz="2400" dirty="0" smtClean="0"/>
              <a:t> efficacy assessed over 24 hours</a:t>
            </a:r>
          </a:p>
          <a:p>
            <a:pPr marL="914400" lvl="1" indent="-457200" algn="l">
              <a:buFont typeface="Arial" panose="020B0604020202020204" pitchFamily="34" charset="0"/>
              <a:buChar char="•"/>
            </a:pPr>
            <a:r>
              <a:rPr lang="en-US" sz="2400" dirty="0" smtClean="0"/>
              <a:t>INR reduction (≤ 1.3) at 0.5 hour after infusion</a:t>
            </a:r>
          </a:p>
          <a:p>
            <a:pPr marL="457200" lvl="0" indent="-457200" algn="l">
              <a:buFont typeface="Arial" panose="020B0604020202020204" pitchFamily="34" charset="0"/>
              <a:buChar char="•"/>
            </a:pPr>
            <a:endParaRPr lang="en-US" sz="2800" dirty="0" smtClean="0"/>
          </a:p>
          <a:p>
            <a:pPr marL="457200" lvl="0" indent="-457200" algn="l">
              <a:buFont typeface="Arial" panose="020B0604020202020204" pitchFamily="34" charset="0"/>
              <a:buChar char="•"/>
            </a:pPr>
            <a:endParaRPr lang="en-US" sz="2800" dirty="0"/>
          </a:p>
          <a:p>
            <a:pPr marL="457200" lvl="0" indent="-457200" algn="l">
              <a:buFont typeface="Arial" panose="020B0604020202020204" pitchFamily="34" charset="0"/>
              <a:buChar char="•"/>
            </a:pPr>
            <a:endParaRPr lang="en-US" sz="2800" dirty="0" smtClean="0"/>
          </a:p>
          <a:p>
            <a:pPr marL="457200" lvl="0" indent="-457200" algn="l">
              <a:buFont typeface="Arial" panose="020B0604020202020204" pitchFamily="34" charset="0"/>
              <a:buChar char="•"/>
            </a:pPr>
            <a:endParaRPr lang="en-US" sz="2800" dirty="0"/>
          </a:p>
          <a:p>
            <a:pPr marL="457200" lvl="0" indent="-457200" algn="l">
              <a:buFont typeface="Arial" panose="020B0604020202020204" pitchFamily="34" charset="0"/>
              <a:buChar char="•"/>
            </a:pPr>
            <a:endParaRPr lang="en-US" sz="2800" dirty="0" smtClean="0"/>
          </a:p>
          <a:p>
            <a:pPr marL="457200" lvl="0" indent="-457200" algn="l">
              <a:buFont typeface="Arial" panose="020B0604020202020204" pitchFamily="34" charset="0"/>
              <a:buChar char="•"/>
            </a:pPr>
            <a:endParaRPr lang="en-US" sz="2800" dirty="0" smtClean="0"/>
          </a:p>
          <a:p>
            <a:pPr marL="457200" lvl="0" indent="-457200" algn="l"/>
            <a:endParaRPr lang="en-US" sz="2800" dirty="0"/>
          </a:p>
        </p:txBody>
      </p:sp>
      <p:sp>
        <p:nvSpPr>
          <p:cNvPr id="13" name="Rectangle 2"/>
          <p:cNvSpPr txBox="1">
            <a:spLocks noChangeArrowheads="1"/>
          </p:cNvSpPr>
          <p:nvPr/>
        </p:nvSpPr>
        <p:spPr bwMode="auto">
          <a:xfrm>
            <a:off x="0" y="152400"/>
            <a:ext cx="91440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en-US"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charset="0"/>
                <a:ea typeface="ＭＳ Ｐゴシック" charset="0"/>
                <a:cs typeface="Arial" charset="0"/>
              </a:rPr>
              <a:t>Comparison of Treatment</a:t>
            </a:r>
            <a:endParaRPr lang="en-US"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charset="0"/>
              <a:ea typeface="ＭＳ Ｐゴシック" charset="0"/>
              <a:cs typeface="Arial" charset="0"/>
            </a:endParaRPr>
          </a:p>
        </p:txBody>
      </p:sp>
      <p:sp>
        <p:nvSpPr>
          <p:cNvPr id="8" name="Rectangle 7"/>
          <p:cNvSpPr/>
          <p:nvPr/>
        </p:nvSpPr>
        <p:spPr bwMode="auto">
          <a:xfrm>
            <a:off x="0" y="0"/>
            <a:ext cx="9144000" cy="304800"/>
          </a:xfrm>
          <a:prstGeom prst="rect">
            <a:avLst/>
          </a:prstGeom>
          <a:gradFill>
            <a:gsLst>
              <a:gs pos="0">
                <a:srgbClr val="668566">
                  <a:alpha val="10001"/>
                </a:srgbClr>
              </a:gs>
              <a:gs pos="100000">
                <a:srgbClr val="003300">
                  <a:alpha val="84000"/>
                </a:srgbClr>
              </a:gs>
            </a:gsLst>
            <a:lin ang="0" scaled="0"/>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smtClean="0">
              <a:solidFill>
                <a:srgbClr val="000000"/>
              </a:solidFill>
            </a:endParaRPr>
          </a:p>
        </p:txBody>
      </p:sp>
      <p:graphicFrame>
        <p:nvGraphicFramePr>
          <p:cNvPr id="9" name="Table 8"/>
          <p:cNvGraphicFramePr>
            <a:graphicFrameLocks noGrp="1"/>
          </p:cNvGraphicFramePr>
          <p:nvPr/>
        </p:nvGraphicFramePr>
        <p:xfrm>
          <a:off x="152399" y="3149600"/>
          <a:ext cx="8839201" cy="3327400"/>
        </p:xfrm>
        <a:graphic>
          <a:graphicData uri="http://schemas.openxmlformats.org/drawingml/2006/table">
            <a:tbl>
              <a:tblPr firstRow="1" bandRow="1">
                <a:tableStyleId>{69012ECD-51FC-41F1-AA8D-1B2483CD663E}</a:tableStyleId>
              </a:tblPr>
              <a:tblGrid>
                <a:gridCol w="2209800"/>
                <a:gridCol w="2362201"/>
                <a:gridCol w="2362200"/>
                <a:gridCol w="1905000"/>
              </a:tblGrid>
              <a:tr h="370840">
                <a:tc>
                  <a:txBody>
                    <a:bodyPr/>
                    <a:lstStyle/>
                    <a:p>
                      <a:pPr algn="ctr"/>
                      <a:r>
                        <a:rPr lang="en-US" sz="1700" dirty="0" smtClean="0"/>
                        <a:t>Primary</a:t>
                      </a:r>
                      <a:r>
                        <a:rPr lang="en-US" sz="1700" baseline="0" dirty="0" smtClean="0"/>
                        <a:t> and Safety </a:t>
                      </a:r>
                      <a:r>
                        <a:rPr lang="en-US" sz="1700" dirty="0" smtClean="0"/>
                        <a:t>Endpoints</a:t>
                      </a:r>
                      <a:endParaRPr lang="en-US" sz="17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dirty="0" smtClean="0"/>
                        <a:t>4F-PCC </a:t>
                      </a:r>
                    </a:p>
                    <a:p>
                      <a:pPr algn="ctr"/>
                      <a:r>
                        <a:rPr lang="en-US" sz="1700" dirty="0" smtClean="0"/>
                        <a:t>n = 98</a:t>
                      </a:r>
                      <a:endParaRPr lang="en-US" sz="17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dirty="0" smtClean="0"/>
                        <a:t>Plasma</a:t>
                      </a:r>
                    </a:p>
                    <a:p>
                      <a:pPr algn="ctr"/>
                      <a:r>
                        <a:rPr lang="en-US" sz="1700" dirty="0" smtClean="0"/>
                        <a:t>n = 104 </a:t>
                      </a:r>
                      <a:endParaRPr lang="en-US" sz="17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700" dirty="0" smtClean="0"/>
                        <a:t>Difference </a:t>
                      </a:r>
                    </a:p>
                    <a:p>
                      <a:pPr algn="ctr"/>
                      <a:r>
                        <a:rPr lang="en-US" sz="1700" dirty="0" smtClean="0"/>
                        <a:t>4F-PCC Minus Plasma,</a:t>
                      </a:r>
                      <a:r>
                        <a:rPr lang="en-US" sz="1700" baseline="0" dirty="0" smtClean="0"/>
                        <a:t> % </a:t>
                      </a:r>
                    </a:p>
                    <a:p>
                      <a:pPr algn="ctr"/>
                      <a:r>
                        <a:rPr lang="en-US" sz="1700" baseline="0" dirty="0" smtClean="0"/>
                        <a:t>(95% CI)</a:t>
                      </a:r>
                      <a:endParaRPr lang="en-US" sz="17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gridSpan="4">
                  <a:txBody>
                    <a:bodyPr/>
                    <a:lstStyle/>
                    <a:p>
                      <a:pPr algn="l"/>
                      <a:r>
                        <a:rPr lang="en-US" sz="1600" b="1" dirty="0" err="1" smtClean="0"/>
                        <a:t>Hemostatic</a:t>
                      </a:r>
                      <a:r>
                        <a:rPr lang="en-US" sz="1600" b="1" dirty="0" smtClean="0"/>
                        <a:t> Efficacy                     </a:t>
                      </a:r>
                      <a:r>
                        <a:rPr lang="en-US" sz="1600" dirty="0" smtClean="0"/>
                        <a:t>Number</a:t>
                      </a:r>
                      <a:r>
                        <a:rPr lang="en-US" sz="1600" baseline="0" dirty="0" smtClean="0"/>
                        <a:t> (%) of Patients [95% CI]</a:t>
                      </a:r>
                      <a:endParaRPr lang="en-US" sz="16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a:endParaRPr lang="en-US" sz="16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lnSpc>
                          <a:spcPct val="100000"/>
                        </a:lnSpc>
                      </a:pPr>
                      <a:endParaRPr lang="en-US" sz="16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lnSpc>
                          <a:spcPct val="100000"/>
                        </a:lnSpc>
                      </a:pPr>
                      <a:endParaRPr lang="en-US" sz="16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81000">
                <a:tc>
                  <a:txBody>
                    <a:bodyPr/>
                    <a:lstStyle/>
                    <a:p>
                      <a:pPr>
                        <a:lnSpc>
                          <a:spcPct val="100000"/>
                        </a:lnSpc>
                      </a:pPr>
                      <a:r>
                        <a:rPr lang="en-US" sz="1600" dirty="0" err="1" smtClean="0"/>
                        <a:t>Hemostasis</a:t>
                      </a:r>
                      <a:r>
                        <a:rPr lang="en-US" sz="1600" dirty="0" smtClean="0"/>
                        <a:t> 24 hours</a:t>
                      </a:r>
                      <a:endParaRPr lang="en-US" sz="16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pPr>
                      <a:r>
                        <a:rPr lang="en-US" sz="1600" dirty="0" smtClean="0"/>
                        <a:t>71 (72.4) [63.6 – 81.3]</a:t>
                      </a:r>
                      <a:endParaRPr lang="en-US" sz="16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pPr>
                      <a:r>
                        <a:rPr lang="en-US" sz="1600" dirty="0" smtClean="0"/>
                        <a:t>68 (65.4) [56.2</a:t>
                      </a:r>
                      <a:r>
                        <a:rPr lang="en-US" sz="1600" baseline="0" dirty="0" smtClean="0"/>
                        <a:t> – 74.5]</a:t>
                      </a:r>
                      <a:endParaRPr lang="en-US" sz="16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pPr>
                      <a:r>
                        <a:rPr lang="en-US" sz="1600" dirty="0" smtClean="0"/>
                        <a:t>7.1 (-5.8 – 19.9)</a:t>
                      </a:r>
                      <a:endParaRPr lang="en-US" sz="16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28600">
                <a:tc>
                  <a:txBody>
                    <a:bodyPr/>
                    <a:lstStyle/>
                    <a:p>
                      <a:r>
                        <a:rPr lang="en-US" sz="1600" dirty="0" smtClean="0"/>
                        <a:t>Rapid INR</a:t>
                      </a:r>
                      <a:r>
                        <a:rPr lang="en-US" sz="1600" baseline="0" dirty="0" smtClean="0"/>
                        <a:t> Reduction</a:t>
                      </a:r>
                      <a:endParaRPr lang="en-US" sz="16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61 (62.2) [ 52.6 – 71.8]</a:t>
                      </a:r>
                      <a:endParaRPr lang="en-US" sz="16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10 (9.6) [3.9 – 15.3]</a:t>
                      </a:r>
                      <a:endParaRPr lang="en-US" sz="16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52.6 (39.4 – 65.9)</a:t>
                      </a:r>
                      <a:endParaRPr lang="en-US" sz="1600" dirty="0" smtClean="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gridSpan="4">
                  <a:txBody>
                    <a:bodyPr/>
                    <a:lstStyle/>
                    <a:p>
                      <a:r>
                        <a:rPr lang="en-US" sz="1600" b="1" dirty="0" smtClean="0"/>
                        <a:t>Safety</a:t>
                      </a:r>
                      <a:r>
                        <a:rPr lang="en-US" sz="1600" b="1" baseline="0" dirty="0" smtClean="0"/>
                        <a:t> Results</a:t>
                      </a:r>
                      <a:r>
                        <a:rPr lang="en-US" sz="1600" b="1" baseline="0" dirty="0"/>
                        <a:t> </a:t>
                      </a:r>
                      <a:r>
                        <a:rPr lang="en-US" sz="1600" b="1" baseline="0" dirty="0" smtClean="0"/>
                        <a:t>                               </a:t>
                      </a:r>
                      <a:r>
                        <a:rPr lang="en-US" sz="1600" dirty="0" smtClean="0"/>
                        <a:t>Number of Patients</a:t>
                      </a:r>
                      <a:r>
                        <a:rPr lang="en-US" sz="1600" baseline="0" dirty="0" smtClean="0"/>
                        <a:t> (%) </a:t>
                      </a:r>
                      <a:endParaRPr lang="en-US" sz="16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a:endParaRPr lang="en-US" sz="16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sz="16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sz="1600" dirty="0" smtClean="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1600" dirty="0" err="1" smtClean="0"/>
                        <a:t>Thromboembolic</a:t>
                      </a:r>
                      <a:r>
                        <a:rPr lang="en-US" sz="1600" baseline="0" dirty="0" smtClean="0"/>
                        <a:t> AE</a:t>
                      </a:r>
                      <a:endParaRPr lang="en-US" sz="1600" b="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t>4</a:t>
                      </a:r>
                      <a:r>
                        <a:rPr lang="en-US" sz="1600" baseline="0" dirty="0" smtClean="0"/>
                        <a:t> (3.9)</a:t>
                      </a:r>
                      <a:endParaRPr lang="en-US" sz="16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latin typeface="Arial" pitchFamily="34" charset="0"/>
                          <a:cs typeface="Arial" pitchFamily="34" charset="0"/>
                        </a:rPr>
                        <a:t>3 (2.8)</a:t>
                      </a:r>
                      <a:endParaRPr lang="en-US" sz="16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latin typeface="Arial" pitchFamily="34" charset="0"/>
                          <a:cs typeface="Arial"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US" sz="1600" b="0" dirty="0" smtClean="0">
                          <a:latin typeface="+mn-lt"/>
                          <a:cs typeface="Arial" pitchFamily="34" charset="0"/>
                        </a:rPr>
                        <a:t>Fluid overload</a:t>
                      </a:r>
                      <a:endParaRPr lang="en-US" sz="1600" b="0" dirty="0">
                        <a:latin typeface="+mn-lt"/>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latin typeface="Arial" pitchFamily="34" charset="0"/>
                          <a:cs typeface="Arial" pitchFamily="34" charset="0"/>
                        </a:rPr>
                        <a:t>5 (4.9)</a:t>
                      </a:r>
                      <a:endParaRPr lang="en-US" sz="16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latin typeface="Arial" pitchFamily="34" charset="0"/>
                          <a:cs typeface="Arial" pitchFamily="34" charset="0"/>
                        </a:rPr>
                        <a:t>14 (12.8)</a:t>
                      </a:r>
                      <a:endParaRPr lang="en-US" sz="16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smtClean="0">
                          <a:latin typeface="Arial" pitchFamily="34" charset="0"/>
                          <a:cs typeface="Arial" pitchFamily="34" charset="0"/>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 name="TextBox 9"/>
          <p:cNvSpPr txBox="1"/>
          <p:nvPr/>
        </p:nvSpPr>
        <p:spPr>
          <a:xfrm>
            <a:off x="0" y="6581001"/>
            <a:ext cx="3158237" cy="276999"/>
          </a:xfrm>
          <a:prstGeom prst="rect">
            <a:avLst/>
          </a:prstGeom>
          <a:noFill/>
        </p:spPr>
        <p:txBody>
          <a:bodyPr wrap="none" rtlCol="0">
            <a:spAutoFit/>
          </a:bodyPr>
          <a:lstStyle/>
          <a:p>
            <a:r>
              <a:rPr lang="en-US" sz="1200" dirty="0" err="1" smtClean="0"/>
              <a:t>Sarode</a:t>
            </a:r>
            <a:r>
              <a:rPr lang="en-US" sz="1200" dirty="0" smtClean="0"/>
              <a:t> R, et al. Circulation. 2013;12:1234-1243</a:t>
            </a:r>
            <a:endParaRPr lang="en-US" sz="1200" dirty="0"/>
          </a:p>
        </p:txBody>
      </p:sp>
    </p:spTree>
    <p:extLst>
      <p:ext uri="{BB962C8B-B14F-4D97-AF65-F5344CB8AC3E}">
        <p14:creationId xmlns:p14="http://schemas.microsoft.com/office/powerpoint/2010/main" val="182712210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304800" y="1600200"/>
            <a:ext cx="8534400" cy="470404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0" indent="0" algn="ctr" rtl="0" fontAlgn="base">
              <a:spcBef>
                <a:spcPct val="20000"/>
              </a:spcBef>
              <a:spcAft>
                <a:spcPct val="0"/>
              </a:spcAft>
              <a:buNone/>
              <a:defRPr sz="3200">
                <a:solidFill>
                  <a:schemeClr val="tx1"/>
                </a:solidFill>
                <a:latin typeface="+mn-lt"/>
                <a:ea typeface="+mn-ea"/>
                <a:cs typeface="+mn-cs"/>
              </a:defRPr>
            </a:lvl1pPr>
            <a:lvl2pPr marL="457200" indent="0" algn="ctr" rtl="0" fontAlgn="base">
              <a:spcBef>
                <a:spcPct val="20000"/>
              </a:spcBef>
              <a:spcAft>
                <a:spcPct val="0"/>
              </a:spcAft>
              <a:buNone/>
              <a:defRPr sz="2800">
                <a:solidFill>
                  <a:schemeClr val="tx1"/>
                </a:solidFill>
                <a:latin typeface="+mn-lt"/>
              </a:defRPr>
            </a:lvl2pPr>
            <a:lvl3pPr marL="914400" indent="0" algn="ctr" rtl="0" fontAlgn="base">
              <a:spcBef>
                <a:spcPct val="20000"/>
              </a:spcBef>
              <a:spcAft>
                <a:spcPct val="0"/>
              </a:spcAft>
              <a:buNone/>
              <a:defRPr sz="2400">
                <a:solidFill>
                  <a:schemeClr val="tx1"/>
                </a:solidFill>
                <a:latin typeface="+mn-lt"/>
              </a:defRPr>
            </a:lvl3pPr>
            <a:lvl4pPr marL="1371600" indent="0" algn="ctr" rtl="0" fontAlgn="base">
              <a:spcBef>
                <a:spcPct val="20000"/>
              </a:spcBef>
              <a:spcAft>
                <a:spcPct val="0"/>
              </a:spcAft>
              <a:buNone/>
              <a:defRPr sz="2000">
                <a:solidFill>
                  <a:schemeClr val="tx1"/>
                </a:solidFill>
                <a:latin typeface="+mn-lt"/>
              </a:defRPr>
            </a:lvl4pPr>
            <a:lvl5pPr marL="1828800" indent="0" algn="ctr" rtl="0" fontAlgn="base">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marL="457200" lvl="0" indent="-457200" algn="l">
              <a:buFont typeface="Arial" panose="020B0604020202020204" pitchFamily="34" charset="0"/>
              <a:buChar char="•"/>
            </a:pPr>
            <a:r>
              <a:rPr lang="en-US" dirty="0" smtClean="0"/>
              <a:t>To implement a pre-printed order form for the reversal of anticoagulants</a:t>
            </a:r>
          </a:p>
          <a:p>
            <a:pPr marL="457200" lvl="0" indent="-457200" algn="l">
              <a:buFont typeface="Arial" panose="020B0604020202020204" pitchFamily="34" charset="0"/>
              <a:buChar char="•"/>
            </a:pPr>
            <a:endParaRPr lang="en-US" sz="800" dirty="0" smtClean="0"/>
          </a:p>
          <a:p>
            <a:pPr marL="457200" lvl="0" indent="-457200" algn="l">
              <a:buFont typeface="Arial" panose="020B0604020202020204" pitchFamily="34" charset="0"/>
              <a:buChar char="•"/>
            </a:pPr>
            <a:r>
              <a:rPr lang="en-US" dirty="0" smtClean="0"/>
              <a:t>Establish prescribing criteria for 4F-PCC</a:t>
            </a:r>
          </a:p>
          <a:p>
            <a:pPr marL="457200" lvl="0" indent="-457200" algn="l">
              <a:buFont typeface="Arial" panose="020B0604020202020204" pitchFamily="34" charset="0"/>
              <a:buChar char="•"/>
            </a:pPr>
            <a:endParaRPr lang="en-US" sz="800" dirty="0" smtClean="0"/>
          </a:p>
          <a:p>
            <a:pPr marL="457200" lvl="0" indent="-457200" algn="l">
              <a:buFont typeface="Arial" panose="020B0604020202020204" pitchFamily="34" charset="0"/>
              <a:buChar char="•"/>
            </a:pPr>
            <a:r>
              <a:rPr lang="en-US" dirty="0" smtClean="0"/>
              <a:t>Educate prescribers and pharmacists regarding the protocol of 4F-PCC</a:t>
            </a:r>
          </a:p>
          <a:p>
            <a:pPr marL="914400" lvl="1" indent="-457200" algn="l">
              <a:buFont typeface="Arial" panose="020B0604020202020204" pitchFamily="34" charset="0"/>
              <a:buChar char="•"/>
            </a:pPr>
            <a:endParaRPr lang="en-US" dirty="0" smtClean="0"/>
          </a:p>
          <a:p>
            <a:pPr marL="457200" lvl="0" indent="-457200" algn="l">
              <a:buFont typeface="Arial" panose="020B0604020202020204" pitchFamily="34" charset="0"/>
              <a:buChar char="•"/>
            </a:pPr>
            <a:endParaRPr lang="en-US" dirty="0" smtClean="0"/>
          </a:p>
          <a:p>
            <a:pPr marL="457200" lvl="0" indent="-457200" algn="l">
              <a:buFont typeface="Arial" panose="020B0604020202020204" pitchFamily="34" charset="0"/>
              <a:buChar char="•"/>
            </a:pPr>
            <a:endParaRPr lang="en-US" dirty="0" smtClean="0"/>
          </a:p>
        </p:txBody>
      </p:sp>
      <p:sp>
        <p:nvSpPr>
          <p:cNvPr id="13" name="Rectangle 2"/>
          <p:cNvSpPr txBox="1">
            <a:spLocks noChangeArrowheads="1"/>
          </p:cNvSpPr>
          <p:nvPr/>
        </p:nvSpPr>
        <p:spPr bwMode="auto">
          <a:xfrm>
            <a:off x="0" y="304800"/>
            <a:ext cx="91440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en-US"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charset="0"/>
                <a:ea typeface="ＭＳ Ｐゴシック" charset="0"/>
                <a:cs typeface="Arial" charset="0"/>
              </a:rPr>
              <a:t>Study Purpose</a:t>
            </a:r>
            <a:endParaRPr lang="en-US"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charset="0"/>
              <a:ea typeface="ＭＳ Ｐゴシック" charset="0"/>
              <a:cs typeface="Arial" charset="0"/>
            </a:endParaRPr>
          </a:p>
        </p:txBody>
      </p:sp>
      <p:sp>
        <p:nvSpPr>
          <p:cNvPr id="8" name="Rectangle 7"/>
          <p:cNvSpPr/>
          <p:nvPr/>
        </p:nvSpPr>
        <p:spPr bwMode="auto">
          <a:xfrm>
            <a:off x="0" y="0"/>
            <a:ext cx="9144000" cy="304800"/>
          </a:xfrm>
          <a:prstGeom prst="rect">
            <a:avLst/>
          </a:prstGeom>
          <a:gradFill>
            <a:gsLst>
              <a:gs pos="0">
                <a:srgbClr val="668566">
                  <a:alpha val="10001"/>
                </a:srgbClr>
              </a:gs>
              <a:gs pos="100000">
                <a:srgbClr val="003300">
                  <a:alpha val="84000"/>
                </a:srgbClr>
              </a:gs>
            </a:gsLst>
            <a:lin ang="0" scaled="0"/>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smtClean="0">
              <a:solidFill>
                <a:srgbClr val="000000"/>
              </a:solidFill>
            </a:endParaRPr>
          </a:p>
        </p:txBody>
      </p:sp>
    </p:spTree>
    <p:extLst>
      <p:ext uri="{BB962C8B-B14F-4D97-AF65-F5344CB8AC3E}">
        <p14:creationId xmlns:p14="http://schemas.microsoft.com/office/powerpoint/2010/main" val="36303923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Rectangle 3"/>
          <p:cNvSpPr txBox="1">
            <a:spLocks noChangeArrowheads="1"/>
          </p:cNvSpPr>
          <p:nvPr/>
        </p:nvSpPr>
        <p:spPr bwMode="auto">
          <a:xfrm>
            <a:off x="304800" y="1600200"/>
            <a:ext cx="8610600" cy="470404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0" indent="0" algn="ctr" rtl="0" fontAlgn="base">
              <a:spcBef>
                <a:spcPct val="20000"/>
              </a:spcBef>
              <a:spcAft>
                <a:spcPct val="0"/>
              </a:spcAft>
              <a:buNone/>
              <a:defRPr sz="3200">
                <a:solidFill>
                  <a:schemeClr val="tx1"/>
                </a:solidFill>
                <a:latin typeface="+mn-lt"/>
                <a:ea typeface="+mn-ea"/>
                <a:cs typeface="+mn-cs"/>
              </a:defRPr>
            </a:lvl1pPr>
            <a:lvl2pPr marL="457200" indent="0" algn="ctr" rtl="0" fontAlgn="base">
              <a:spcBef>
                <a:spcPct val="20000"/>
              </a:spcBef>
              <a:spcAft>
                <a:spcPct val="0"/>
              </a:spcAft>
              <a:buNone/>
              <a:defRPr sz="2800">
                <a:solidFill>
                  <a:schemeClr val="tx1"/>
                </a:solidFill>
                <a:latin typeface="+mn-lt"/>
              </a:defRPr>
            </a:lvl2pPr>
            <a:lvl3pPr marL="914400" indent="0" algn="ctr" rtl="0" fontAlgn="base">
              <a:spcBef>
                <a:spcPct val="20000"/>
              </a:spcBef>
              <a:spcAft>
                <a:spcPct val="0"/>
              </a:spcAft>
              <a:buNone/>
              <a:defRPr sz="2400">
                <a:solidFill>
                  <a:schemeClr val="tx1"/>
                </a:solidFill>
                <a:latin typeface="+mn-lt"/>
              </a:defRPr>
            </a:lvl3pPr>
            <a:lvl4pPr marL="1371600" indent="0" algn="ctr" rtl="0" fontAlgn="base">
              <a:spcBef>
                <a:spcPct val="20000"/>
              </a:spcBef>
              <a:spcAft>
                <a:spcPct val="0"/>
              </a:spcAft>
              <a:buNone/>
              <a:defRPr sz="2000">
                <a:solidFill>
                  <a:schemeClr val="tx1"/>
                </a:solidFill>
                <a:latin typeface="+mn-lt"/>
              </a:defRPr>
            </a:lvl4pPr>
            <a:lvl5pPr marL="1828800" indent="0" algn="ctr" rtl="0" fontAlgn="base">
              <a:spcBef>
                <a:spcPct val="20000"/>
              </a:spcBef>
              <a:spcAft>
                <a:spcPct val="0"/>
              </a:spcAft>
              <a:buNone/>
              <a:defRPr sz="20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marL="457200" lvl="0" indent="-457200" algn="l">
              <a:buFont typeface="Arial" panose="020B0604020202020204" pitchFamily="34" charset="0"/>
              <a:buChar char="•"/>
            </a:pPr>
            <a:r>
              <a:rPr lang="en-US" dirty="0" smtClean="0"/>
              <a:t>Expanded use of 4F-PCC in life threatening bleeds caused by: </a:t>
            </a:r>
          </a:p>
          <a:p>
            <a:pPr marL="914400" lvl="1" indent="-457200" algn="l">
              <a:buFont typeface="Arial" panose="020B0604020202020204" pitchFamily="34" charset="0"/>
              <a:buChar char="•"/>
            </a:pPr>
            <a:r>
              <a:rPr lang="en-US" dirty="0" err="1" smtClean="0"/>
              <a:t>Apixaban</a:t>
            </a:r>
            <a:endParaRPr lang="en-US" dirty="0" smtClean="0"/>
          </a:p>
          <a:p>
            <a:pPr marL="914400" lvl="1" indent="-457200" algn="l">
              <a:buFont typeface="Arial" panose="020B0604020202020204" pitchFamily="34" charset="0"/>
              <a:buChar char="•"/>
            </a:pPr>
            <a:r>
              <a:rPr lang="en-US" dirty="0" err="1" smtClean="0"/>
              <a:t>Rivaroxaban</a:t>
            </a:r>
            <a:endParaRPr lang="en-US" dirty="0" smtClean="0"/>
          </a:p>
          <a:p>
            <a:pPr marL="457200" lvl="0" indent="-457200" algn="l">
              <a:buFont typeface="Arial" panose="020B0604020202020204" pitchFamily="34" charset="0"/>
              <a:buChar char="•"/>
            </a:pPr>
            <a:r>
              <a:rPr lang="en-US" dirty="0" smtClean="0"/>
              <a:t>No conclusive evidence to support 4F-PCC use in life threatening bleeds caused by: </a:t>
            </a:r>
          </a:p>
          <a:p>
            <a:pPr marL="914400" lvl="1" indent="-457200" algn="l">
              <a:buFont typeface="Arial" panose="020B0604020202020204" pitchFamily="34" charset="0"/>
              <a:buChar char="•"/>
            </a:pPr>
            <a:r>
              <a:rPr lang="en-US" dirty="0" err="1" smtClean="0"/>
              <a:t>Fondaparinux</a:t>
            </a:r>
            <a:r>
              <a:rPr lang="en-US" dirty="0" smtClean="0"/>
              <a:t>, </a:t>
            </a:r>
            <a:r>
              <a:rPr lang="en-US" dirty="0" err="1" smtClean="0"/>
              <a:t>enoxaparin</a:t>
            </a:r>
            <a:r>
              <a:rPr lang="en-US" dirty="0" smtClean="0"/>
              <a:t> </a:t>
            </a:r>
          </a:p>
          <a:p>
            <a:pPr marL="914400" lvl="1" indent="-457200" algn="l">
              <a:buFont typeface="Arial" panose="020B0604020202020204" pitchFamily="34" charset="0"/>
              <a:buChar char="•"/>
            </a:pPr>
            <a:r>
              <a:rPr lang="en-US" dirty="0" err="1" smtClean="0"/>
              <a:t>Dabigatran</a:t>
            </a:r>
            <a:endParaRPr lang="en-US" dirty="0" smtClean="0"/>
          </a:p>
          <a:p>
            <a:pPr marL="914400" lvl="1" indent="-457200" algn="l">
              <a:buFont typeface="Arial" panose="020B0604020202020204" pitchFamily="34" charset="0"/>
              <a:buChar char="•"/>
            </a:pPr>
            <a:endParaRPr lang="en-US" dirty="0" smtClean="0"/>
          </a:p>
        </p:txBody>
      </p:sp>
      <p:sp>
        <p:nvSpPr>
          <p:cNvPr id="13" name="Rectangle 2"/>
          <p:cNvSpPr txBox="1">
            <a:spLocks noChangeArrowheads="1"/>
          </p:cNvSpPr>
          <p:nvPr/>
        </p:nvSpPr>
        <p:spPr bwMode="auto">
          <a:xfrm>
            <a:off x="0" y="304800"/>
            <a:ext cx="91440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en-US" b="1" dirty="0" smtClean="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charset="0"/>
                <a:ea typeface="ＭＳ Ｐゴシック" charset="0"/>
                <a:cs typeface="Arial" charset="0"/>
              </a:rPr>
              <a:t>Review of Literature </a:t>
            </a:r>
            <a:endParaRPr lang="en-US" b="1" dirty="0">
              <a:ln>
                <a:prstDash val="solid"/>
              </a:ln>
              <a:gradFill rotWithShape="1">
                <a:gsLst>
                  <a:gs pos="0">
                    <a:schemeClr val="accent4">
                      <a:tint val="70000"/>
                      <a:satMod val="200000"/>
                    </a:schemeClr>
                  </a:gs>
                  <a:gs pos="40000">
                    <a:schemeClr val="accent4">
                      <a:tint val="90000"/>
                      <a:satMod val="130000"/>
                    </a:schemeClr>
                  </a:gs>
                  <a:gs pos="50000">
                    <a:schemeClr val="accent4">
                      <a:tint val="90000"/>
                      <a:satMod val="130000"/>
                    </a:schemeClr>
                  </a:gs>
                  <a:gs pos="68000">
                    <a:schemeClr val="accent4">
                      <a:tint val="90000"/>
                      <a:satMod val="130000"/>
                    </a:schemeClr>
                  </a:gs>
                  <a:gs pos="100000">
                    <a:schemeClr val="accent4">
                      <a:tint val="70000"/>
                      <a:satMod val="200000"/>
                    </a:schemeClr>
                  </a:gs>
                </a:gsLst>
                <a:lin ang="5400000"/>
              </a:gradFill>
              <a:effectLst>
                <a:outerShdw blurRad="88000" dist="50800" dir="5040000" algn="tl">
                  <a:schemeClr val="accent4">
                    <a:tint val="80000"/>
                    <a:satMod val="250000"/>
                    <a:alpha val="45000"/>
                  </a:schemeClr>
                </a:outerShdw>
              </a:effectLst>
              <a:latin typeface="Arial" charset="0"/>
              <a:ea typeface="ＭＳ Ｐゴシック" charset="0"/>
              <a:cs typeface="Arial" charset="0"/>
            </a:endParaRPr>
          </a:p>
        </p:txBody>
      </p:sp>
      <p:sp>
        <p:nvSpPr>
          <p:cNvPr id="8" name="Rectangle 7"/>
          <p:cNvSpPr/>
          <p:nvPr/>
        </p:nvSpPr>
        <p:spPr bwMode="auto">
          <a:xfrm>
            <a:off x="0" y="0"/>
            <a:ext cx="9144000" cy="304800"/>
          </a:xfrm>
          <a:prstGeom prst="rect">
            <a:avLst/>
          </a:prstGeom>
          <a:gradFill>
            <a:gsLst>
              <a:gs pos="0">
                <a:srgbClr val="668566">
                  <a:alpha val="10001"/>
                </a:srgbClr>
              </a:gs>
              <a:gs pos="100000">
                <a:srgbClr val="003300">
                  <a:alpha val="84000"/>
                </a:srgbClr>
              </a:gs>
            </a:gsLst>
            <a:lin ang="0" scaled="0"/>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dirty="0" smtClean="0">
              <a:solidFill>
                <a:srgbClr val="000000"/>
              </a:solidFill>
            </a:endParaRPr>
          </a:p>
        </p:txBody>
      </p:sp>
      <p:sp>
        <p:nvSpPr>
          <p:cNvPr id="5" name="TextBox 4"/>
          <p:cNvSpPr txBox="1"/>
          <p:nvPr/>
        </p:nvSpPr>
        <p:spPr>
          <a:xfrm>
            <a:off x="199660" y="6400800"/>
            <a:ext cx="4600940" cy="600164"/>
          </a:xfrm>
          <a:prstGeom prst="rect">
            <a:avLst/>
          </a:prstGeom>
          <a:noFill/>
        </p:spPr>
        <p:txBody>
          <a:bodyPr wrap="none" rtlCol="0">
            <a:spAutoFit/>
          </a:bodyPr>
          <a:lstStyle/>
          <a:p>
            <a:r>
              <a:rPr lang="en-US" sz="1100" dirty="0" err="1" smtClean="0">
                <a:latin typeface="+mn-lt"/>
              </a:rPr>
              <a:t>Nutescu</a:t>
            </a:r>
            <a:r>
              <a:rPr lang="en-US" sz="1100" dirty="0" smtClean="0">
                <a:latin typeface="+mn-lt"/>
              </a:rPr>
              <a:t> EA, et al. Am J Health </a:t>
            </a:r>
            <a:r>
              <a:rPr lang="en-US" sz="1100" dirty="0" err="1" smtClean="0">
                <a:latin typeface="+mn-lt"/>
              </a:rPr>
              <a:t>Syst</a:t>
            </a:r>
            <a:r>
              <a:rPr lang="en-US" sz="1100" dirty="0" smtClean="0">
                <a:latin typeface="+mn-lt"/>
              </a:rPr>
              <a:t> Pharm. 2013 Nov 1;70(21):1914-29</a:t>
            </a:r>
          </a:p>
          <a:p>
            <a:pPr lvl="0"/>
            <a:r>
              <a:rPr lang="en-US" sz="1100" dirty="0" smtClean="0"/>
              <a:t>Steiner T, et al. </a:t>
            </a:r>
            <a:r>
              <a:rPr lang="en-US" sz="1100" dirty="0" err="1" smtClean="0"/>
              <a:t>Clin</a:t>
            </a:r>
            <a:r>
              <a:rPr lang="en-US" sz="1100" dirty="0" smtClean="0"/>
              <a:t> Res </a:t>
            </a:r>
            <a:r>
              <a:rPr lang="en-US" sz="1100" dirty="0" err="1" smtClean="0"/>
              <a:t>Cardiol</a:t>
            </a:r>
            <a:r>
              <a:rPr lang="en-US" sz="1100" dirty="0" smtClean="0"/>
              <a:t>. 2013 Jun;102(6):399-412.</a:t>
            </a:r>
          </a:p>
          <a:p>
            <a:endParaRPr lang="en-US" sz="1100" dirty="0">
              <a:latin typeface="+mn-lt"/>
            </a:endParaRPr>
          </a:p>
        </p:txBody>
      </p:sp>
    </p:spTree>
    <p:extLst>
      <p:ext uri="{BB962C8B-B14F-4D97-AF65-F5344CB8AC3E}">
        <p14:creationId xmlns:p14="http://schemas.microsoft.com/office/powerpoint/2010/main" val="363039234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_rels/them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image" Target="../media/image3.jpeg"/></Relationships>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4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5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6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9.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ppt/theme/themeOverride2.xml><?xml version="1.0" encoding="utf-8"?>
<a:themeOverride xmlns:a="http://schemas.openxmlformats.org/drawingml/2006/main">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emplate/>
  <TotalTime>32001</TotalTime>
  <Words>2743</Words>
  <Application>Microsoft Office PowerPoint</Application>
  <PresentationFormat>On-screen Show (4:3)</PresentationFormat>
  <Paragraphs>378</Paragraphs>
  <Slides>27</Slides>
  <Notes>18</Notes>
  <HiddenSlides>0</HiddenSlides>
  <MMClips>0</MMClips>
  <ScaleCrop>false</ScaleCrop>
  <HeadingPairs>
    <vt:vector size="6" baseType="variant">
      <vt:variant>
        <vt:lpstr>Fonts Used</vt:lpstr>
      </vt:variant>
      <vt:variant>
        <vt:i4>7</vt:i4>
      </vt:variant>
      <vt:variant>
        <vt:lpstr>Theme</vt:lpstr>
      </vt:variant>
      <vt:variant>
        <vt:i4>8</vt:i4>
      </vt:variant>
      <vt:variant>
        <vt:lpstr>Slide Titles</vt:lpstr>
      </vt:variant>
      <vt:variant>
        <vt:i4>27</vt:i4>
      </vt:variant>
    </vt:vector>
  </HeadingPairs>
  <TitlesOfParts>
    <vt:vector size="42" baseType="lpstr">
      <vt:lpstr>ＭＳ Ｐゴシック</vt:lpstr>
      <vt:lpstr>Arial</vt:lpstr>
      <vt:lpstr>Georgia</vt:lpstr>
      <vt:lpstr>Segoe UI</vt:lpstr>
      <vt:lpstr>Times New Roman</vt:lpstr>
      <vt:lpstr>Wingdings</vt:lpstr>
      <vt:lpstr>Wingdings 2</vt:lpstr>
      <vt:lpstr>Custom Design</vt:lpstr>
      <vt:lpstr>1_Custom Design</vt:lpstr>
      <vt:lpstr>2_Custom Design</vt:lpstr>
      <vt:lpstr>3_Custom Design</vt:lpstr>
      <vt:lpstr>4_Custom Design</vt:lpstr>
      <vt:lpstr>5_Custom Design</vt:lpstr>
      <vt:lpstr>6_Custom Design</vt:lpstr>
      <vt:lpstr>Civic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Baptist Health South Florida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BHSF “At A Glance” FY2006</dc:title>
  <dc:creator>kimberlm</dc:creator>
  <cp:lastModifiedBy>Jessica Salinas</cp:lastModifiedBy>
  <cp:revision>3190</cp:revision>
  <cp:lastPrinted>2016-01-18T01:19:45Z</cp:lastPrinted>
  <dcterms:created xsi:type="dcterms:W3CDTF">2007-02-07T16:06:50Z</dcterms:created>
  <dcterms:modified xsi:type="dcterms:W3CDTF">2017-03-07T19:31:50Z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-1951700507</vt:i4>
  </property>
  <property fmtid="{D5CDD505-2E9C-101B-9397-08002B2CF9AE}" pid="3" name="_NewReviewCycle">
    <vt:lpwstr/>
  </property>
  <property fmtid="{D5CDD505-2E9C-101B-9397-08002B2CF9AE}" pid="4" name="_EmailSubject">
    <vt:lpwstr>Confirmation of poster presentation</vt:lpwstr>
  </property>
  <property fmtid="{D5CDD505-2E9C-101B-9397-08002B2CF9AE}" pid="5" name="_AuthorEmail">
    <vt:lpwstr>HeidiC@baptisthealth.net</vt:lpwstr>
  </property>
  <property fmtid="{D5CDD505-2E9C-101B-9397-08002B2CF9AE}" pid="6" name="_AuthorEmailDisplayName">
    <vt:lpwstr>Heidi Clarke</vt:lpwstr>
  </property>
  <property fmtid="{D5CDD505-2E9C-101B-9397-08002B2CF9AE}" pid="7" name="_PreviousAdHocReviewCycleID">
    <vt:i4>1302775008</vt:i4>
  </property>
</Properties>
</file>