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25126950" cy="35990213"/>
  <p:notesSz cx="9239250" cy="1198245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12123">
          <p15:clr>
            <a:srgbClr val="A4A3A4"/>
          </p15:clr>
        </p15:guide>
        <p15:guide id="2" pos="7694">
          <p15:clr>
            <a:srgbClr val="A4A3A4"/>
          </p15:clr>
        </p15:guide>
      </p15:sldGuideLst>
    </p:ext>
    <p:ext uri="{2D200454-40CA-4A62-9FC3-DE9A4176ACB9}">
      <p15:notesGuideLst xmlns:p15="http://schemas.microsoft.com/office/powerpoint/2012/main">
        <p15:guide id="1" orient="horz" pos="3774">
          <p15:clr>
            <a:srgbClr val="A4A3A4"/>
          </p15:clr>
        </p15:guide>
        <p15:guide id="2" pos="29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003F75"/>
    <a:srgbClr val="3399FF"/>
    <a:srgbClr val="A9A9BB"/>
    <a:srgbClr val="ABABB9"/>
    <a:srgbClr val="9E9EC6"/>
    <a:srgbClr val="9696D0"/>
    <a:srgbClr val="B5B5EF"/>
    <a:srgbClr val="ACACF6"/>
    <a:srgbClr val="C5C5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7585" autoAdjust="0"/>
  </p:normalViewPr>
  <p:slideViewPr>
    <p:cSldViewPr>
      <p:cViewPr varScale="1">
        <p:scale>
          <a:sx n="21" d="100"/>
          <a:sy n="21" d="100"/>
        </p:scale>
        <p:origin x="3078" y="90"/>
      </p:cViewPr>
      <p:guideLst>
        <p:guide orient="horz" pos="12123"/>
        <p:guide pos="769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3774"/>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002088" cy="598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numCol="1" anchor="t" anchorCtr="0" compatLnSpc="1">
            <a:prstTxWarp prst="textNoShape">
              <a:avLst/>
            </a:prstTxWarp>
          </a:bodyPr>
          <a:lstStyle>
            <a:lvl1pPr defTabSz="1149350">
              <a:defRPr sz="1500">
                <a:effectLst/>
              </a:defRPr>
            </a:lvl1pPr>
          </a:lstStyle>
          <a:p>
            <a:endParaRPr lang="en-US" altLang="zh-CN" dirty="0"/>
          </a:p>
        </p:txBody>
      </p:sp>
      <p:sp>
        <p:nvSpPr>
          <p:cNvPr id="6147" name="Rectangle 3"/>
          <p:cNvSpPr>
            <a:spLocks noGrp="1" noChangeArrowheads="1"/>
          </p:cNvSpPr>
          <p:nvPr>
            <p:ph type="dt" sz="quarter" idx="1"/>
          </p:nvPr>
        </p:nvSpPr>
        <p:spPr bwMode="auto">
          <a:xfrm>
            <a:off x="5235575" y="0"/>
            <a:ext cx="4002088" cy="598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numCol="1" anchor="t" anchorCtr="0" compatLnSpc="1">
            <a:prstTxWarp prst="textNoShape">
              <a:avLst/>
            </a:prstTxWarp>
          </a:bodyPr>
          <a:lstStyle>
            <a:lvl1pPr algn="r" defTabSz="1149350">
              <a:defRPr sz="1500">
                <a:effectLst/>
              </a:defRPr>
            </a:lvl1pPr>
          </a:lstStyle>
          <a:p>
            <a:endParaRPr lang="en-US" altLang="zh-CN" dirty="0"/>
          </a:p>
        </p:txBody>
      </p:sp>
      <p:sp>
        <p:nvSpPr>
          <p:cNvPr id="6148" name="Rectangle 4"/>
          <p:cNvSpPr>
            <a:spLocks noGrp="1" noChangeArrowheads="1"/>
          </p:cNvSpPr>
          <p:nvPr>
            <p:ph type="ftr" sz="quarter" idx="2"/>
          </p:nvPr>
        </p:nvSpPr>
        <p:spPr bwMode="auto">
          <a:xfrm>
            <a:off x="0" y="11380788"/>
            <a:ext cx="4002088"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numCol="1" anchor="b" anchorCtr="0" compatLnSpc="1">
            <a:prstTxWarp prst="textNoShape">
              <a:avLst/>
            </a:prstTxWarp>
          </a:bodyPr>
          <a:lstStyle>
            <a:lvl1pPr defTabSz="1149350">
              <a:defRPr sz="1500">
                <a:effectLst/>
              </a:defRPr>
            </a:lvl1pPr>
          </a:lstStyle>
          <a:p>
            <a:endParaRPr lang="en-US" altLang="zh-CN" dirty="0"/>
          </a:p>
        </p:txBody>
      </p:sp>
      <p:sp>
        <p:nvSpPr>
          <p:cNvPr id="6149" name="Rectangle 5"/>
          <p:cNvSpPr>
            <a:spLocks noGrp="1" noChangeArrowheads="1"/>
          </p:cNvSpPr>
          <p:nvPr>
            <p:ph type="sldNum" sz="quarter" idx="3"/>
          </p:nvPr>
        </p:nvSpPr>
        <p:spPr bwMode="auto">
          <a:xfrm>
            <a:off x="5235575" y="11380788"/>
            <a:ext cx="4002088"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numCol="1" anchor="b" anchorCtr="0" compatLnSpc="1">
            <a:prstTxWarp prst="textNoShape">
              <a:avLst/>
            </a:prstTxWarp>
          </a:bodyPr>
          <a:lstStyle>
            <a:lvl1pPr algn="r" defTabSz="1149350">
              <a:defRPr sz="1500">
                <a:effectLst/>
              </a:defRPr>
            </a:lvl1pPr>
          </a:lstStyle>
          <a:p>
            <a:fld id="{88EDEA4F-E154-447A-AFBE-CF204260A4EC}" type="slidenum">
              <a:rPr lang="zh-CN" altLang="en-US"/>
              <a:pPr/>
              <a:t>‹#›</a:t>
            </a:fld>
            <a:endParaRPr lang="en-US" altLang="zh-CN" dirty="0"/>
          </a:p>
        </p:txBody>
      </p:sp>
    </p:spTree>
    <p:extLst>
      <p:ext uri="{BB962C8B-B14F-4D97-AF65-F5344CB8AC3E}">
        <p14:creationId xmlns:p14="http://schemas.microsoft.com/office/powerpoint/2010/main" val="2363222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983038" cy="59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numCol="1" anchor="t" anchorCtr="0" compatLnSpc="1">
            <a:prstTxWarp prst="textNoShape">
              <a:avLst/>
            </a:prstTxWarp>
          </a:bodyPr>
          <a:lstStyle>
            <a:lvl1pPr defTabSz="1149350">
              <a:defRPr sz="1500">
                <a:effectLst/>
              </a:defRPr>
            </a:lvl1pPr>
          </a:lstStyle>
          <a:p>
            <a:endParaRPr lang="en-US" altLang="zh-CN" dirty="0"/>
          </a:p>
        </p:txBody>
      </p:sp>
      <p:sp>
        <p:nvSpPr>
          <p:cNvPr id="4099" name="Rectangle 3"/>
          <p:cNvSpPr>
            <a:spLocks noGrp="1" noChangeArrowheads="1"/>
          </p:cNvSpPr>
          <p:nvPr>
            <p:ph type="dt" idx="1"/>
          </p:nvPr>
        </p:nvSpPr>
        <p:spPr bwMode="auto">
          <a:xfrm>
            <a:off x="5241925" y="0"/>
            <a:ext cx="3983038" cy="59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numCol="1" anchor="t" anchorCtr="0" compatLnSpc="1">
            <a:prstTxWarp prst="textNoShape">
              <a:avLst/>
            </a:prstTxWarp>
          </a:bodyPr>
          <a:lstStyle>
            <a:lvl1pPr algn="r" defTabSz="1149350">
              <a:defRPr sz="1500">
                <a:effectLst/>
              </a:defRPr>
            </a:lvl1pPr>
          </a:lstStyle>
          <a:p>
            <a:endParaRPr lang="en-US" altLang="zh-CN" dirty="0"/>
          </a:p>
        </p:txBody>
      </p:sp>
      <p:sp>
        <p:nvSpPr>
          <p:cNvPr id="2052" name="Rectangle 4"/>
          <p:cNvSpPr>
            <a:spLocks noGrp="1" noRot="1" noChangeAspect="1" noChangeArrowheads="1" noTextEdit="1"/>
          </p:cNvSpPr>
          <p:nvPr>
            <p:ph type="sldImg" idx="2"/>
          </p:nvPr>
        </p:nvSpPr>
        <p:spPr bwMode="auto">
          <a:xfrm>
            <a:off x="3025775" y="889000"/>
            <a:ext cx="3173413" cy="45450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1257300" y="5732463"/>
            <a:ext cx="6708775" cy="533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4102" name="Rectangle 6"/>
          <p:cNvSpPr>
            <a:spLocks noGrp="1" noChangeArrowheads="1"/>
          </p:cNvSpPr>
          <p:nvPr>
            <p:ph type="ftr" sz="quarter" idx="4"/>
          </p:nvPr>
        </p:nvSpPr>
        <p:spPr bwMode="auto">
          <a:xfrm>
            <a:off x="0" y="11363325"/>
            <a:ext cx="3983038"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numCol="1" anchor="b" anchorCtr="0" compatLnSpc="1">
            <a:prstTxWarp prst="textNoShape">
              <a:avLst/>
            </a:prstTxWarp>
          </a:bodyPr>
          <a:lstStyle>
            <a:lvl1pPr defTabSz="1149350">
              <a:defRPr sz="1500">
                <a:effectLst/>
              </a:defRPr>
            </a:lvl1pPr>
          </a:lstStyle>
          <a:p>
            <a:endParaRPr lang="en-US" altLang="zh-CN" dirty="0"/>
          </a:p>
        </p:txBody>
      </p:sp>
      <p:sp>
        <p:nvSpPr>
          <p:cNvPr id="4103" name="Rectangle 7"/>
          <p:cNvSpPr>
            <a:spLocks noGrp="1" noChangeArrowheads="1"/>
          </p:cNvSpPr>
          <p:nvPr>
            <p:ph type="sldNum" sz="quarter" idx="5"/>
          </p:nvPr>
        </p:nvSpPr>
        <p:spPr bwMode="auto">
          <a:xfrm>
            <a:off x="5241925" y="11363325"/>
            <a:ext cx="3983038"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numCol="1" anchor="b" anchorCtr="0" compatLnSpc="1">
            <a:prstTxWarp prst="textNoShape">
              <a:avLst/>
            </a:prstTxWarp>
          </a:bodyPr>
          <a:lstStyle>
            <a:lvl1pPr algn="r" defTabSz="1149350">
              <a:defRPr sz="1500">
                <a:effectLst/>
              </a:defRPr>
            </a:lvl1pPr>
          </a:lstStyle>
          <a:p>
            <a:fld id="{BE0E8DDD-987D-4EBB-9AA8-B60A2D3E1A91}" type="slidenum">
              <a:rPr lang="zh-CN" altLang="en-US"/>
              <a:pPr/>
              <a:t>‹#›</a:t>
            </a:fld>
            <a:endParaRPr lang="en-US" altLang="zh-CN" dirty="0"/>
          </a:p>
        </p:txBody>
      </p:sp>
    </p:spTree>
    <p:extLst>
      <p:ext uri="{BB962C8B-B14F-4D97-AF65-F5344CB8AC3E}">
        <p14:creationId xmlns:p14="http://schemas.microsoft.com/office/powerpoint/2010/main" val="691918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ldNum" sz="quarter" idx="5"/>
          </p:nvPr>
        </p:nvSpPr>
        <p:spPr>
          <a:noFill/>
        </p:spPr>
        <p:txBody>
          <a:bodyPr/>
          <a:lstStyle>
            <a:lvl1pPr defTabSz="1149350">
              <a:defRPr sz="2400">
                <a:solidFill>
                  <a:schemeClr val="tx1"/>
                </a:solidFill>
                <a:latin typeface="Times New Roman" pitchFamily="18" charset="0"/>
              </a:defRPr>
            </a:lvl1pPr>
            <a:lvl2pPr marL="742950" indent="-285750" defTabSz="1149350">
              <a:defRPr sz="2400">
                <a:solidFill>
                  <a:schemeClr val="tx1"/>
                </a:solidFill>
                <a:latin typeface="Times New Roman" pitchFamily="18" charset="0"/>
              </a:defRPr>
            </a:lvl2pPr>
            <a:lvl3pPr marL="1143000" indent="-228600" defTabSz="1149350">
              <a:defRPr sz="2400">
                <a:solidFill>
                  <a:schemeClr val="tx1"/>
                </a:solidFill>
                <a:latin typeface="Times New Roman" pitchFamily="18" charset="0"/>
              </a:defRPr>
            </a:lvl3pPr>
            <a:lvl4pPr marL="1600200" indent="-228600" defTabSz="1149350">
              <a:defRPr sz="2400">
                <a:solidFill>
                  <a:schemeClr val="tx1"/>
                </a:solidFill>
                <a:latin typeface="Times New Roman" pitchFamily="18" charset="0"/>
              </a:defRPr>
            </a:lvl4pPr>
            <a:lvl5pPr marL="2057400" indent="-228600" defTabSz="1149350">
              <a:defRPr sz="2400">
                <a:solidFill>
                  <a:schemeClr val="tx1"/>
                </a:solidFill>
                <a:latin typeface="Times New Roman" pitchFamily="18" charset="0"/>
              </a:defRPr>
            </a:lvl5pPr>
            <a:lvl6pPr marL="2514600" indent="-228600" defTabSz="1149350" eaLnBrk="0" fontAlgn="base" hangingPunct="0">
              <a:spcBef>
                <a:spcPct val="0"/>
              </a:spcBef>
              <a:spcAft>
                <a:spcPct val="0"/>
              </a:spcAft>
              <a:defRPr sz="2400">
                <a:solidFill>
                  <a:schemeClr val="tx1"/>
                </a:solidFill>
                <a:latin typeface="Times New Roman" pitchFamily="18" charset="0"/>
              </a:defRPr>
            </a:lvl6pPr>
            <a:lvl7pPr marL="2971800" indent="-228600" defTabSz="1149350" eaLnBrk="0" fontAlgn="base" hangingPunct="0">
              <a:spcBef>
                <a:spcPct val="0"/>
              </a:spcBef>
              <a:spcAft>
                <a:spcPct val="0"/>
              </a:spcAft>
              <a:defRPr sz="2400">
                <a:solidFill>
                  <a:schemeClr val="tx1"/>
                </a:solidFill>
                <a:latin typeface="Times New Roman" pitchFamily="18" charset="0"/>
              </a:defRPr>
            </a:lvl7pPr>
            <a:lvl8pPr marL="3429000" indent="-228600" defTabSz="1149350" eaLnBrk="0" fontAlgn="base" hangingPunct="0">
              <a:spcBef>
                <a:spcPct val="0"/>
              </a:spcBef>
              <a:spcAft>
                <a:spcPct val="0"/>
              </a:spcAft>
              <a:defRPr sz="2400">
                <a:solidFill>
                  <a:schemeClr val="tx1"/>
                </a:solidFill>
                <a:latin typeface="Times New Roman" pitchFamily="18" charset="0"/>
              </a:defRPr>
            </a:lvl8pPr>
            <a:lvl9pPr marL="3886200" indent="-228600" defTabSz="1149350" eaLnBrk="0" fontAlgn="base" hangingPunct="0">
              <a:spcBef>
                <a:spcPct val="0"/>
              </a:spcBef>
              <a:spcAft>
                <a:spcPct val="0"/>
              </a:spcAft>
              <a:defRPr sz="2400">
                <a:solidFill>
                  <a:schemeClr val="tx1"/>
                </a:solidFill>
                <a:latin typeface="Times New Roman" pitchFamily="18" charset="0"/>
              </a:defRPr>
            </a:lvl9pPr>
          </a:lstStyle>
          <a:p>
            <a:fld id="{6BE12CAE-19A1-49D0-B924-4F1C64219071}" type="slidenum">
              <a:rPr lang="zh-CN" altLang="en-US" sz="1500"/>
              <a:pPr/>
              <a:t>1</a:t>
            </a:fld>
            <a:endParaRPr lang="en-US" altLang="zh-CN" sz="1500" dirty="0"/>
          </a:p>
        </p:txBody>
      </p:sp>
      <p:sp>
        <p:nvSpPr>
          <p:cNvPr id="3075" name="Rectangle 2"/>
          <p:cNvSpPr>
            <a:spLocks noGrp="1" noRot="1" noChangeAspect="1" noChangeArrowheads="1" noTextEdit="1"/>
          </p:cNvSpPr>
          <p:nvPr>
            <p:ph type="sldImg"/>
          </p:nvPr>
        </p:nvSpPr>
        <p:spPr>
          <a:xfrm>
            <a:off x="3025775" y="889000"/>
            <a:ext cx="3173413" cy="4545013"/>
          </a:xfrm>
          <a:ln/>
        </p:spPr>
      </p:sp>
      <p:sp>
        <p:nvSpPr>
          <p:cNvPr id="3076" name="Rectangle 3"/>
          <p:cNvSpPr>
            <a:spLocks noGrp="1" noChangeArrowheads="1"/>
          </p:cNvSpPr>
          <p:nvPr>
            <p:ph type="body" idx="1"/>
          </p:nvPr>
        </p:nvSpPr>
        <p:spPr>
          <a:noFill/>
        </p:spPr>
        <p:txBody>
          <a:bodyPr/>
          <a:lstStyle/>
          <a:p>
            <a:endParaRPr lang="zh-CN" altLang="en-US" dirty="0" smtClean="0"/>
          </a:p>
        </p:txBody>
      </p:sp>
    </p:spTree>
    <p:extLst>
      <p:ext uri="{BB962C8B-B14F-4D97-AF65-F5344CB8AC3E}">
        <p14:creationId xmlns:p14="http://schemas.microsoft.com/office/powerpoint/2010/main" val="160072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84685" y="11180989"/>
            <a:ext cx="21357585" cy="771318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3769367" y="20393762"/>
            <a:ext cx="17588219" cy="9198887"/>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814409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56187" y="1440582"/>
            <a:ext cx="22614578" cy="5998369"/>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256187" y="8397022"/>
            <a:ext cx="22614578" cy="23752221"/>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25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17525" y="1440581"/>
            <a:ext cx="5653241" cy="307086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6187" y="1440581"/>
            <a:ext cx="16883786" cy="307086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793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56187" y="1440582"/>
            <a:ext cx="22614578" cy="5998369"/>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256187" y="8397022"/>
            <a:ext cx="22614578" cy="23752221"/>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27351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4856" y="23127395"/>
            <a:ext cx="21357585" cy="7147362"/>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984856" y="15254534"/>
            <a:ext cx="21357585" cy="7872859"/>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5648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56187" y="1440582"/>
            <a:ext cx="22614578" cy="5998369"/>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256188" y="8397022"/>
            <a:ext cx="11268513" cy="2375222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602252" y="8397022"/>
            <a:ext cx="11268513" cy="2375222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471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6187" y="1440582"/>
            <a:ext cx="22614578" cy="5998369"/>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56188" y="8056839"/>
            <a:ext cx="11102099" cy="335672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6188" y="11413565"/>
            <a:ext cx="11102099" cy="2073568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763819" y="8056839"/>
            <a:ext cx="11106946" cy="335672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2763819" y="11413565"/>
            <a:ext cx="11106946" cy="2073568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411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56187" y="1440582"/>
            <a:ext cx="22614578" cy="5998369"/>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74128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2480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6187" y="1433638"/>
            <a:ext cx="8266592" cy="6097302"/>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9824102" y="1433639"/>
            <a:ext cx="14046663" cy="30715606"/>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56187" y="7530941"/>
            <a:ext cx="8266592" cy="2461830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21564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25382" y="25192804"/>
            <a:ext cx="15075847" cy="2974886"/>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925382" y="3216142"/>
            <a:ext cx="15075847" cy="2159308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4925382" y="28167692"/>
            <a:ext cx="15075847" cy="422280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14994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60000"/>
                <a:lumOff val="40000"/>
              </a:schemeClr>
            </a:gs>
            <a:gs pos="39999">
              <a:schemeClr val="accent2">
                <a:lumMod val="75000"/>
              </a:schemeClr>
            </a:gs>
            <a:gs pos="70000">
              <a:schemeClr val="accent2">
                <a:lumMod val="50000"/>
              </a:schemeClr>
            </a:gs>
            <a:gs pos="100000">
              <a:schemeClr val="tx2">
                <a:lumMod val="60000"/>
                <a:lumOff val="40000"/>
              </a:schemeClr>
            </a:gs>
            <a:gs pos="100000">
              <a:schemeClr val="tx2">
                <a:lumMod val="75000"/>
              </a:schemeClr>
            </a:gs>
            <a:gs pos="100000">
              <a:schemeClr val="tx2">
                <a:lumMod val="50000"/>
              </a:schemeClr>
            </a:gs>
          </a:gsLst>
          <a:lin ang="5400000" scaled="1"/>
          <a:tileRect/>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lumMod val="75000"/>
              </a:schemeClr>
            </a:gs>
            <a:gs pos="11000">
              <a:schemeClr val="accent5">
                <a:lumMod val="75000"/>
                <a:alpha val="35000"/>
              </a:schemeClr>
            </a:gs>
            <a:gs pos="70000">
              <a:schemeClr val="bg2">
                <a:lumMod val="60000"/>
                <a:lumOff val="40000"/>
              </a:schemeClr>
            </a:gs>
            <a:gs pos="100000">
              <a:schemeClr val="bg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52" name="Rectangle 51"/>
          <p:cNvSpPr/>
          <p:nvPr/>
        </p:nvSpPr>
        <p:spPr bwMode="auto">
          <a:xfrm>
            <a:off x="13249275" y="24167306"/>
            <a:ext cx="4495800" cy="4800600"/>
          </a:xfrm>
          <a:prstGeom prst="rect">
            <a:avLst/>
          </a:prstGeom>
          <a:solidFill>
            <a:srgbClr val="CCFF99"/>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pic>
        <p:nvPicPr>
          <p:cNvPr id="43" name="Picture 2" descr="http://pic.pimg.tw/mulicia/1361122913-162469372_n.jpg"/>
          <p:cNvPicPr>
            <a:picLocks noChangeAspect="1" noChangeArrowheads="1"/>
          </p:cNvPicPr>
          <p:nvPr/>
        </p:nvPicPr>
        <p:blipFill>
          <a:blip r:embed="rId3" cstate="print">
            <a:duotone>
              <a:schemeClr val="accent5">
                <a:shade val="45000"/>
                <a:satMod val="135000"/>
              </a:schemeClr>
              <a:prstClr val="white"/>
            </a:duotone>
          </a:blip>
          <a:srcRect/>
          <a:stretch>
            <a:fillRect/>
          </a:stretch>
        </p:blipFill>
        <p:spPr bwMode="auto">
          <a:xfrm>
            <a:off x="12182475" y="3669506"/>
            <a:ext cx="5503231" cy="6248301"/>
          </a:xfrm>
          <a:prstGeom prst="rect">
            <a:avLst/>
          </a:prstGeom>
          <a:ln>
            <a:solidFill>
              <a:schemeClr val="bg2">
                <a:lumMod val="75000"/>
              </a:schemeClr>
            </a:solidFill>
          </a:ln>
          <a:effectLst>
            <a:glow rad="139700">
              <a:schemeClr val="accent2">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pic>
      <p:pic>
        <p:nvPicPr>
          <p:cNvPr id="42" name="Content Placeholder 6" descr="Sepsis mortality.gif"/>
          <p:cNvPicPr>
            <a:picLocks noChangeAspect="1"/>
          </p:cNvPicPr>
          <p:nvPr/>
        </p:nvPicPr>
        <p:blipFill>
          <a:blip r:embed="rId4" cstate="print">
            <a:duotone>
              <a:schemeClr val="accent5">
                <a:shade val="45000"/>
                <a:satMod val="135000"/>
              </a:schemeClr>
              <a:prstClr val="white"/>
            </a:duotone>
          </a:blip>
          <a:stretch>
            <a:fillRect/>
          </a:stretch>
        </p:blipFill>
        <p:spPr>
          <a:xfrm>
            <a:off x="7762875" y="3745706"/>
            <a:ext cx="4146344" cy="6248301"/>
          </a:xfrm>
          <a:prstGeom prst="rect">
            <a:avLst/>
          </a:prstGeom>
          <a:solidFill>
            <a:schemeClr val="bg2">
              <a:lumMod val="75000"/>
            </a:schemeClr>
          </a:solidFill>
          <a:ln>
            <a:solidFill>
              <a:schemeClr val="bg2">
                <a:lumMod val="75000"/>
              </a:schemeClr>
            </a:solidFill>
          </a:ln>
          <a:effectLst>
            <a:glow rad="139700">
              <a:schemeClr val="accent2">
                <a:satMod val="175000"/>
                <a:alpha val="40000"/>
              </a:schemeClr>
            </a:glow>
          </a:effectLst>
        </p:spPr>
        <p:style>
          <a:lnRef idx="2">
            <a:schemeClr val="accent2">
              <a:shade val="50000"/>
            </a:schemeClr>
          </a:lnRef>
          <a:fillRef idx="1">
            <a:schemeClr val="accent2"/>
          </a:fillRef>
          <a:effectRef idx="0">
            <a:schemeClr val="accent2"/>
          </a:effectRef>
          <a:fontRef idx="minor">
            <a:schemeClr val="lt1"/>
          </a:fontRef>
        </p:style>
      </p:pic>
      <p:grpSp>
        <p:nvGrpSpPr>
          <p:cNvPr id="29" name="Group 28"/>
          <p:cNvGrpSpPr/>
          <p:nvPr/>
        </p:nvGrpSpPr>
        <p:grpSpPr>
          <a:xfrm>
            <a:off x="426538" y="416553"/>
            <a:ext cx="24235098" cy="2948153"/>
            <a:chOff x="1054474" y="193964"/>
            <a:chExt cx="41794578" cy="3463636"/>
          </a:xfrm>
          <a:scene3d>
            <a:camera prst="orthographicFront">
              <a:rot lat="0" lon="0" rev="0"/>
            </a:camera>
            <a:lightRig rig="contrasting" dir="t">
              <a:rot lat="0" lon="0" rev="1500000"/>
            </a:lightRig>
          </a:scene3d>
        </p:grpSpPr>
        <p:sp>
          <p:nvSpPr>
            <p:cNvPr id="30" name="Text Box 241"/>
            <p:cNvSpPr txBox="1">
              <a:spLocks noChangeArrowheads="1"/>
            </p:cNvSpPr>
            <p:nvPr/>
          </p:nvSpPr>
          <p:spPr bwMode="auto">
            <a:xfrm>
              <a:off x="1054474" y="193965"/>
              <a:ext cx="41782252" cy="3463635"/>
            </a:xfrm>
            <a:prstGeom prst="rect">
              <a:avLst/>
            </a:prstGeom>
            <a:solidFill>
              <a:schemeClr val="accent2">
                <a:lumMod val="50000"/>
              </a:schemeClr>
            </a:solidFill>
            <a:ln w="25400">
              <a:noFill/>
              <a:miter lim="800000"/>
              <a:headEnd/>
              <a:tailEnd/>
            </a:ln>
            <a:effectLst>
              <a:outerShdw blurRad="149987" dist="250190" dir="8460000" algn="ctr">
                <a:srgbClr val="000000">
                  <a:alpha val="28000"/>
                </a:srgbClr>
              </a:outerShdw>
            </a:effectLst>
            <a:sp3d prstMaterial="metal">
              <a:bevelT w="88900" h="88900"/>
            </a:sp3d>
          </p:spPr>
          <p:txBody>
            <a:bodyPr lIns="61170" tIns="30584" rIns="61170" bIns="30584" anchor="ctr"/>
            <a:lstStyle>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endParaRPr lang="en-US" altLang="zh-CN" sz="4200" b="1" i="1" u="sng" dirty="0">
                <a:solidFill>
                  <a:schemeClr val="bg1"/>
                </a:solidFill>
                <a:effectLst/>
                <a:latin typeface="Arial" charset="0"/>
                <a:ea typeface="SimSun" pitchFamily="2" charset="-122"/>
              </a:endParaRPr>
            </a:p>
          </p:txBody>
        </p:sp>
        <p:sp>
          <p:nvSpPr>
            <p:cNvPr id="31" name="Text Box 241"/>
            <p:cNvSpPr txBox="1">
              <a:spLocks noChangeArrowheads="1"/>
            </p:cNvSpPr>
            <p:nvPr/>
          </p:nvSpPr>
          <p:spPr bwMode="auto">
            <a:xfrm>
              <a:off x="1066800" y="193964"/>
              <a:ext cx="41782252" cy="3463635"/>
            </a:xfrm>
            <a:prstGeom prst="rect">
              <a:avLst/>
            </a:prstGeom>
            <a:solidFill>
              <a:schemeClr val="bg2">
                <a:lumMod val="75000"/>
                <a:alpha val="20000"/>
              </a:schemeClr>
            </a:solidFill>
            <a:ln w="25400">
              <a:noFill/>
              <a:miter lim="800000"/>
              <a:headEnd/>
              <a:tailEnd/>
            </a:ln>
            <a:effectLst>
              <a:outerShdw blurRad="149987" dist="250190" dir="8460000" algn="ctr">
                <a:srgbClr val="000000">
                  <a:alpha val="28000"/>
                </a:srgbClr>
              </a:outerShdw>
            </a:effectLst>
            <a:sp3d prstMaterial="metal">
              <a:bevelT w="88900" h="88900"/>
            </a:sp3d>
          </p:spPr>
          <p:txBody>
            <a:bodyPr lIns="61170" tIns="30584" rIns="61170" bIns="30584" anchor="ctr"/>
            <a:lstStyle>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endParaRPr lang="en-US" altLang="zh-CN" sz="4200" b="1" i="1" u="sng" dirty="0">
                <a:solidFill>
                  <a:schemeClr val="bg1"/>
                </a:solidFill>
                <a:effectLst/>
                <a:latin typeface="Arial" charset="0"/>
                <a:ea typeface="SimSun" pitchFamily="2" charset="-122"/>
              </a:endParaRPr>
            </a:p>
          </p:txBody>
        </p:sp>
      </p:grpSp>
      <p:sp>
        <p:nvSpPr>
          <p:cNvPr id="32" name="Text Box 262"/>
          <p:cNvSpPr txBox="1">
            <a:spLocks noChangeArrowheads="1"/>
          </p:cNvSpPr>
          <p:nvPr/>
        </p:nvSpPr>
        <p:spPr bwMode="auto">
          <a:xfrm>
            <a:off x="3866231" y="621506"/>
            <a:ext cx="17227999" cy="2590801"/>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BF0B"/>
                  </a:outerShdw>
                </a:effectLst>
              </a14:hiddenEffects>
            </a:ext>
          </a:extLst>
        </p:spPr>
        <p:txBody>
          <a:bodyPr lIns="61170" tIns="30584" rIns="61170" bIns="30584" anchor="ctr"/>
          <a:lstStyle>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altLang="zh-CN" sz="4000" b="1" dirty="0" smtClean="0">
                <a:solidFill>
                  <a:schemeClr val="bg1"/>
                </a:solidFill>
                <a:effectLst/>
                <a:latin typeface="Lucida Sans" pitchFamily="34" charset="0"/>
                <a:ea typeface="SimSun" pitchFamily="2" charset="-122"/>
                <a:cs typeface="Lucida Sans" pitchFamily="34" charset="0"/>
              </a:rPr>
              <a:t>Evaluating the Sensitivity and Specificity of a Severe Sepsis Tool Utilized at a Community Hospital in Miami, Florida</a:t>
            </a:r>
          </a:p>
          <a:p>
            <a:pPr algn="ctr"/>
            <a:r>
              <a:rPr lang="en-US" altLang="zh-CN" sz="4000" b="1" dirty="0" smtClean="0">
                <a:solidFill>
                  <a:schemeClr val="bg1"/>
                </a:solidFill>
                <a:effectLst/>
                <a:latin typeface="Lucida Sans" pitchFamily="34" charset="0"/>
                <a:ea typeface="SimSun" pitchFamily="2" charset="-122"/>
                <a:cs typeface="Lucida Sans" pitchFamily="34" charset="0"/>
              </a:rPr>
              <a:t>Jorge Hirigoyen APRN-BC</a:t>
            </a:r>
            <a:endParaRPr lang="en-US" altLang="zh-CN" sz="4000" b="1" dirty="0">
              <a:solidFill>
                <a:schemeClr val="bg1"/>
              </a:solidFill>
              <a:effectLst/>
              <a:latin typeface="Lucida Sans" pitchFamily="34" charset="0"/>
              <a:ea typeface="SimSun" pitchFamily="2" charset="-122"/>
              <a:cs typeface="Lucida Sans" pitchFamily="34" charset="0"/>
            </a:endParaRPr>
          </a:p>
        </p:txBody>
      </p:sp>
      <p:sp>
        <p:nvSpPr>
          <p:cNvPr id="33" name="Text Box 242"/>
          <p:cNvSpPr txBox="1">
            <a:spLocks noChangeArrowheads="1"/>
          </p:cNvSpPr>
          <p:nvPr/>
        </p:nvSpPr>
        <p:spPr bwMode="auto">
          <a:xfrm>
            <a:off x="447675" y="4736302"/>
            <a:ext cx="7055908" cy="21031200"/>
          </a:xfrm>
          <a:prstGeom prst="rect">
            <a:avLst/>
          </a:prstGeom>
          <a:solidFill>
            <a:schemeClr val="bg1"/>
          </a:solidFill>
          <a:ln w="57150" cmpd="thinThick">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marL="0" indent="0">
              <a:lnSpc>
                <a:spcPct val="120000"/>
              </a:lnSpc>
            </a:pPr>
            <a:r>
              <a:rPr lang="en-US" sz="2000" dirty="0" smtClean="0">
                <a:effectLst/>
              </a:rPr>
              <a:t>Sepsis is the 10</a:t>
            </a:r>
            <a:r>
              <a:rPr lang="en-US" sz="2000" baseline="30000" dirty="0" smtClean="0">
                <a:effectLst/>
              </a:rPr>
              <a:t>th</a:t>
            </a:r>
            <a:r>
              <a:rPr lang="en-US" sz="2000" dirty="0" smtClean="0">
                <a:effectLst/>
              </a:rPr>
              <a:t> leading cause of death in the United States. The number and rate per 10,000 hospitalizations for sepsis or severe sepsis has more than doubled from 2000 to 2008, with incidence increasing approximately 5-10 % each year.</a:t>
            </a:r>
            <a:r>
              <a:rPr lang="en-US" sz="2000" baseline="30000" dirty="0" smtClean="0">
                <a:effectLst/>
              </a:rPr>
              <a:t>3</a:t>
            </a:r>
            <a:r>
              <a:rPr lang="en-US" sz="2000" dirty="0" smtClean="0">
                <a:effectLst/>
              </a:rPr>
              <a:t> Sepsis is also the leading cause of death in the critical care population regardless of  multiple innovations in diagnosing and resuscitation therapy. </a:t>
            </a:r>
            <a:r>
              <a:rPr lang="en-US" sz="2000" baseline="30000" dirty="0" smtClean="0">
                <a:effectLst/>
              </a:rPr>
              <a:t>4 </a:t>
            </a:r>
            <a:r>
              <a:rPr lang="en-US" sz="2000" dirty="0" smtClean="0">
                <a:effectLst/>
              </a:rPr>
              <a:t>Recent approaches have targeted both diagnosing sepsis and rapidly treating those septic patients, thus preventing further decompensation.  Accurately identifying sepsis at an early stage can potentially decrease mortality by 5-10%, consequently accentuating the importance of early detection and prompt therapeutic treatment. </a:t>
            </a:r>
            <a:r>
              <a:rPr lang="en-US" sz="2000" baseline="30000" dirty="0" smtClean="0">
                <a:effectLst/>
              </a:rPr>
              <a:t>5</a:t>
            </a:r>
            <a:r>
              <a:rPr lang="en-US" sz="2000" dirty="0" smtClean="0">
                <a:effectLst/>
              </a:rPr>
              <a:t> Connecting early sepsis recognition with pathogen identification allows for practitioners to effectively administer proper antibiotic therapy more rapidly, hence decreasing mortality and morbidity. In a merge approach to improve the increasing rate of sepsis and severe sepsis, health care providers have formulated different methods to not only rapidly identify sepsis but also treat it. </a:t>
            </a:r>
            <a:r>
              <a:rPr lang="en-US" sz="2000" baseline="30000" dirty="0" smtClean="0">
                <a:effectLst/>
              </a:rPr>
              <a:t>5</a:t>
            </a:r>
            <a:r>
              <a:rPr lang="en-US" sz="2000" dirty="0" smtClean="0">
                <a:effectLst/>
              </a:rPr>
              <a:t> As a result, the Surviving Sepsis Campaign (SSC) was launched in 2004 and a set of guidelines were created for sepsis management.</a:t>
            </a:r>
          </a:p>
          <a:p>
            <a:pPr marL="0" indent="0">
              <a:lnSpc>
                <a:spcPct val="120000"/>
              </a:lnSpc>
            </a:pPr>
            <a:endParaRPr lang="en-US" sz="2000" dirty="0" smtClean="0">
              <a:effectLst/>
            </a:endParaRPr>
          </a:p>
          <a:p>
            <a:pPr marL="0" indent="0">
              <a:lnSpc>
                <a:spcPct val="120000"/>
              </a:lnSpc>
            </a:pPr>
            <a:r>
              <a:rPr lang="en-US" sz="2000" dirty="0" smtClean="0">
                <a:effectLst/>
              </a:rPr>
              <a:t>Since the initial development of the Surviving Sepsis Campaign guidelines published in 2004 outlining the management of severe sepsis and septic shock, there has been an absolute disregard on the management of septic patients in medical surgical units. Currently no unified approach exists to diagnose and treat sepsis in  medical surgical units. More recently with the utilization of  prognostic biomarkers for sepsis identification there has been more confusion on proper guidelines to treat sepsis in medical surgical units A study conducted by Carter (2007) identified that 29% of mortality occurred in septic patients when a sepsis bundle was implemented within the first 24 hours of admission, versus a 49% mortality when the bundle was implemented after 24 hours or not implemented at all. The same study also indicated the necessity to implement a sepsis screening tool for early sepsis recognition. </a:t>
            </a:r>
            <a:r>
              <a:rPr lang="en-US" sz="2000" baseline="30000" dirty="0" smtClean="0">
                <a:effectLst/>
              </a:rPr>
              <a:t>2</a:t>
            </a:r>
            <a:r>
              <a:rPr lang="en-US" sz="2000" dirty="0" smtClean="0">
                <a:effectLst/>
              </a:rPr>
              <a:t> In efforts to improve this pandemic, a Community- Hospital in Miami, Fl adopted a severe sepsis screening tool to rapidly identify severe septic patients in Medical Surgical units. Consequently, clinicians must rely on the sensitivity and specificity of sepsis tools, combination of various biomarkers and clinical presentation to adequately diagnose septic patients. </a:t>
            </a:r>
          </a:p>
          <a:p>
            <a:pPr marL="0" indent="0">
              <a:lnSpc>
                <a:spcPct val="120000"/>
              </a:lnSpc>
            </a:pPr>
            <a:endParaRPr lang="en-US" sz="2000" dirty="0" smtClean="0">
              <a:effectLst/>
            </a:endParaRPr>
          </a:p>
          <a:p>
            <a:pPr marL="0" indent="0">
              <a:lnSpc>
                <a:spcPct val="120000"/>
              </a:lnSpc>
            </a:pPr>
            <a:endParaRPr lang="en-US" sz="2000" dirty="0" smtClean="0">
              <a:effectLst/>
            </a:endParaRPr>
          </a:p>
          <a:p>
            <a:pPr marL="0" indent="0">
              <a:lnSpc>
                <a:spcPct val="120000"/>
              </a:lnSpc>
            </a:pPr>
            <a:r>
              <a:rPr lang="en-US" sz="2000" b="1" dirty="0" smtClean="0">
                <a:effectLst/>
              </a:rPr>
              <a:t>Sepsis Statistics:</a:t>
            </a:r>
          </a:p>
          <a:p>
            <a:pPr marL="114300" indent="-114300">
              <a:lnSpc>
                <a:spcPct val="120000"/>
              </a:lnSpc>
              <a:buFont typeface="Arial" pitchFamily="34" charset="0"/>
              <a:buChar char="•"/>
            </a:pPr>
            <a:r>
              <a:rPr lang="en-US" sz="2000" dirty="0" smtClean="0">
                <a:effectLst/>
              </a:rPr>
              <a:t>Worldwide there are approximately 18 million new cases of sepsis each year, with a mortality rate range estimated about 30% to 60%. </a:t>
            </a:r>
            <a:r>
              <a:rPr lang="en-US" sz="2000" baseline="30000" dirty="0" smtClean="0">
                <a:effectLst/>
              </a:rPr>
              <a:t>1</a:t>
            </a:r>
            <a:endParaRPr lang="en-US" sz="2000" dirty="0" smtClean="0">
              <a:effectLst/>
            </a:endParaRPr>
          </a:p>
          <a:p>
            <a:pPr marL="0" indent="0">
              <a:lnSpc>
                <a:spcPct val="120000"/>
              </a:lnSpc>
              <a:buFont typeface="Arial" pitchFamily="34" charset="0"/>
              <a:buChar char="•"/>
            </a:pPr>
            <a:r>
              <a:rPr lang="en-US" sz="2000" dirty="0" smtClean="0">
                <a:effectLst/>
              </a:rPr>
              <a:t>Sepsis is the 10</a:t>
            </a:r>
            <a:r>
              <a:rPr lang="en-US" sz="2000" baseline="30000" dirty="0" smtClean="0">
                <a:effectLst/>
              </a:rPr>
              <a:t>th</a:t>
            </a:r>
            <a:r>
              <a:rPr lang="en-US" sz="2000" dirty="0" smtClean="0">
                <a:effectLst/>
              </a:rPr>
              <a:t> leading cause of death in the United States. </a:t>
            </a:r>
            <a:r>
              <a:rPr lang="en-US" sz="2000" baseline="30000" dirty="0" smtClean="0">
                <a:effectLst/>
              </a:rPr>
              <a:t>3</a:t>
            </a:r>
            <a:endParaRPr lang="en-US" sz="2000" dirty="0" smtClean="0">
              <a:effectLst/>
            </a:endParaRPr>
          </a:p>
          <a:p>
            <a:pPr marL="57150" indent="-57150">
              <a:lnSpc>
                <a:spcPct val="120000"/>
              </a:lnSpc>
              <a:buFont typeface="Arial" pitchFamily="34" charset="0"/>
              <a:buChar char="•"/>
            </a:pPr>
            <a:r>
              <a:rPr lang="en-US" sz="2000" dirty="0" smtClean="0">
                <a:effectLst/>
              </a:rPr>
              <a:t>Organ failure occurred in 19.1 % of sepsis patients from 1979 </a:t>
            </a:r>
          </a:p>
          <a:p>
            <a:pPr marL="114300" indent="0">
              <a:lnSpc>
                <a:spcPct val="120000"/>
              </a:lnSpc>
            </a:pPr>
            <a:r>
              <a:rPr lang="en-US" sz="2000" dirty="0" smtClean="0">
                <a:effectLst/>
              </a:rPr>
              <a:t>to 1989 and 30.2% from 1990 to 2000. </a:t>
            </a:r>
            <a:r>
              <a:rPr lang="en-US" sz="2000" baseline="30000" dirty="0" smtClean="0">
                <a:effectLst/>
              </a:rPr>
              <a:t>7</a:t>
            </a:r>
            <a:endParaRPr lang="en-US" sz="2000" dirty="0" smtClean="0">
              <a:effectLst/>
            </a:endParaRPr>
          </a:p>
          <a:p>
            <a:pPr marL="0" indent="0">
              <a:lnSpc>
                <a:spcPct val="120000"/>
              </a:lnSpc>
              <a:buFont typeface="Arial" pitchFamily="34" charset="0"/>
              <a:buChar char="•"/>
            </a:pPr>
            <a:r>
              <a:rPr lang="en-US" sz="2000" dirty="0" smtClean="0">
                <a:effectLst/>
              </a:rPr>
              <a:t>Severe sepsis as the primary diagnosis increased from 326,000 </a:t>
            </a:r>
          </a:p>
          <a:p>
            <a:pPr marL="0" indent="114300">
              <a:lnSpc>
                <a:spcPct val="120000"/>
              </a:lnSpc>
            </a:pPr>
            <a:r>
              <a:rPr lang="en-US" sz="2000" dirty="0" smtClean="0">
                <a:effectLst/>
              </a:rPr>
              <a:t>in 2000 to 727,000 in 2008. </a:t>
            </a:r>
            <a:r>
              <a:rPr lang="en-US" sz="2000" baseline="30000" dirty="0" smtClean="0">
                <a:effectLst/>
              </a:rPr>
              <a:t>3</a:t>
            </a:r>
            <a:endParaRPr lang="en-US" sz="2000" dirty="0" smtClean="0">
              <a:effectLst/>
            </a:endParaRPr>
          </a:p>
          <a:p>
            <a:pPr marL="0" indent="0">
              <a:lnSpc>
                <a:spcPct val="120000"/>
              </a:lnSpc>
              <a:buFont typeface="Arial" pitchFamily="34" charset="0"/>
              <a:buChar char="•"/>
            </a:pPr>
            <a:r>
              <a:rPr lang="en-US" sz="2000" dirty="0" smtClean="0">
                <a:effectLst/>
              </a:rPr>
              <a:t>Severe sepsis as the secondary diagnosis from 621,000 in 2000</a:t>
            </a:r>
          </a:p>
          <a:p>
            <a:pPr marL="57150" indent="57150">
              <a:lnSpc>
                <a:spcPct val="120000"/>
              </a:lnSpc>
            </a:pPr>
            <a:r>
              <a:rPr lang="en-US" sz="2000" dirty="0" smtClean="0">
                <a:effectLst/>
              </a:rPr>
              <a:t>to 1,141,000 in 2008. </a:t>
            </a:r>
            <a:r>
              <a:rPr lang="en-US" sz="2000" baseline="30000" dirty="0" smtClean="0">
                <a:effectLst/>
              </a:rPr>
              <a:t>6</a:t>
            </a:r>
            <a:endParaRPr lang="en-US" sz="2000" dirty="0" smtClean="0">
              <a:effectLst/>
            </a:endParaRPr>
          </a:p>
          <a:p>
            <a:pPr marL="0" indent="0">
              <a:lnSpc>
                <a:spcPct val="120000"/>
              </a:lnSpc>
              <a:buFont typeface="Arial" pitchFamily="34" charset="0"/>
              <a:buChar char="•"/>
            </a:pPr>
            <a:r>
              <a:rPr lang="en-US" sz="2000" dirty="0" smtClean="0">
                <a:effectLst/>
              </a:rPr>
              <a:t>About 24 % of patients who develop severe sepsis or septic </a:t>
            </a:r>
          </a:p>
          <a:p>
            <a:pPr marL="0" indent="0">
              <a:lnSpc>
                <a:spcPct val="120000"/>
              </a:lnSpc>
            </a:pPr>
            <a:r>
              <a:rPr lang="en-US" sz="2000" dirty="0" smtClean="0">
                <a:effectLst/>
              </a:rPr>
              <a:t>  shock will do so in a Medical-Surgical unit.</a:t>
            </a:r>
            <a:r>
              <a:rPr lang="en-US" dirty="0" smtClean="0">
                <a:effectLst/>
              </a:rPr>
              <a:t> </a:t>
            </a:r>
            <a:r>
              <a:rPr lang="en-US" baseline="30000" dirty="0" smtClean="0">
                <a:effectLst/>
              </a:rPr>
              <a:t>2</a:t>
            </a:r>
            <a:endParaRPr lang="en-US" dirty="0" smtClean="0">
              <a:effectLst/>
            </a:endParaRPr>
          </a:p>
          <a:p>
            <a:pPr>
              <a:lnSpc>
                <a:spcPct val="120000"/>
              </a:lnSpc>
            </a:pPr>
            <a:endParaRPr lang="en-US" sz="2600" dirty="0" smtClean="0">
              <a:effectLst/>
            </a:endParaRPr>
          </a:p>
          <a:p>
            <a:pPr algn="just">
              <a:lnSpc>
                <a:spcPct val="120000"/>
              </a:lnSpc>
              <a:buFont typeface="Arial" pitchFamily="34" charset="0"/>
              <a:buChar char="•"/>
            </a:pPr>
            <a:endParaRPr lang="en-US" sz="2800" dirty="0" smtClean="0">
              <a:effectLst/>
            </a:endParaRPr>
          </a:p>
          <a:p>
            <a:pPr algn="just">
              <a:lnSpc>
                <a:spcPct val="120000"/>
              </a:lnSpc>
            </a:pPr>
            <a:endParaRPr lang="en-US" sz="2800" dirty="0" smtClean="0">
              <a:effectLst/>
            </a:endParaRPr>
          </a:p>
          <a:p>
            <a:pPr algn="just">
              <a:lnSpc>
                <a:spcPct val="120000"/>
              </a:lnSpc>
            </a:pPr>
            <a:endParaRPr lang="en-AU" sz="2800" dirty="0">
              <a:effectLst/>
            </a:endParaRPr>
          </a:p>
        </p:txBody>
      </p:sp>
      <p:sp>
        <p:nvSpPr>
          <p:cNvPr id="34" name="Text Box 247"/>
          <p:cNvSpPr txBox="1">
            <a:spLocks noChangeArrowheads="1"/>
          </p:cNvSpPr>
          <p:nvPr/>
        </p:nvSpPr>
        <p:spPr bwMode="auto">
          <a:xfrm>
            <a:off x="447675" y="27596306"/>
            <a:ext cx="7086600" cy="7072705"/>
          </a:xfrm>
          <a:prstGeom prst="rect">
            <a:avLst/>
          </a:prstGeom>
          <a:solidFill>
            <a:schemeClr val="accent3">
              <a:lumMod val="20000"/>
              <a:lumOff val="80000"/>
            </a:schemeClr>
          </a:solidFill>
          <a:ln w="57150" cmpd="thinThick">
            <a:noFill/>
            <a:miter lim="800000"/>
            <a:headEnd/>
            <a:tailEnd/>
          </a:ln>
          <a:effectLst/>
          <a:extLst/>
        </p:spPr>
        <p:txBody>
          <a:bodyPr wrap="square" lIns="182880" tIns="91440" rIns="182880" bIns="182880">
            <a:spAutoFit/>
          </a:bodyPr>
          <a:lstStyle>
            <a:lvl1pPr defTabSz="612775">
              <a:defRPr sz="2400">
                <a:solidFill>
                  <a:schemeClr val="tx1"/>
                </a:solidFill>
                <a:latin typeface="Times New Roman" pitchFamily="18" charset="0"/>
              </a:defRPr>
            </a:lvl1pPr>
            <a:lvl2pPr marL="685800" indent="-227013"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nSpc>
                <a:spcPct val="120000"/>
              </a:lnSpc>
            </a:pPr>
            <a:r>
              <a:rPr lang="en-US" altLang="ja-JP" sz="2000" dirty="0" smtClean="0">
                <a:effectLst/>
                <a:ea typeface="ＭＳ Ｐゴシック" charset="-128"/>
              </a:rPr>
              <a:t>A Severe Sepsis Screening tool was implemented as a pilot study in a Medical-Surgical Unit in 2013 as a Computerized Patient Order Management (CPOM) tool.</a:t>
            </a:r>
          </a:p>
          <a:p>
            <a:pPr>
              <a:lnSpc>
                <a:spcPct val="120000"/>
              </a:lnSpc>
            </a:pPr>
            <a:r>
              <a:rPr lang="en-US" altLang="ja-JP" sz="2000" dirty="0" smtClean="0">
                <a:effectLst/>
                <a:ea typeface="ＭＳ Ｐゴシック" charset="-128"/>
              </a:rPr>
              <a:t>The tool was already utilized in ICU, Emergency Department at a </a:t>
            </a:r>
            <a:r>
              <a:rPr lang="en-US" altLang="zh-CN" sz="2000" dirty="0" smtClean="0">
                <a:effectLst/>
                <a:ea typeface="SimSun" pitchFamily="2" charset="-122"/>
              </a:rPr>
              <a:t>Community- Hospital in Miami, Fl.</a:t>
            </a:r>
            <a:endParaRPr lang="en-US" altLang="ja-JP" sz="2000" dirty="0" smtClean="0">
              <a:effectLst/>
              <a:ea typeface="ＭＳ Ｐゴシック" charset="-128"/>
            </a:endParaRPr>
          </a:p>
          <a:p>
            <a:pPr>
              <a:lnSpc>
                <a:spcPct val="120000"/>
              </a:lnSpc>
            </a:pPr>
            <a:endParaRPr lang="en-US" altLang="ja-JP" sz="2000" dirty="0" smtClean="0">
              <a:effectLst/>
              <a:ea typeface="ＭＳ Ｐゴシック" charset="-128"/>
            </a:endParaRPr>
          </a:p>
          <a:p>
            <a:pPr>
              <a:lnSpc>
                <a:spcPct val="120000"/>
              </a:lnSpc>
            </a:pPr>
            <a:r>
              <a:rPr lang="en-US" altLang="ja-JP" sz="2000" dirty="0" smtClean="0">
                <a:effectLst/>
                <a:ea typeface="ＭＳ Ｐゴシック" charset="-128"/>
              </a:rPr>
              <a:t>Problem Statement</a:t>
            </a:r>
          </a:p>
          <a:p>
            <a:pPr>
              <a:lnSpc>
                <a:spcPct val="120000"/>
              </a:lnSpc>
              <a:buFont typeface="Arial" pitchFamily="34" charset="0"/>
              <a:buChar char="•"/>
            </a:pPr>
            <a:r>
              <a:rPr lang="en-US" altLang="ja-JP" sz="2000" dirty="0" smtClean="0">
                <a:effectLst/>
                <a:ea typeface="ＭＳ Ｐゴシック" charset="-128"/>
              </a:rPr>
              <a:t>The purpose of this pilot study is to evaluate the sensitivity and </a:t>
            </a:r>
          </a:p>
          <a:p>
            <a:pPr marL="114300" indent="-114300">
              <a:lnSpc>
                <a:spcPct val="120000"/>
              </a:lnSpc>
            </a:pPr>
            <a:r>
              <a:rPr lang="en-US" altLang="ja-JP" sz="2000" dirty="0" smtClean="0">
                <a:effectLst/>
                <a:ea typeface="ＭＳ Ｐゴシック" charset="-128"/>
              </a:rPr>
              <a:t>   specificity of the severe sepsis screening tool utilized at  a</a:t>
            </a:r>
          </a:p>
          <a:p>
            <a:pPr>
              <a:lnSpc>
                <a:spcPct val="120000"/>
              </a:lnSpc>
            </a:pPr>
            <a:r>
              <a:rPr lang="en-US" altLang="ja-JP" sz="2000" dirty="0" smtClean="0">
                <a:effectLst/>
                <a:ea typeface="ＭＳ Ｐゴシック" charset="-128"/>
              </a:rPr>
              <a:t>   C</a:t>
            </a:r>
            <a:r>
              <a:rPr lang="en-US" altLang="zh-CN" sz="2000" dirty="0" smtClean="0">
                <a:effectLst/>
                <a:ea typeface="SimSun" pitchFamily="2" charset="-122"/>
              </a:rPr>
              <a:t>ommunity- Hospital in Miami, Fl</a:t>
            </a:r>
            <a:r>
              <a:rPr lang="en-US" altLang="ja-JP" sz="2000" dirty="0" smtClean="0">
                <a:effectLst/>
                <a:ea typeface="ＭＳ Ｐゴシック" charset="-128"/>
              </a:rPr>
              <a:t> for early identification of </a:t>
            </a:r>
          </a:p>
          <a:p>
            <a:pPr>
              <a:lnSpc>
                <a:spcPct val="120000"/>
              </a:lnSpc>
            </a:pPr>
            <a:r>
              <a:rPr lang="en-US" altLang="ja-JP" sz="2000" dirty="0" smtClean="0">
                <a:effectLst/>
                <a:ea typeface="ＭＳ Ｐゴシック" charset="-128"/>
              </a:rPr>
              <a:t>   septic patients in a Medical-Surgical non- ICU unit. </a:t>
            </a:r>
          </a:p>
          <a:p>
            <a:pPr>
              <a:lnSpc>
                <a:spcPct val="120000"/>
              </a:lnSpc>
            </a:pPr>
            <a:endParaRPr lang="en-US" altLang="ja-JP" sz="2000" dirty="0" smtClean="0">
              <a:effectLst/>
              <a:ea typeface="ＭＳ Ｐゴシック" charset="-128"/>
            </a:endParaRPr>
          </a:p>
          <a:p>
            <a:pPr>
              <a:lnSpc>
                <a:spcPct val="120000"/>
              </a:lnSpc>
            </a:pPr>
            <a:r>
              <a:rPr lang="en-US" altLang="ja-JP" sz="2000" dirty="0" smtClean="0">
                <a:effectLst/>
                <a:ea typeface="ＭＳ Ｐゴシック" charset="-128"/>
              </a:rPr>
              <a:t>Research Question</a:t>
            </a:r>
          </a:p>
          <a:p>
            <a:pPr marL="114300" indent="-114300">
              <a:lnSpc>
                <a:spcPct val="120000"/>
              </a:lnSpc>
              <a:buFont typeface="Arial" pitchFamily="34" charset="0"/>
              <a:buChar char="•"/>
            </a:pPr>
            <a:r>
              <a:rPr lang="en-US" altLang="ja-JP" sz="2000" dirty="0" smtClean="0">
                <a:effectLst/>
                <a:ea typeface="ＭＳ Ｐゴシック" charset="-128"/>
              </a:rPr>
              <a:t>What is the sensitivity and specificity of the severe sepsis         screening tool utilized at a </a:t>
            </a:r>
            <a:r>
              <a:rPr lang="en-US" altLang="zh-CN" sz="2000" dirty="0" smtClean="0">
                <a:effectLst/>
                <a:ea typeface="SimSun" pitchFamily="2" charset="-122"/>
              </a:rPr>
              <a:t>Community- Hospital in Miami, Fl </a:t>
            </a:r>
            <a:endParaRPr lang="en-US" altLang="ja-JP" sz="2000" dirty="0" smtClean="0">
              <a:effectLst/>
              <a:ea typeface="ＭＳ Ｐゴシック" charset="-128"/>
            </a:endParaRPr>
          </a:p>
          <a:p>
            <a:pPr>
              <a:lnSpc>
                <a:spcPct val="120000"/>
              </a:lnSpc>
            </a:pPr>
            <a:r>
              <a:rPr lang="en-US" altLang="ja-JP" sz="2000" dirty="0" smtClean="0">
                <a:effectLst/>
                <a:ea typeface="ＭＳ Ｐゴシック" charset="-128"/>
              </a:rPr>
              <a:t>  in a Medical-Surge non - ICU unit?</a:t>
            </a:r>
          </a:p>
          <a:p>
            <a:pPr>
              <a:lnSpc>
                <a:spcPct val="120000"/>
              </a:lnSpc>
            </a:pPr>
            <a:endParaRPr lang="en-US" altLang="zh-CN" sz="2000" dirty="0">
              <a:effectLst/>
              <a:ea typeface="ＭＳ Ｐゴシック" charset="-128"/>
            </a:endParaRPr>
          </a:p>
          <a:p>
            <a:pPr lvl="1">
              <a:lnSpc>
                <a:spcPct val="120000"/>
              </a:lnSpc>
              <a:buFontTx/>
              <a:buChar char="•"/>
            </a:pPr>
            <a:endParaRPr lang="en-US" altLang="zh-CN" sz="2800" dirty="0">
              <a:effectLst/>
              <a:ea typeface="SimSun" pitchFamily="2" charset="-122"/>
            </a:endParaRPr>
          </a:p>
        </p:txBody>
      </p:sp>
      <p:grpSp>
        <p:nvGrpSpPr>
          <p:cNvPr id="35" name="Group 34"/>
          <p:cNvGrpSpPr/>
          <p:nvPr/>
        </p:nvGrpSpPr>
        <p:grpSpPr>
          <a:xfrm>
            <a:off x="371475" y="3745705"/>
            <a:ext cx="7162800" cy="845640"/>
            <a:chOff x="1041395" y="4278765"/>
            <a:chExt cx="11007725" cy="773463"/>
          </a:xfrm>
        </p:grpSpPr>
        <p:sp>
          <p:nvSpPr>
            <p:cNvPr id="36" name="Text Box 248"/>
            <p:cNvSpPr txBox="1">
              <a:spLocks noChangeArrowheads="1"/>
            </p:cNvSpPr>
            <p:nvPr/>
          </p:nvSpPr>
          <p:spPr bwMode="auto">
            <a:xfrm>
              <a:off x="1041395" y="4278765"/>
              <a:ext cx="11007725" cy="591165"/>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gradFill>
            <a:ln w="19050">
              <a:noFill/>
              <a:miter lim="800000"/>
              <a:headEnd/>
              <a:tailEnd/>
            </a:ln>
            <a:effec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dirty="0">
                <a:effectLst/>
                <a:latin typeface="Lucida Sans" pitchFamily="34" charset="0"/>
                <a:ea typeface="SimSun" pitchFamily="2" charset="-122"/>
                <a:cs typeface="Lucida Sans" pitchFamily="34" charset="0"/>
              </a:endParaRPr>
            </a:p>
          </p:txBody>
        </p:sp>
        <p:sp>
          <p:nvSpPr>
            <p:cNvPr id="37" name="Text Box 248"/>
            <p:cNvSpPr txBox="1">
              <a:spLocks noChangeArrowheads="1"/>
            </p:cNvSpPr>
            <p:nvPr/>
          </p:nvSpPr>
          <p:spPr bwMode="auto">
            <a:xfrm>
              <a:off x="1041395" y="4348460"/>
              <a:ext cx="10805887" cy="703768"/>
            </a:xfrm>
            <a:prstGeom prst="rect">
              <a:avLst/>
            </a:prstGeom>
            <a:gradFill>
              <a:gsLst>
                <a:gs pos="56000">
                  <a:schemeClr val="accent2">
                    <a:lumMod val="50000"/>
                  </a:schemeClr>
                </a:gs>
                <a:gs pos="100000">
                  <a:schemeClr val="bg1">
                    <a:alpha val="0"/>
                  </a:schemeClr>
                </a:gs>
              </a:gsLst>
              <a:lin ang="0" scaled="1"/>
            </a:gradFill>
            <a:ln w="19050">
              <a:noFill/>
              <a:miter lim="800000"/>
              <a:headEnd/>
              <a:tailEnd/>
            </a:ln>
            <a:effec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effectLst/>
                  <a:latin typeface="Lucida Sans" pitchFamily="34" charset="0"/>
                  <a:ea typeface="SimSun" pitchFamily="2" charset="-122"/>
                  <a:cs typeface="Lucida Sans" pitchFamily="34" charset="0"/>
                </a:rPr>
                <a:t>BACKGROUND</a:t>
              </a:r>
              <a:endParaRPr lang="en-US" altLang="zh-CN" sz="3200" b="1" dirty="0">
                <a:solidFill>
                  <a:schemeClr val="bg1"/>
                </a:solidFill>
                <a:effectLst/>
                <a:latin typeface="Lucida Sans" pitchFamily="34" charset="0"/>
                <a:ea typeface="SimSun" pitchFamily="2" charset="-122"/>
                <a:cs typeface="Lucida Sans" pitchFamily="34" charset="0"/>
              </a:endParaRPr>
            </a:p>
          </p:txBody>
        </p:sp>
      </p:grpSp>
      <p:grpSp>
        <p:nvGrpSpPr>
          <p:cNvPr id="38" name="Group 37"/>
          <p:cNvGrpSpPr/>
          <p:nvPr/>
        </p:nvGrpSpPr>
        <p:grpSpPr>
          <a:xfrm>
            <a:off x="447675" y="26529506"/>
            <a:ext cx="7086600" cy="870640"/>
            <a:chOff x="1066799" y="5958162"/>
            <a:chExt cx="11007725" cy="760712"/>
          </a:xfrm>
        </p:grpSpPr>
        <p:sp>
          <p:nvSpPr>
            <p:cNvPr id="39" name="Text Box 248"/>
            <p:cNvSpPr txBox="1">
              <a:spLocks noChangeArrowheads="1"/>
            </p:cNvSpPr>
            <p:nvPr/>
          </p:nvSpPr>
          <p:spPr bwMode="auto">
            <a:xfrm>
              <a:off x="1066799" y="5958162"/>
              <a:ext cx="11007725" cy="564724"/>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gradFill>
            <a:ln w="19050">
              <a:noFill/>
              <a:miter lim="800000"/>
              <a:headEnd/>
              <a:tailEnd/>
            </a:ln>
            <a:effec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dirty="0">
                <a:effectLst/>
                <a:latin typeface="Lucida Sans" pitchFamily="34" charset="0"/>
                <a:ea typeface="SimSun" pitchFamily="2" charset="-122"/>
                <a:cs typeface="Lucida Sans" pitchFamily="34" charset="0"/>
              </a:endParaRPr>
            </a:p>
          </p:txBody>
        </p:sp>
        <p:sp>
          <p:nvSpPr>
            <p:cNvPr id="40" name="Text Box 248"/>
            <p:cNvSpPr txBox="1">
              <a:spLocks noChangeArrowheads="1"/>
            </p:cNvSpPr>
            <p:nvPr/>
          </p:nvSpPr>
          <p:spPr bwMode="auto">
            <a:xfrm>
              <a:off x="1157514" y="6046584"/>
              <a:ext cx="10805886" cy="672290"/>
            </a:xfrm>
            <a:prstGeom prst="rect">
              <a:avLst/>
            </a:prstGeom>
            <a:gradFill>
              <a:gsLst>
                <a:gs pos="56000">
                  <a:schemeClr val="accent2">
                    <a:lumMod val="50000"/>
                  </a:schemeClr>
                </a:gs>
                <a:gs pos="100000">
                  <a:schemeClr val="bg1">
                    <a:alpha val="0"/>
                  </a:schemeClr>
                </a:gs>
              </a:gsLst>
              <a:lin ang="0" scaled="1"/>
            </a:gradFill>
            <a:ln w="19050">
              <a:noFill/>
              <a:miter lim="800000"/>
              <a:headEnd/>
              <a:tailEnd/>
            </a:ln>
            <a:effec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effectLst/>
                  <a:latin typeface="Lucida Sans" pitchFamily="34" charset="0"/>
                  <a:ea typeface="SimSun" pitchFamily="2" charset="-122"/>
                  <a:cs typeface="Lucida Sans" pitchFamily="34" charset="0"/>
                </a:rPr>
                <a:t>PURPOSE</a:t>
              </a:r>
              <a:endParaRPr lang="en-US" altLang="zh-CN" sz="3200" b="1" dirty="0">
                <a:solidFill>
                  <a:schemeClr val="bg1"/>
                </a:solidFill>
                <a:effectLst/>
                <a:latin typeface="Lucida Sans" pitchFamily="34" charset="0"/>
                <a:ea typeface="SimSun" pitchFamily="2" charset="-122"/>
                <a:cs typeface="Lucida Sans" pitchFamily="34" charset="0"/>
              </a:endParaRPr>
            </a:p>
          </p:txBody>
        </p:sp>
      </p:grpSp>
      <p:sp>
        <p:nvSpPr>
          <p:cNvPr id="41" name="Text Box 244"/>
          <p:cNvSpPr txBox="1">
            <a:spLocks noChangeArrowheads="1"/>
          </p:cNvSpPr>
          <p:nvPr/>
        </p:nvSpPr>
        <p:spPr bwMode="auto">
          <a:xfrm>
            <a:off x="7762875" y="11289505"/>
            <a:ext cx="9982200" cy="12049452"/>
          </a:xfrm>
          <a:prstGeom prst="rect">
            <a:avLst/>
          </a:prstGeom>
          <a:solidFill>
            <a:schemeClr val="bg1"/>
          </a:solidFill>
          <a:ln w="57150" cmpd="thinThick">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0000"/>
              </a:lnSpc>
            </a:pPr>
            <a:r>
              <a:rPr lang="en-US" altLang="ja-JP" sz="2000" b="1" dirty="0" smtClean="0">
                <a:effectLst/>
                <a:ea typeface="ＭＳ Ｐゴシック" charset="-128"/>
              </a:rPr>
              <a:t>Study Design</a:t>
            </a:r>
          </a:p>
          <a:p>
            <a:pPr>
              <a:lnSpc>
                <a:spcPct val="120000"/>
              </a:lnSpc>
            </a:pPr>
            <a:r>
              <a:rPr lang="en-US" altLang="ja-JP" sz="2000" dirty="0" smtClean="0">
                <a:effectLst/>
                <a:ea typeface="ＭＳ Ｐゴシック" charset="-128"/>
              </a:rPr>
              <a:t>Descriptive Retrospective Study</a:t>
            </a:r>
          </a:p>
          <a:p>
            <a:pPr>
              <a:lnSpc>
                <a:spcPct val="120000"/>
              </a:lnSpc>
            </a:pPr>
            <a:endParaRPr lang="en-US" altLang="ja-JP" sz="2000" b="1" dirty="0" smtClean="0">
              <a:effectLst/>
              <a:ea typeface="ＭＳ Ｐゴシック" charset="-128"/>
            </a:endParaRPr>
          </a:p>
          <a:p>
            <a:pPr>
              <a:lnSpc>
                <a:spcPct val="120000"/>
              </a:lnSpc>
            </a:pPr>
            <a:r>
              <a:rPr lang="en-US" altLang="ja-JP" sz="2000" dirty="0" smtClean="0">
                <a:effectLst/>
                <a:ea typeface="ＭＳ Ｐゴシック" charset="-128"/>
              </a:rPr>
              <a:t>The severe sepsis tool utilized at a Community-Hospital in Miami, Florida is an electronic instrument that reports admitted patient information, such as the individual's latest vital signs and laboratory work in order to detect sepsis status.  This assessment tool is performed by each nurse every shift, and is only deferred if a patient screens positive for severe sepsis.  The screening tool screens for systemic inflammatory response syndrome (SIRS), sepsis, and severe sepsis, based on the definitions provided by the SSC in 2012. </a:t>
            </a:r>
          </a:p>
          <a:p>
            <a:pPr>
              <a:lnSpc>
                <a:spcPct val="120000"/>
              </a:lnSpc>
            </a:pPr>
            <a:endParaRPr lang="en-US" altLang="ja-JP" sz="2000" dirty="0" smtClean="0">
              <a:effectLst/>
              <a:ea typeface="ＭＳ Ｐゴシック" charset="-128"/>
            </a:endParaRPr>
          </a:p>
          <a:p>
            <a:pPr>
              <a:lnSpc>
                <a:spcPct val="125000"/>
              </a:lnSpc>
            </a:pPr>
            <a:r>
              <a:rPr lang="en-US" altLang="ja-JP" sz="2000" b="1" dirty="0" smtClean="0">
                <a:effectLst/>
                <a:ea typeface="ＭＳ Ｐゴシック" charset="-128"/>
              </a:rPr>
              <a:t>Phase 1</a:t>
            </a:r>
          </a:p>
          <a:p>
            <a:pPr>
              <a:lnSpc>
                <a:spcPct val="125000"/>
              </a:lnSpc>
            </a:pPr>
            <a:r>
              <a:rPr lang="en-US" altLang="ja-JP" sz="2000" dirty="0" smtClean="0">
                <a:effectLst/>
                <a:ea typeface="ＭＳ Ｐゴシック" charset="-128"/>
              </a:rPr>
              <a:t>The purpose of Phase 1 was to evaluate the percentage of  patients with sepsis criteria utilizing the Severe Sepsis tool. Following IRB approval, information technology ( IT) generated two reports. The first report included patients (</a:t>
            </a:r>
            <a:r>
              <a:rPr lang="en-US" altLang="ja-JP" sz="2000" i="1" dirty="0" smtClean="0">
                <a:effectLst/>
                <a:ea typeface="ＭＳ Ｐゴシック" charset="-128"/>
              </a:rPr>
              <a:t>N </a:t>
            </a:r>
            <a:r>
              <a:rPr lang="en-US" altLang="ja-JP" sz="2000" dirty="0" smtClean="0">
                <a:effectLst/>
                <a:ea typeface="ＭＳ Ｐゴシック" charset="-128"/>
              </a:rPr>
              <a:t>=220) admitted to the pilot unit during 2013 presenting with a diagnosis of systemic inflammatory response syndrome (SIRS), sepsis, and/or severe sepsis (including urosepsis). The second report included patients admitted to the pilot unit during 2013 (</a:t>
            </a:r>
            <a:r>
              <a:rPr lang="en-US" altLang="ja-JP" sz="2000" i="1" dirty="0" smtClean="0">
                <a:effectLst/>
                <a:ea typeface="ＭＳ Ｐゴシック" charset="-128"/>
              </a:rPr>
              <a:t>N = </a:t>
            </a:r>
            <a:r>
              <a:rPr lang="en-US" altLang="ja-JP" sz="2000" dirty="0" smtClean="0">
                <a:effectLst/>
                <a:ea typeface="ＭＳ Ｐゴシック" charset="-128"/>
              </a:rPr>
              <a:t>38), presenting with a diagnosis other than systemic inflammatory response syndrome (SIRS), sepsis, and/or severe sepsis (including urosepsis). Demographic data and clinical factors were entered into a password protected organization computer accessible to research personnel only. </a:t>
            </a:r>
            <a:endParaRPr lang="en-AU" sz="2000" dirty="0" smtClean="0">
              <a:effectLst/>
            </a:endParaRPr>
          </a:p>
          <a:p>
            <a:pPr>
              <a:lnSpc>
                <a:spcPct val="125000"/>
              </a:lnSpc>
            </a:pPr>
            <a:endParaRPr lang="en-AU" altLang="zh-CN" sz="2000" dirty="0" smtClean="0">
              <a:effectLst/>
              <a:ea typeface="SimSun" pitchFamily="2" charset="-122"/>
            </a:endParaRPr>
          </a:p>
          <a:p>
            <a:pPr>
              <a:lnSpc>
                <a:spcPct val="125000"/>
              </a:lnSpc>
            </a:pPr>
            <a:r>
              <a:rPr lang="en-US" altLang="ja-JP" sz="2000" b="1" dirty="0" smtClean="0">
                <a:effectLst/>
                <a:ea typeface="ＭＳ Ｐゴシック" charset="-128"/>
              </a:rPr>
              <a:t>Phase 2</a:t>
            </a:r>
          </a:p>
          <a:p>
            <a:pPr>
              <a:lnSpc>
                <a:spcPct val="125000"/>
              </a:lnSpc>
            </a:pPr>
            <a:r>
              <a:rPr lang="en-US" altLang="ja-JP" sz="2000" dirty="0" smtClean="0">
                <a:effectLst/>
                <a:ea typeface="ＭＳ Ｐゴシック" charset="-128"/>
              </a:rPr>
              <a:t>Phase 2 evaluated the sensitivity and specificity of the Severe Sepsis Tool utilized at a </a:t>
            </a:r>
            <a:r>
              <a:rPr lang="en-US" altLang="zh-CN" sz="2000" dirty="0" smtClean="0">
                <a:effectLst/>
                <a:ea typeface="SimSun" pitchFamily="2" charset="-122"/>
              </a:rPr>
              <a:t>Community- Hospital in Miami, Fl</a:t>
            </a:r>
            <a:r>
              <a:rPr lang="en-US" altLang="ja-JP" sz="2000" dirty="0" smtClean="0">
                <a:effectLst/>
                <a:ea typeface="ＭＳ Ｐゴシック" charset="-128"/>
              </a:rPr>
              <a:t>. IT generated a report for the time frame of August 2013 to January 2014 that contained: total number of patients admitted to the pilot unit(</a:t>
            </a:r>
            <a:r>
              <a:rPr lang="en-US" altLang="ja-JP" sz="2000" i="1" dirty="0" smtClean="0">
                <a:effectLst/>
                <a:ea typeface="ＭＳ Ｐゴシック" charset="-128"/>
              </a:rPr>
              <a:t>N</a:t>
            </a:r>
            <a:r>
              <a:rPr lang="en-US" altLang="ja-JP" sz="2000" dirty="0" smtClean="0">
                <a:effectLst/>
                <a:ea typeface="ＭＳ Ｐゴシック" charset="-128"/>
              </a:rPr>
              <a:t>=1555): of those patients total number with discharge diagnosis of sepsis (</a:t>
            </a:r>
            <a:r>
              <a:rPr lang="en-US" altLang="ja-JP" sz="2000" i="1" dirty="0" smtClean="0">
                <a:effectLst/>
                <a:ea typeface="ＭＳ Ｐゴシック" charset="-128"/>
              </a:rPr>
              <a:t>n</a:t>
            </a:r>
            <a:r>
              <a:rPr lang="en-US" altLang="ja-JP" sz="2000" dirty="0" smtClean="0">
                <a:effectLst/>
                <a:ea typeface="ＭＳ Ｐゴシック" charset="-128"/>
              </a:rPr>
              <a:t>=193), total number who screened positive &gt; 1 time during hospital stay (</a:t>
            </a:r>
            <a:r>
              <a:rPr lang="en-US" altLang="ja-JP" sz="2000" i="1" dirty="0" smtClean="0">
                <a:effectLst/>
                <a:ea typeface="ＭＳ Ｐゴシック" charset="-128"/>
              </a:rPr>
              <a:t>n</a:t>
            </a:r>
            <a:r>
              <a:rPr lang="en-US" altLang="ja-JP" sz="2000" dirty="0" smtClean="0">
                <a:effectLst/>
                <a:ea typeface="ＭＳ Ｐゴシック" charset="-128"/>
              </a:rPr>
              <a:t>=78), and total number who screened negative during hospital stay (</a:t>
            </a:r>
            <a:r>
              <a:rPr lang="en-US" altLang="ja-JP" sz="2000" i="1" dirty="0" smtClean="0">
                <a:effectLst/>
                <a:ea typeface="ＭＳ Ｐゴシック" charset="-128"/>
              </a:rPr>
              <a:t>n</a:t>
            </a:r>
            <a:r>
              <a:rPr lang="en-US" altLang="ja-JP" sz="2000" dirty="0" smtClean="0">
                <a:effectLst/>
                <a:ea typeface="ＭＳ Ｐゴシック" charset="-128"/>
              </a:rPr>
              <a:t>=110); there were five missing cases. Receiver operating curve (ROC) and the respective area under the curve were calculated. Utilizing a 2x2 design, the sensitivity and specificity of the tool was calculated. </a:t>
            </a:r>
          </a:p>
          <a:p>
            <a:pPr>
              <a:lnSpc>
                <a:spcPct val="125000"/>
              </a:lnSpc>
            </a:pPr>
            <a:endParaRPr lang="en-AU" altLang="zh-CN" sz="2000" dirty="0">
              <a:effectLst/>
              <a:ea typeface="SimSun" pitchFamily="2" charset="-122"/>
            </a:endParaRPr>
          </a:p>
        </p:txBody>
      </p:sp>
      <p:grpSp>
        <p:nvGrpSpPr>
          <p:cNvPr id="45" name="Group 44"/>
          <p:cNvGrpSpPr/>
          <p:nvPr/>
        </p:nvGrpSpPr>
        <p:grpSpPr>
          <a:xfrm>
            <a:off x="7762875" y="10222706"/>
            <a:ext cx="9982200" cy="878435"/>
            <a:chOff x="1066799" y="5958162"/>
            <a:chExt cx="11007725" cy="712701"/>
          </a:xfrm>
        </p:grpSpPr>
        <p:sp>
          <p:nvSpPr>
            <p:cNvPr id="46" name="Text Box 248"/>
            <p:cNvSpPr txBox="1">
              <a:spLocks noChangeArrowheads="1"/>
            </p:cNvSpPr>
            <p:nvPr/>
          </p:nvSpPr>
          <p:spPr bwMode="auto">
            <a:xfrm>
              <a:off x="1066799" y="5958162"/>
              <a:ext cx="11007725" cy="524388"/>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gradFill>
            <a:ln w="19050">
              <a:noFill/>
              <a:miter lim="800000"/>
              <a:headEnd/>
              <a:tailEnd/>
            </a:ln>
            <a:effec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dirty="0">
                <a:effectLst/>
                <a:latin typeface="Lucida Sans" pitchFamily="34" charset="0"/>
                <a:ea typeface="SimSun" pitchFamily="2" charset="-122"/>
                <a:cs typeface="Lucida Sans" pitchFamily="34" charset="0"/>
              </a:endParaRPr>
            </a:p>
          </p:txBody>
        </p:sp>
        <p:sp>
          <p:nvSpPr>
            <p:cNvPr id="47" name="Text Box 248"/>
            <p:cNvSpPr txBox="1">
              <a:spLocks noChangeArrowheads="1"/>
            </p:cNvSpPr>
            <p:nvPr/>
          </p:nvSpPr>
          <p:spPr bwMode="auto">
            <a:xfrm>
              <a:off x="1157514" y="6046592"/>
              <a:ext cx="10805886" cy="624271"/>
            </a:xfrm>
            <a:prstGeom prst="rect">
              <a:avLst/>
            </a:prstGeom>
            <a:gradFill>
              <a:gsLst>
                <a:gs pos="56000">
                  <a:schemeClr val="accent2">
                    <a:lumMod val="50000"/>
                  </a:schemeClr>
                </a:gs>
                <a:gs pos="100000">
                  <a:schemeClr val="bg1">
                    <a:alpha val="0"/>
                  </a:schemeClr>
                </a:gs>
              </a:gsLst>
              <a:lin ang="0" scaled="1"/>
            </a:gradFill>
            <a:ln w="19050">
              <a:noFill/>
              <a:miter lim="800000"/>
              <a:headEnd/>
              <a:tailEnd/>
            </a:ln>
            <a:effec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effectLst/>
                  <a:latin typeface="Lucida Sans" pitchFamily="34" charset="0"/>
                  <a:ea typeface="SimSun" pitchFamily="2" charset="-122"/>
                  <a:cs typeface="Lucida Sans" pitchFamily="34" charset="0"/>
                </a:rPr>
                <a:t>MATERIALS AND METHODS</a:t>
              </a:r>
              <a:endParaRPr lang="en-US" altLang="zh-CN" sz="3200" b="1" dirty="0">
                <a:solidFill>
                  <a:schemeClr val="bg1"/>
                </a:solidFill>
                <a:effectLst/>
                <a:latin typeface="Lucida Sans" pitchFamily="34" charset="0"/>
                <a:ea typeface="SimSun" pitchFamily="2" charset="-122"/>
                <a:cs typeface="Lucida Sans" pitchFamily="34" charset="0"/>
              </a:endParaRPr>
            </a:p>
          </p:txBody>
        </p:sp>
      </p:grpSp>
      <p:sp>
        <p:nvSpPr>
          <p:cNvPr id="50" name="Text Box 245"/>
          <p:cNvSpPr txBox="1">
            <a:spLocks noChangeArrowheads="1"/>
          </p:cNvSpPr>
          <p:nvPr/>
        </p:nvSpPr>
        <p:spPr bwMode="auto">
          <a:xfrm>
            <a:off x="18126075" y="26072306"/>
            <a:ext cx="6477000" cy="8586966"/>
          </a:xfrm>
          <a:prstGeom prst="rect">
            <a:avLst/>
          </a:prstGeom>
          <a:solidFill>
            <a:schemeClr val="bg1"/>
          </a:solidFill>
          <a:ln w="57150" cmpd="thinThick">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0000"/>
              </a:lnSpc>
              <a:buAutoNum type="arabicPeriod"/>
            </a:pPr>
            <a:r>
              <a:rPr lang="en-US" altLang="zh-CN" sz="1800" dirty="0" smtClean="0">
                <a:effectLst/>
                <a:ea typeface="SimSun" pitchFamily="2" charset="-122"/>
              </a:rPr>
              <a:t>Anderson, R. &amp; Schmidt, R.  (2010). Clinical biomarkers in sepsis. Front Bioscience (Elite Edition), 2(5), 504-520</a:t>
            </a:r>
          </a:p>
          <a:p>
            <a:pPr>
              <a:lnSpc>
                <a:spcPct val="120000"/>
              </a:lnSpc>
              <a:buFontTx/>
              <a:buAutoNum type="arabicPeriod"/>
            </a:pPr>
            <a:r>
              <a:rPr lang="en-US" altLang="zh-CN" sz="1800" dirty="0" smtClean="0">
                <a:effectLst/>
                <a:ea typeface="SimSun" pitchFamily="2" charset="-122"/>
              </a:rPr>
              <a:t>Carter, C. (2007). Implementing the severe sepsis care bundles outside the ICU by outreach. Nursing Critical Care, 12(5), 225-230. </a:t>
            </a:r>
          </a:p>
          <a:p>
            <a:pPr>
              <a:lnSpc>
                <a:spcPct val="120000"/>
              </a:lnSpc>
              <a:buFontTx/>
              <a:buAutoNum type="arabicPeriod" startAt="3"/>
            </a:pPr>
            <a:r>
              <a:rPr lang="en-US" altLang="zh-CN" sz="1800" dirty="0" smtClean="0">
                <a:effectLst/>
                <a:ea typeface="SimSun" pitchFamily="2" charset="-122"/>
              </a:rPr>
              <a:t>Hall, M. J., Williams, S. J., DeFrances, C, J., &amp; Golosinskiy, A. (2011). Inpatient care for septicemia or sepsis: A challenge for patients and hospitals. Centers for Disease Control and Prevention National Center for Health Statistics, 62, Retrieved from  www.cdc.gov/nchs/data/databriefs/db62.pdf.</a:t>
            </a:r>
          </a:p>
          <a:p>
            <a:pPr>
              <a:lnSpc>
                <a:spcPct val="120000"/>
              </a:lnSpc>
              <a:buAutoNum type="arabicPeriod" startAt="3"/>
            </a:pPr>
            <a:r>
              <a:rPr lang="en-US" altLang="zh-CN" sz="1800" dirty="0" smtClean="0">
                <a:effectLst/>
                <a:ea typeface="SimSun" pitchFamily="2" charset="-122"/>
              </a:rPr>
              <a:t>Sankar, V. &amp; Webster, N. R. (2013). Clinical application of sepsis biomarkers. Journal of Anesthesia, 27, 269-283.</a:t>
            </a:r>
          </a:p>
          <a:p>
            <a:pPr>
              <a:lnSpc>
                <a:spcPct val="120000"/>
              </a:lnSpc>
              <a:buAutoNum type="arabicPeriod" startAt="3"/>
            </a:pPr>
            <a:r>
              <a:rPr lang="en-US" altLang="zh-CN" sz="1800" dirty="0" smtClean="0">
                <a:effectLst/>
                <a:ea typeface="SimSun" pitchFamily="2" charset="-122"/>
              </a:rPr>
              <a:t>Singer, M. (2013). Biomarkers in sepsis. Current Opinion in Pulmonary Medicine, 19(00), 1-5.</a:t>
            </a:r>
          </a:p>
          <a:p>
            <a:pPr>
              <a:lnSpc>
                <a:spcPct val="120000"/>
              </a:lnSpc>
              <a:buAutoNum type="arabicPeriod" startAt="3"/>
            </a:pPr>
            <a:r>
              <a:rPr lang="en-US" altLang="zh-CN" sz="1800" dirty="0" smtClean="0">
                <a:effectLst/>
                <a:ea typeface="SimSun" pitchFamily="2" charset="-122"/>
              </a:rPr>
              <a:t>Tazbir, J. (2012). Early recognition and treatment of sepsis in the medical-surgical setting. Medical Surgical Nursing, 21(4), 205-208.</a:t>
            </a:r>
          </a:p>
          <a:p>
            <a:pPr>
              <a:lnSpc>
                <a:spcPct val="120000"/>
              </a:lnSpc>
              <a:buAutoNum type="arabicPeriod" startAt="3"/>
            </a:pPr>
            <a:r>
              <a:rPr lang="en-US" altLang="zh-CN" sz="1800" dirty="0" smtClean="0">
                <a:effectLst/>
                <a:ea typeface="SimSun" pitchFamily="2" charset="-122"/>
              </a:rPr>
              <a:t>Tromp, M., Tijan, D. H. T., van Zanten, A. R. H., Gielen-Wiffels, S. E. M., Goekoop, G. J. D., Van den Boogaad, M., Wallenborg, C. M., Biemond-Moeniralam, H. S., &amp; Pickkers, P. (2011). The effects of implementation of the surviving sepsis campaign in the Netherlands. Netherlands Journal of Medicine, 69(6), 292-298.</a:t>
            </a:r>
          </a:p>
          <a:p>
            <a:pPr>
              <a:lnSpc>
                <a:spcPct val="120000"/>
              </a:lnSpc>
              <a:buAutoNum type="arabicPeriod" startAt="3"/>
            </a:pPr>
            <a:endParaRPr lang="en-US" altLang="zh-CN" sz="1800" dirty="0" smtClean="0">
              <a:effectLst/>
              <a:ea typeface="SimSun" pitchFamily="2" charset="-122"/>
            </a:endParaRPr>
          </a:p>
          <a:p>
            <a:pPr>
              <a:lnSpc>
                <a:spcPct val="120000"/>
              </a:lnSpc>
              <a:buAutoNum type="arabicPeriod" startAt="3"/>
            </a:pPr>
            <a:endParaRPr lang="en-US" altLang="zh-CN" sz="1800" dirty="0" smtClean="0">
              <a:effectLst/>
              <a:ea typeface="SimSun" pitchFamily="2" charset="-122"/>
            </a:endParaRPr>
          </a:p>
        </p:txBody>
      </p:sp>
      <p:sp>
        <p:nvSpPr>
          <p:cNvPr id="51" name="Text Box 246"/>
          <p:cNvSpPr txBox="1">
            <a:spLocks noChangeArrowheads="1"/>
          </p:cNvSpPr>
          <p:nvPr/>
        </p:nvSpPr>
        <p:spPr bwMode="auto">
          <a:xfrm>
            <a:off x="18126075" y="19595306"/>
            <a:ext cx="6477000" cy="5212080"/>
          </a:xfrm>
          <a:prstGeom prst="rect">
            <a:avLst/>
          </a:prstGeom>
          <a:solidFill>
            <a:schemeClr val="bg1"/>
          </a:solidFill>
          <a:ln w="57150" cmpd="thinThick">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lvl1pPr marL="457200" indent="-457200" defTabSz="2154238">
              <a:defRPr sz="2400">
                <a:solidFill>
                  <a:schemeClr val="tx1"/>
                </a:solidFill>
                <a:latin typeface="Times New Roman" pitchFamily="18" charset="0"/>
              </a:defRPr>
            </a:lvl1pPr>
            <a:lvl2pPr marL="742950" indent="-285750" defTabSz="2154238">
              <a:defRPr sz="2400">
                <a:solidFill>
                  <a:schemeClr val="tx1"/>
                </a:solidFill>
                <a:latin typeface="Times New Roman" pitchFamily="18" charset="0"/>
              </a:defRPr>
            </a:lvl2pPr>
            <a:lvl3pPr marL="1143000" indent="-228600" defTabSz="2154238">
              <a:defRPr sz="2400">
                <a:solidFill>
                  <a:schemeClr val="tx1"/>
                </a:solidFill>
                <a:latin typeface="Times New Roman" pitchFamily="18" charset="0"/>
              </a:defRPr>
            </a:lvl3pPr>
            <a:lvl4pPr marL="1600200" indent="-228600" defTabSz="2154238">
              <a:defRPr sz="2400">
                <a:solidFill>
                  <a:schemeClr val="tx1"/>
                </a:solidFill>
                <a:latin typeface="Times New Roman" pitchFamily="18" charset="0"/>
              </a:defRPr>
            </a:lvl4pPr>
            <a:lvl5pPr marL="2057400" indent="-228600" defTabSz="2154238">
              <a:defRPr sz="2400">
                <a:solidFill>
                  <a:schemeClr val="tx1"/>
                </a:solidFill>
                <a:latin typeface="Times New Roman" pitchFamily="18" charset="0"/>
              </a:defRPr>
            </a:lvl5pPr>
            <a:lvl6pPr marL="2514600" indent="-228600" defTabSz="2154238" eaLnBrk="0" fontAlgn="base" hangingPunct="0">
              <a:spcBef>
                <a:spcPct val="0"/>
              </a:spcBef>
              <a:spcAft>
                <a:spcPct val="0"/>
              </a:spcAft>
              <a:defRPr sz="2400">
                <a:solidFill>
                  <a:schemeClr val="tx1"/>
                </a:solidFill>
                <a:latin typeface="Times New Roman" pitchFamily="18" charset="0"/>
              </a:defRPr>
            </a:lvl6pPr>
            <a:lvl7pPr marL="2971800" indent="-228600" defTabSz="2154238" eaLnBrk="0" fontAlgn="base" hangingPunct="0">
              <a:spcBef>
                <a:spcPct val="0"/>
              </a:spcBef>
              <a:spcAft>
                <a:spcPct val="0"/>
              </a:spcAft>
              <a:defRPr sz="2400">
                <a:solidFill>
                  <a:schemeClr val="tx1"/>
                </a:solidFill>
                <a:latin typeface="Times New Roman" pitchFamily="18" charset="0"/>
              </a:defRPr>
            </a:lvl7pPr>
            <a:lvl8pPr marL="3429000" indent="-228600" defTabSz="2154238" eaLnBrk="0" fontAlgn="base" hangingPunct="0">
              <a:spcBef>
                <a:spcPct val="0"/>
              </a:spcBef>
              <a:spcAft>
                <a:spcPct val="0"/>
              </a:spcAft>
              <a:defRPr sz="2400">
                <a:solidFill>
                  <a:schemeClr val="tx1"/>
                </a:solidFill>
                <a:latin typeface="Times New Roman" pitchFamily="18" charset="0"/>
              </a:defRPr>
            </a:lvl8pPr>
            <a:lvl9pPr marL="3886200" indent="-228600" defTabSz="2154238" eaLnBrk="0" fontAlgn="base" hangingPunct="0">
              <a:spcBef>
                <a:spcPct val="0"/>
              </a:spcBef>
              <a:spcAft>
                <a:spcPct val="0"/>
              </a:spcAft>
              <a:defRPr sz="2400">
                <a:solidFill>
                  <a:schemeClr val="tx1"/>
                </a:solidFill>
                <a:latin typeface="Times New Roman" pitchFamily="18" charset="0"/>
              </a:defRPr>
            </a:lvl9pPr>
          </a:lstStyle>
          <a:p>
            <a:pPr marL="0" indent="0">
              <a:lnSpc>
                <a:spcPct val="120000"/>
              </a:lnSpc>
            </a:pPr>
            <a:r>
              <a:rPr lang="en-US" altLang="zh-CN" sz="2000" dirty="0" smtClean="0">
                <a:effectLst/>
                <a:ea typeface="SimSun" pitchFamily="2" charset="-122"/>
              </a:rPr>
              <a:t>A two phase retrospective chart review study demonstrated that the severe sepsis screening tool utilized at a Community- Hospital in Miami, Fl has a sensitivity value of 41.49% and a specificity value of  90.53% when evaluating medical surgical patients. These results indicate the tool is accurate in detecting patients that are not septic; however, it was not reliable in identifying patients who are truly septic. The study concluded a </a:t>
            </a:r>
            <a:r>
              <a:rPr lang="en-US" altLang="zh-CN" sz="2000" dirty="0" smtClean="0">
                <a:effectLst/>
                <a:ea typeface="ＭＳ Ｐゴシック" charset="-128"/>
              </a:rPr>
              <a:t>p</a:t>
            </a:r>
            <a:r>
              <a:rPr lang="en-US" altLang="ja-JP" sz="2000" dirty="0" smtClean="0">
                <a:effectLst/>
                <a:ea typeface="ＭＳ Ｐゴシック" charset="-128"/>
              </a:rPr>
              <a:t>ositive predictive value of 37.68%.</a:t>
            </a:r>
          </a:p>
          <a:p>
            <a:pPr marL="0" indent="0">
              <a:lnSpc>
                <a:spcPct val="120000"/>
              </a:lnSpc>
            </a:pPr>
            <a:endParaRPr lang="en-US" altLang="zh-CN" sz="2000" dirty="0" smtClean="0">
              <a:solidFill>
                <a:srgbClr val="FF0000"/>
              </a:solidFill>
              <a:effectLst/>
              <a:ea typeface="SimSun" pitchFamily="2" charset="-122"/>
            </a:endParaRPr>
          </a:p>
          <a:p>
            <a:pPr marL="0" indent="0">
              <a:lnSpc>
                <a:spcPct val="120000"/>
              </a:lnSpc>
            </a:pPr>
            <a:r>
              <a:rPr lang="en-US" altLang="zh-CN" sz="2000" dirty="0" smtClean="0">
                <a:effectLst/>
                <a:ea typeface="SimSun" pitchFamily="2" charset="-122"/>
              </a:rPr>
              <a:t>Further studies need to be conducted to validate the sensitivity and specificity of the severe sepsis tool utilized at Community- Hospital in Miami, Fl in different clinical areas. </a:t>
            </a:r>
          </a:p>
        </p:txBody>
      </p:sp>
      <p:sp>
        <p:nvSpPr>
          <p:cNvPr id="53" name="Text Box 263"/>
          <p:cNvSpPr txBox="1">
            <a:spLocks noChangeArrowheads="1"/>
          </p:cNvSpPr>
          <p:nvPr/>
        </p:nvSpPr>
        <p:spPr bwMode="auto">
          <a:xfrm>
            <a:off x="18049875" y="4660106"/>
            <a:ext cx="6514394" cy="9858917"/>
          </a:xfrm>
          <a:prstGeom prst="rect">
            <a:avLst/>
          </a:prstGeom>
          <a:solidFill>
            <a:schemeClr val="accent3">
              <a:lumMod val="40000"/>
              <a:lumOff val="60000"/>
            </a:schemeClr>
          </a:solidFill>
          <a:ln w="57150" cmpd="thinThick">
            <a:noFill/>
            <a:miter lim="800000"/>
            <a:headEnd/>
            <a:tailEnd/>
          </a:ln>
          <a:effectLst/>
          <a:extLst/>
        </p:spPr>
        <p:txBody>
          <a:bodyPr wrap="square" lIns="182880" tIns="91440" rIns="182880" bIns="182880">
            <a:spAutoFit/>
          </a:bodyPr>
          <a:lstStyle>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r>
              <a:rPr lang="en-US" altLang="ja-JP" sz="2000" dirty="0" smtClean="0">
                <a:effectLst/>
                <a:ea typeface="ＭＳ Ｐゴシック" charset="-128"/>
              </a:rPr>
              <a:t>A total of 258 chart reviews were performed during phase 1 to evaluate the severe sepsis tool identification percentage.  A  frequency distribution was utilized, demonstrating that the Severe Sepsis Screening Tool utilized at a </a:t>
            </a:r>
            <a:r>
              <a:rPr lang="en-US" altLang="zh-CN" sz="2000" dirty="0" smtClean="0">
                <a:effectLst/>
                <a:ea typeface="SimSun" pitchFamily="2" charset="-122"/>
              </a:rPr>
              <a:t>Community- Hospital in Miami, Fl</a:t>
            </a:r>
            <a:r>
              <a:rPr lang="en-US" altLang="ja-JP" sz="2000" dirty="0" smtClean="0">
                <a:effectLst/>
                <a:ea typeface="ＭＳ Ｐゴシック" charset="-128"/>
              </a:rPr>
              <a:t> identified those patients with sepsis criteria 76 % of the time.  </a:t>
            </a:r>
          </a:p>
          <a:p>
            <a:pPr>
              <a:lnSpc>
                <a:spcPct val="125000"/>
              </a:lnSpc>
            </a:pPr>
            <a:endParaRPr lang="en-US" altLang="ja-JP" sz="2000" dirty="0" smtClean="0">
              <a:effectLst/>
              <a:ea typeface="ＭＳ Ｐゴシック" charset="-128"/>
            </a:endParaRPr>
          </a:p>
          <a:p>
            <a:pPr>
              <a:lnSpc>
                <a:spcPct val="125000"/>
              </a:lnSpc>
            </a:pPr>
            <a:r>
              <a:rPr lang="en-US" altLang="ja-JP" sz="2000" b="1" dirty="0" smtClean="0">
                <a:effectLst/>
                <a:ea typeface="ＭＳ Ｐゴシック" charset="-128"/>
              </a:rPr>
              <a:t> </a:t>
            </a:r>
            <a:r>
              <a:rPr lang="en-US" altLang="ja-JP" sz="2000" dirty="0" smtClean="0">
                <a:effectLst/>
                <a:ea typeface="ＭＳ Ｐゴシック" charset="-128"/>
              </a:rPr>
              <a:t>A total of 1555 patients were screened utilizing the severe sepsis screening tool in phase 2. Receiver operating curve (ROC) and the respective area under the curve were calculated. Utilizing a 2x2 design, the sensitivity and specificity of the tool was calculated. One hundred and eighty eight patients were diagnosed with sepsis criteria at time of discharge.  Seventy eight screened positive for sepsis syndrome.  The study yielded a sensitivity  of 41.49%. One thousand three hundred and sixty two patients were not diagnosed with sepsis syndrome at the time of discharge.  One thousand two hundred and thirty three screened negative for sepsis. Five patients data were dismissed, because of inability to assess chart. The study yielded a specificity of 90.53%.  The positive predictive value  (PPV) of the tool was estimated at 37.68%, negative predictive value (NPV) was estimated at 91.81 % and disease prevalence was 12.13%. Area under the receiver operating curve was 0.660.</a:t>
            </a:r>
          </a:p>
        </p:txBody>
      </p:sp>
      <p:grpSp>
        <p:nvGrpSpPr>
          <p:cNvPr id="55" name="Group 54"/>
          <p:cNvGrpSpPr/>
          <p:nvPr/>
        </p:nvGrpSpPr>
        <p:grpSpPr>
          <a:xfrm>
            <a:off x="17973675" y="3669506"/>
            <a:ext cx="6553200" cy="866116"/>
            <a:chOff x="1066799" y="5958162"/>
            <a:chExt cx="11007725" cy="792191"/>
          </a:xfrm>
        </p:grpSpPr>
        <p:sp>
          <p:nvSpPr>
            <p:cNvPr id="56" name="Text Box 248"/>
            <p:cNvSpPr txBox="1">
              <a:spLocks noChangeArrowheads="1"/>
            </p:cNvSpPr>
            <p:nvPr/>
          </p:nvSpPr>
          <p:spPr bwMode="auto">
            <a:xfrm>
              <a:off x="1066799" y="5958162"/>
              <a:ext cx="11007725" cy="591165"/>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gradFill>
            <a:ln w="19050">
              <a:noFill/>
              <a:miter lim="800000"/>
              <a:headEnd/>
              <a:tailEnd/>
            </a:ln>
            <a:effec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dirty="0">
                <a:effectLst/>
                <a:latin typeface="Lucida Sans" pitchFamily="34" charset="0"/>
                <a:ea typeface="SimSun" pitchFamily="2" charset="-122"/>
                <a:cs typeface="Lucida Sans" pitchFamily="34" charset="0"/>
              </a:endParaRPr>
            </a:p>
          </p:txBody>
        </p:sp>
        <p:sp>
          <p:nvSpPr>
            <p:cNvPr id="57" name="Text Box 248"/>
            <p:cNvSpPr txBox="1">
              <a:spLocks noChangeArrowheads="1"/>
            </p:cNvSpPr>
            <p:nvPr/>
          </p:nvSpPr>
          <p:spPr bwMode="auto">
            <a:xfrm>
              <a:off x="1157514" y="6046586"/>
              <a:ext cx="10805885" cy="703767"/>
            </a:xfrm>
            <a:prstGeom prst="rect">
              <a:avLst/>
            </a:prstGeom>
            <a:gradFill>
              <a:gsLst>
                <a:gs pos="56000">
                  <a:schemeClr val="accent2">
                    <a:lumMod val="50000"/>
                  </a:schemeClr>
                </a:gs>
                <a:gs pos="100000">
                  <a:schemeClr val="bg1">
                    <a:alpha val="0"/>
                  </a:schemeClr>
                </a:gs>
              </a:gsLst>
              <a:lin ang="0" scaled="1"/>
            </a:gradFill>
            <a:ln w="19050">
              <a:noFill/>
              <a:miter lim="800000"/>
              <a:headEnd/>
              <a:tailEnd/>
            </a:ln>
            <a:effec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effectLst/>
                  <a:latin typeface="Lucida Sans" pitchFamily="34" charset="0"/>
                  <a:ea typeface="SimSun" pitchFamily="2" charset="-122"/>
                  <a:cs typeface="Lucida Sans" pitchFamily="34" charset="0"/>
                </a:rPr>
                <a:t>RESULTS</a:t>
              </a:r>
              <a:endParaRPr lang="en-US" altLang="zh-CN" sz="3200" b="1" dirty="0">
                <a:solidFill>
                  <a:schemeClr val="bg1"/>
                </a:solidFill>
                <a:effectLst/>
                <a:latin typeface="Lucida Sans" pitchFamily="34" charset="0"/>
                <a:ea typeface="SimSun" pitchFamily="2" charset="-122"/>
                <a:cs typeface="Lucida Sans" pitchFamily="34" charset="0"/>
              </a:endParaRPr>
            </a:p>
          </p:txBody>
        </p:sp>
      </p:grpSp>
      <p:grpSp>
        <p:nvGrpSpPr>
          <p:cNvPr id="58" name="Group 57"/>
          <p:cNvGrpSpPr/>
          <p:nvPr/>
        </p:nvGrpSpPr>
        <p:grpSpPr>
          <a:xfrm>
            <a:off x="18049875" y="18528506"/>
            <a:ext cx="6553638" cy="845639"/>
            <a:chOff x="1066799" y="6933909"/>
            <a:chExt cx="11007725" cy="773462"/>
          </a:xfrm>
        </p:grpSpPr>
        <p:sp>
          <p:nvSpPr>
            <p:cNvPr id="59" name="Text Box 248"/>
            <p:cNvSpPr txBox="1">
              <a:spLocks noChangeArrowheads="1"/>
            </p:cNvSpPr>
            <p:nvPr/>
          </p:nvSpPr>
          <p:spPr bwMode="auto">
            <a:xfrm>
              <a:off x="1066799" y="6933909"/>
              <a:ext cx="11007725" cy="591165"/>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gradFill>
            <a:ln w="19050">
              <a:noFill/>
              <a:miter lim="800000"/>
              <a:headEnd/>
              <a:tailEnd/>
            </a:ln>
            <a:effec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dirty="0">
                <a:effectLst/>
                <a:latin typeface="Lucida Sans" pitchFamily="34" charset="0"/>
                <a:ea typeface="SimSun" pitchFamily="2" charset="-122"/>
                <a:cs typeface="Lucida Sans" pitchFamily="34" charset="0"/>
              </a:endParaRPr>
            </a:p>
          </p:txBody>
        </p:sp>
        <p:sp>
          <p:nvSpPr>
            <p:cNvPr id="60" name="Text Box 248"/>
            <p:cNvSpPr txBox="1">
              <a:spLocks noChangeArrowheads="1"/>
            </p:cNvSpPr>
            <p:nvPr/>
          </p:nvSpPr>
          <p:spPr bwMode="auto">
            <a:xfrm>
              <a:off x="1194787" y="7003604"/>
              <a:ext cx="10805885" cy="703767"/>
            </a:xfrm>
            <a:prstGeom prst="rect">
              <a:avLst/>
            </a:prstGeom>
            <a:gradFill>
              <a:gsLst>
                <a:gs pos="56000">
                  <a:schemeClr val="accent2">
                    <a:lumMod val="50000"/>
                  </a:schemeClr>
                </a:gs>
                <a:gs pos="100000">
                  <a:schemeClr val="bg1">
                    <a:alpha val="0"/>
                  </a:schemeClr>
                </a:gs>
              </a:gsLst>
              <a:lin ang="0" scaled="1"/>
            </a:gradFill>
            <a:ln w="19050">
              <a:noFill/>
              <a:miter lim="800000"/>
              <a:headEnd/>
              <a:tailEnd/>
            </a:ln>
            <a:effec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effectLst/>
                  <a:latin typeface="Lucida Sans" pitchFamily="34" charset="0"/>
                  <a:ea typeface="SimSun" pitchFamily="2" charset="-122"/>
                  <a:cs typeface="Lucida Sans" pitchFamily="34" charset="0"/>
                </a:rPr>
                <a:t>CONCLUSIONS</a:t>
              </a:r>
              <a:endParaRPr lang="en-US" altLang="zh-CN" sz="3200" b="1" dirty="0">
                <a:solidFill>
                  <a:schemeClr val="bg1"/>
                </a:solidFill>
                <a:effectLst/>
                <a:latin typeface="Lucida Sans" pitchFamily="34" charset="0"/>
                <a:ea typeface="SimSun" pitchFamily="2" charset="-122"/>
                <a:cs typeface="Lucida Sans" pitchFamily="34" charset="0"/>
              </a:endParaRPr>
            </a:p>
          </p:txBody>
        </p:sp>
      </p:grpSp>
      <p:grpSp>
        <p:nvGrpSpPr>
          <p:cNvPr id="61" name="Group 60"/>
          <p:cNvGrpSpPr/>
          <p:nvPr/>
        </p:nvGrpSpPr>
        <p:grpSpPr>
          <a:xfrm>
            <a:off x="18049875" y="25005506"/>
            <a:ext cx="6553638" cy="845641"/>
            <a:chOff x="1066799" y="5958162"/>
            <a:chExt cx="11007725" cy="738870"/>
          </a:xfrm>
        </p:grpSpPr>
        <p:sp>
          <p:nvSpPr>
            <p:cNvPr id="62" name="Text Box 248"/>
            <p:cNvSpPr txBox="1">
              <a:spLocks noChangeArrowheads="1"/>
            </p:cNvSpPr>
            <p:nvPr/>
          </p:nvSpPr>
          <p:spPr bwMode="auto">
            <a:xfrm>
              <a:off x="1066799" y="5958162"/>
              <a:ext cx="11007725" cy="564724"/>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gradFill>
            <a:ln w="19050">
              <a:noFill/>
              <a:miter lim="800000"/>
              <a:headEnd/>
              <a:tailEnd/>
            </a:ln>
            <a:effec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dirty="0">
                <a:effectLst/>
                <a:latin typeface="Lucida Sans" pitchFamily="34" charset="0"/>
                <a:ea typeface="SimSun" pitchFamily="2" charset="-122"/>
                <a:cs typeface="Lucida Sans" pitchFamily="34" charset="0"/>
              </a:endParaRPr>
            </a:p>
          </p:txBody>
        </p:sp>
        <p:sp>
          <p:nvSpPr>
            <p:cNvPr id="63" name="Text Box 248"/>
            <p:cNvSpPr txBox="1">
              <a:spLocks noChangeArrowheads="1"/>
            </p:cNvSpPr>
            <p:nvPr/>
          </p:nvSpPr>
          <p:spPr bwMode="auto">
            <a:xfrm>
              <a:off x="1194787" y="6024741"/>
              <a:ext cx="10805885" cy="672291"/>
            </a:xfrm>
            <a:prstGeom prst="rect">
              <a:avLst/>
            </a:prstGeom>
            <a:gradFill>
              <a:gsLst>
                <a:gs pos="56000">
                  <a:schemeClr val="accent2">
                    <a:lumMod val="50000"/>
                  </a:schemeClr>
                </a:gs>
                <a:gs pos="100000">
                  <a:schemeClr val="bg1">
                    <a:alpha val="0"/>
                  </a:schemeClr>
                </a:gs>
              </a:gsLst>
              <a:lin ang="0" scaled="1"/>
            </a:gradFill>
            <a:ln w="19050">
              <a:noFill/>
              <a:miter lim="800000"/>
              <a:headEnd/>
              <a:tailEnd/>
            </a:ln>
            <a:effec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effectLst/>
                  <a:latin typeface="Lucida Sans" pitchFamily="34" charset="0"/>
                  <a:ea typeface="SimSun" pitchFamily="2" charset="-122"/>
                  <a:cs typeface="Lucida Sans" pitchFamily="34" charset="0"/>
                </a:rPr>
                <a:t>REFERENCES</a:t>
              </a:r>
              <a:endParaRPr lang="en-US" altLang="zh-CN" sz="3200" b="1" dirty="0">
                <a:solidFill>
                  <a:schemeClr val="bg1"/>
                </a:solidFill>
                <a:effectLst/>
                <a:latin typeface="Lucida Sans" pitchFamily="34" charset="0"/>
                <a:ea typeface="SimSun" pitchFamily="2" charset="-122"/>
                <a:cs typeface="Lucida Sans" pitchFamily="34" charset="0"/>
              </a:endParaRPr>
            </a:p>
          </p:txBody>
        </p:sp>
      </p:grpSp>
      <p:sp>
        <p:nvSpPr>
          <p:cNvPr id="66" name="Rectangle 65"/>
          <p:cNvSpPr/>
          <p:nvPr/>
        </p:nvSpPr>
        <p:spPr>
          <a:xfrm>
            <a:off x="7839075" y="23481506"/>
            <a:ext cx="4265377" cy="461665"/>
          </a:xfrm>
          <a:prstGeom prst="rect">
            <a:avLst/>
          </a:prstGeom>
        </p:spPr>
        <p:txBody>
          <a:bodyPr wrap="square">
            <a:spAutoFit/>
          </a:bodyPr>
          <a:lstStyle/>
          <a:p>
            <a:r>
              <a:rPr lang="en-US" dirty="0" smtClean="0"/>
              <a:t>Phase  1: Frequency Table</a:t>
            </a:r>
            <a:endParaRPr lang="en-US" dirty="0"/>
          </a:p>
        </p:txBody>
      </p:sp>
      <p:sp>
        <p:nvSpPr>
          <p:cNvPr id="68" name="Rectangle 67"/>
          <p:cNvSpPr/>
          <p:nvPr/>
        </p:nvSpPr>
        <p:spPr>
          <a:xfrm>
            <a:off x="7762875" y="29425106"/>
            <a:ext cx="4924572" cy="461665"/>
          </a:xfrm>
          <a:prstGeom prst="rect">
            <a:avLst/>
          </a:prstGeom>
        </p:spPr>
        <p:txBody>
          <a:bodyPr wrap="square">
            <a:spAutoFit/>
          </a:bodyPr>
          <a:lstStyle/>
          <a:p>
            <a:r>
              <a:rPr lang="en-US" dirty="0" smtClean="0"/>
              <a:t>Phase 2: 2x2 Design</a:t>
            </a:r>
            <a:endParaRPr lang="en-US" dirty="0"/>
          </a:p>
        </p:txBody>
      </p:sp>
      <p:grpSp>
        <p:nvGrpSpPr>
          <p:cNvPr id="70" name="Group 69"/>
          <p:cNvGrpSpPr/>
          <p:nvPr/>
        </p:nvGrpSpPr>
        <p:grpSpPr>
          <a:xfrm>
            <a:off x="17973675" y="14718506"/>
            <a:ext cx="6553404" cy="870646"/>
            <a:chOff x="1066799" y="5958162"/>
            <a:chExt cx="11007725" cy="760717"/>
          </a:xfrm>
        </p:grpSpPr>
        <p:sp>
          <p:nvSpPr>
            <p:cNvPr id="71" name="Text Box 248"/>
            <p:cNvSpPr txBox="1">
              <a:spLocks noChangeArrowheads="1"/>
            </p:cNvSpPr>
            <p:nvPr/>
          </p:nvSpPr>
          <p:spPr bwMode="auto">
            <a:xfrm>
              <a:off x="1066799" y="5958162"/>
              <a:ext cx="11007725" cy="564725"/>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gradFill>
            <a:ln w="19050">
              <a:noFill/>
              <a:miter lim="800000"/>
              <a:headEnd/>
              <a:tailEnd/>
            </a:ln>
            <a:effec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dirty="0">
                <a:effectLst/>
                <a:latin typeface="Lucida Sans" pitchFamily="34" charset="0"/>
                <a:ea typeface="SimSun" pitchFamily="2" charset="-122"/>
                <a:cs typeface="Lucida Sans" pitchFamily="34" charset="0"/>
              </a:endParaRPr>
            </a:p>
          </p:txBody>
        </p:sp>
        <p:sp>
          <p:nvSpPr>
            <p:cNvPr id="72" name="Text Box 248"/>
            <p:cNvSpPr txBox="1">
              <a:spLocks noChangeArrowheads="1"/>
            </p:cNvSpPr>
            <p:nvPr/>
          </p:nvSpPr>
          <p:spPr bwMode="auto">
            <a:xfrm>
              <a:off x="1131550" y="6046588"/>
              <a:ext cx="10831851" cy="672291"/>
            </a:xfrm>
            <a:prstGeom prst="rect">
              <a:avLst/>
            </a:prstGeom>
            <a:gradFill>
              <a:gsLst>
                <a:gs pos="56000">
                  <a:schemeClr val="accent2">
                    <a:lumMod val="50000"/>
                  </a:schemeClr>
                </a:gs>
                <a:gs pos="100000">
                  <a:schemeClr val="bg1">
                    <a:alpha val="0"/>
                  </a:schemeClr>
                </a:gs>
              </a:gsLst>
              <a:lin ang="0" scaled="1"/>
            </a:gradFill>
            <a:ln w="19050">
              <a:noFill/>
              <a:miter lim="800000"/>
              <a:headEnd/>
              <a:tailEnd/>
            </a:ln>
            <a:effec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smtClean="0">
                  <a:solidFill>
                    <a:schemeClr val="bg1"/>
                  </a:solidFill>
                  <a:effectLst/>
                  <a:latin typeface="Lucida Sans" pitchFamily="34" charset="0"/>
                  <a:ea typeface="SimSun" pitchFamily="2" charset="-122"/>
                  <a:cs typeface="Lucida Sans" pitchFamily="34" charset="0"/>
                </a:rPr>
                <a:t>LIMITATIONS</a:t>
              </a:r>
              <a:endParaRPr lang="en-US" altLang="zh-CN" sz="3200" b="1" dirty="0">
                <a:solidFill>
                  <a:schemeClr val="bg1"/>
                </a:solidFill>
                <a:effectLst/>
                <a:latin typeface="Lucida Sans" pitchFamily="34" charset="0"/>
                <a:ea typeface="SimSun" pitchFamily="2" charset="-122"/>
                <a:cs typeface="Lucida Sans" pitchFamily="34" charset="0"/>
              </a:endParaRPr>
            </a:p>
          </p:txBody>
        </p:sp>
      </p:grpSp>
      <p:sp>
        <p:nvSpPr>
          <p:cNvPr id="44" name="Text Box 247"/>
          <p:cNvSpPr txBox="1">
            <a:spLocks noChangeArrowheads="1"/>
          </p:cNvSpPr>
          <p:nvPr/>
        </p:nvSpPr>
        <p:spPr bwMode="auto">
          <a:xfrm>
            <a:off x="18049875" y="15709106"/>
            <a:ext cx="6514394" cy="2651760"/>
          </a:xfrm>
          <a:prstGeom prst="rect">
            <a:avLst/>
          </a:prstGeom>
          <a:solidFill>
            <a:schemeClr val="accent3">
              <a:lumMod val="20000"/>
              <a:lumOff val="80000"/>
            </a:schemeClr>
          </a:solidFill>
          <a:ln w="57150" cmpd="thinThick">
            <a:noFill/>
            <a:miter lim="800000"/>
            <a:headEnd/>
            <a:tailEnd/>
          </a:ln>
          <a:effectLst/>
          <a:extLst/>
        </p:spPr>
        <p:txBody>
          <a:bodyPr wrap="square" lIns="182880" tIns="91440" rIns="182880" bIns="182880">
            <a:spAutoFit/>
          </a:bodyPr>
          <a:lstStyle>
            <a:lvl1pPr defTabSz="612775">
              <a:defRPr sz="2400">
                <a:solidFill>
                  <a:schemeClr val="tx1"/>
                </a:solidFill>
                <a:latin typeface="Times New Roman" pitchFamily="18" charset="0"/>
              </a:defRPr>
            </a:lvl1pPr>
            <a:lvl2pPr marL="685800" indent="-227013"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nSpc>
                <a:spcPct val="120000"/>
              </a:lnSpc>
            </a:pPr>
            <a:r>
              <a:rPr lang="en-US" altLang="ja-JP" sz="2000" dirty="0" smtClean="0">
                <a:effectLst/>
                <a:ea typeface="ＭＳ Ｐゴシック" charset="-128"/>
              </a:rPr>
              <a:t>Limitations to this study include: </a:t>
            </a:r>
          </a:p>
          <a:p>
            <a:pPr>
              <a:lnSpc>
                <a:spcPct val="120000"/>
              </a:lnSpc>
              <a:buFont typeface="Arial" pitchFamily="34" charset="0"/>
              <a:buChar char="•"/>
            </a:pPr>
            <a:r>
              <a:rPr lang="en-US" altLang="ja-JP" sz="2000" dirty="0" smtClean="0">
                <a:effectLst/>
                <a:ea typeface="ＭＳ Ｐゴシック" charset="-128"/>
              </a:rPr>
              <a:t>Sample Size</a:t>
            </a:r>
          </a:p>
          <a:p>
            <a:pPr>
              <a:lnSpc>
                <a:spcPct val="120000"/>
              </a:lnSpc>
              <a:buFont typeface="Arial" pitchFamily="34" charset="0"/>
              <a:buChar char="•"/>
            </a:pPr>
            <a:r>
              <a:rPr lang="en-US" altLang="ja-JP" sz="2000" dirty="0" smtClean="0">
                <a:effectLst/>
                <a:ea typeface="ＭＳ Ｐゴシック" charset="-128"/>
              </a:rPr>
              <a:t>Nurse’s implementation and understanding of the      </a:t>
            </a:r>
          </a:p>
          <a:p>
            <a:pPr>
              <a:lnSpc>
                <a:spcPct val="120000"/>
              </a:lnSpc>
            </a:pPr>
            <a:r>
              <a:rPr lang="en-US" altLang="ja-JP" sz="2000" dirty="0" smtClean="0">
                <a:effectLst/>
                <a:ea typeface="ＭＳ Ｐゴシック" charset="-128"/>
              </a:rPr>
              <a:t>  utilization of the tool</a:t>
            </a:r>
          </a:p>
          <a:p>
            <a:pPr>
              <a:lnSpc>
                <a:spcPct val="120000"/>
              </a:lnSpc>
              <a:buFont typeface="Arial" pitchFamily="34" charset="0"/>
              <a:buChar char="•"/>
            </a:pPr>
            <a:r>
              <a:rPr lang="en-US" altLang="ja-JP" sz="2000" dirty="0" smtClean="0">
                <a:effectLst/>
                <a:ea typeface="ＭＳ Ｐゴシック" charset="-128"/>
              </a:rPr>
              <a:t>Lack of education regarding the tool</a:t>
            </a:r>
          </a:p>
          <a:p>
            <a:pPr>
              <a:lnSpc>
                <a:spcPct val="120000"/>
              </a:lnSpc>
              <a:buFont typeface="Arial" pitchFamily="34" charset="0"/>
              <a:buChar char="•"/>
            </a:pPr>
            <a:r>
              <a:rPr lang="en-US" altLang="ja-JP" sz="2000" dirty="0" smtClean="0">
                <a:effectLst/>
                <a:ea typeface="ＭＳ Ｐゴシック" charset="-128"/>
              </a:rPr>
              <a:t>Inability to accurately diagnose patients with sepsis </a:t>
            </a:r>
          </a:p>
          <a:p>
            <a:pPr>
              <a:lnSpc>
                <a:spcPct val="120000"/>
              </a:lnSpc>
            </a:pPr>
            <a:r>
              <a:rPr lang="en-US" altLang="ja-JP" sz="2000" dirty="0" smtClean="0">
                <a:effectLst/>
                <a:ea typeface="ＭＳ Ｐゴシック" charset="-128"/>
              </a:rPr>
              <a:t>   syndrome on admission.</a:t>
            </a:r>
            <a:endParaRPr lang="en-US" altLang="zh-CN" sz="2000" dirty="0">
              <a:effectLst/>
              <a:ea typeface="SimSun" pitchFamily="2" charset="-122"/>
            </a:endParaRPr>
          </a:p>
        </p:txBody>
      </p:sp>
      <p:graphicFrame>
        <p:nvGraphicFramePr>
          <p:cNvPr id="48" name="Content Placeholder 6"/>
          <p:cNvGraphicFramePr>
            <a:graphicFrameLocks/>
          </p:cNvGraphicFramePr>
          <p:nvPr/>
        </p:nvGraphicFramePr>
        <p:xfrm>
          <a:off x="7762875" y="29958506"/>
          <a:ext cx="5002125" cy="4665398"/>
        </p:xfrm>
        <a:graphic>
          <a:graphicData uri="http://schemas.openxmlformats.org/drawingml/2006/table">
            <a:tbl>
              <a:tblPr firstRow="1" bandRow="1">
                <a:tableStyleId>{7DF18680-E054-41AD-8BC1-D1AEF772440D}</a:tableStyleId>
              </a:tblPr>
              <a:tblGrid>
                <a:gridCol w="954951"/>
                <a:gridCol w="2281818"/>
                <a:gridCol w="1765356"/>
              </a:tblGrid>
              <a:tr h="1237698">
                <a:tc>
                  <a:txBody>
                    <a:bodyPr/>
                    <a:lstStyle/>
                    <a:p>
                      <a:pPr algn="ctr"/>
                      <a:endParaRPr lang="en-US" sz="1800" dirty="0">
                        <a:solidFill>
                          <a:sysClr val="windowText" lastClr="000000"/>
                        </a:solidFill>
                      </a:endParaRPr>
                    </a:p>
                  </a:txBody>
                  <a:tcPr marL="46258" marR="46258" marT="49986" marB="49986" anchor="ctr">
                    <a:solidFill>
                      <a:schemeClr val="accent5">
                        <a:lumMod val="75000"/>
                      </a:schemeClr>
                    </a:solidFill>
                  </a:tcPr>
                </a:tc>
                <a:tc>
                  <a:txBody>
                    <a:bodyPr/>
                    <a:lstStyle/>
                    <a:p>
                      <a:pPr algn="ctr"/>
                      <a:r>
                        <a:rPr lang="en-US" sz="2000" dirty="0" smtClean="0"/>
                        <a:t>Sepsis </a:t>
                      </a:r>
                    </a:p>
                    <a:p>
                      <a:pPr algn="ctr"/>
                      <a:r>
                        <a:rPr lang="en-US" sz="2000" dirty="0" smtClean="0"/>
                        <a:t>Present</a:t>
                      </a:r>
                      <a:endParaRPr lang="en-US" sz="2000" dirty="0">
                        <a:solidFill>
                          <a:sysClr val="windowText" lastClr="000000"/>
                        </a:solidFill>
                      </a:endParaRPr>
                    </a:p>
                  </a:txBody>
                  <a:tcPr marL="46258" marR="46258" marT="49986" marB="49986" anchor="ctr">
                    <a:solidFill>
                      <a:schemeClr val="accent5">
                        <a:lumMod val="75000"/>
                      </a:schemeClr>
                    </a:solidFill>
                  </a:tcPr>
                </a:tc>
                <a:tc>
                  <a:txBody>
                    <a:bodyPr/>
                    <a:lstStyle/>
                    <a:p>
                      <a:pPr algn="ctr"/>
                      <a:r>
                        <a:rPr lang="en-US" sz="2000" dirty="0" smtClean="0"/>
                        <a:t>Sepsis Absent</a:t>
                      </a:r>
                      <a:endParaRPr lang="en-US" sz="2000" dirty="0">
                        <a:solidFill>
                          <a:sysClr val="windowText" lastClr="000000"/>
                        </a:solidFill>
                      </a:endParaRPr>
                    </a:p>
                  </a:txBody>
                  <a:tcPr marL="46258" marR="46258" marT="49986" marB="49986" anchor="ctr">
                    <a:solidFill>
                      <a:schemeClr val="accent5">
                        <a:lumMod val="75000"/>
                      </a:schemeClr>
                    </a:solidFill>
                  </a:tcPr>
                </a:tc>
              </a:tr>
              <a:tr h="1591326">
                <a:tc>
                  <a:txBody>
                    <a:bodyPr/>
                    <a:lstStyle/>
                    <a:p>
                      <a:pPr algn="ctr"/>
                      <a:r>
                        <a:rPr lang="en-US" sz="1800" dirty="0" smtClean="0"/>
                        <a:t>Positive</a:t>
                      </a:r>
                      <a:endParaRPr lang="en-US" sz="1800" b="1" dirty="0">
                        <a:solidFill>
                          <a:schemeClr val="bg1"/>
                        </a:solidFill>
                      </a:endParaRPr>
                    </a:p>
                  </a:txBody>
                  <a:tcPr marL="46258" marR="46258" marT="49986" marB="49986" anchor="ctr"/>
                </a:tc>
                <a:tc>
                  <a:txBody>
                    <a:bodyPr/>
                    <a:lstStyle/>
                    <a:p>
                      <a:pPr algn="ctr"/>
                      <a:endParaRPr lang="en-US" sz="2000" dirty="0" smtClean="0"/>
                    </a:p>
                    <a:p>
                      <a:pPr algn="ctr"/>
                      <a:r>
                        <a:rPr lang="en-US" sz="2000" dirty="0" smtClean="0"/>
                        <a:t>78</a:t>
                      </a:r>
                    </a:p>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True</a:t>
                      </a:r>
                      <a:r>
                        <a:rPr lang="en-US" sz="2000" baseline="0" dirty="0" smtClean="0"/>
                        <a:t> Positive</a:t>
                      </a:r>
                      <a:endParaRPr lang="en-US" sz="2000" dirty="0" smtClean="0"/>
                    </a:p>
                    <a:p>
                      <a:pPr algn="ctr"/>
                      <a:endParaRPr lang="en-US" sz="2000" dirty="0">
                        <a:solidFill>
                          <a:schemeClr val="bg1"/>
                        </a:solidFill>
                      </a:endParaRPr>
                    </a:p>
                  </a:txBody>
                  <a:tcPr marL="46258" marR="46258" marT="49986" marB="4998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129</a:t>
                      </a:r>
                    </a:p>
                    <a:p>
                      <a:pPr algn="ctr"/>
                      <a:r>
                        <a:rPr lang="en-US" sz="2000" dirty="0" smtClean="0"/>
                        <a:t>False Positive</a:t>
                      </a:r>
                      <a:endParaRPr lang="en-US" sz="2000" dirty="0">
                        <a:solidFill>
                          <a:schemeClr val="bg1"/>
                        </a:solidFill>
                      </a:endParaRPr>
                    </a:p>
                  </a:txBody>
                  <a:tcPr marL="46258" marR="46258" marT="49986" marB="49986" anchor="ctr"/>
                </a:tc>
              </a:tr>
              <a:tr h="1836374">
                <a:tc>
                  <a:txBody>
                    <a:bodyPr/>
                    <a:lstStyle/>
                    <a:p>
                      <a:pPr algn="ctr"/>
                      <a:r>
                        <a:rPr lang="en-US" sz="1800" dirty="0" smtClean="0"/>
                        <a:t>Negative</a:t>
                      </a:r>
                      <a:endParaRPr lang="en-US" sz="1800" b="1" dirty="0">
                        <a:solidFill>
                          <a:schemeClr val="bg1"/>
                        </a:solidFill>
                      </a:endParaRPr>
                    </a:p>
                  </a:txBody>
                  <a:tcPr marL="46258" marR="46258" marT="49986" marB="49986" anchor="ctr"/>
                </a:tc>
                <a:tc>
                  <a:txBody>
                    <a:bodyPr/>
                    <a:lstStyle/>
                    <a:p>
                      <a:pPr algn="ctr"/>
                      <a:endParaRPr lang="en-US" sz="2000" dirty="0" smtClean="0"/>
                    </a:p>
                    <a:p>
                      <a:pPr algn="ctr"/>
                      <a:r>
                        <a:rPr lang="en-US" sz="2000" dirty="0" smtClean="0"/>
                        <a:t>110</a:t>
                      </a:r>
                    </a:p>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False Negative</a:t>
                      </a:r>
                    </a:p>
                    <a:p>
                      <a:pPr algn="ctr"/>
                      <a:endParaRPr lang="en-US" sz="2000" dirty="0">
                        <a:solidFill>
                          <a:schemeClr val="bg1"/>
                        </a:solidFill>
                      </a:endParaRPr>
                    </a:p>
                  </a:txBody>
                  <a:tcPr marL="46258" marR="46258" marT="49986" marB="4998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1233</a:t>
                      </a:r>
                    </a:p>
                    <a:p>
                      <a:pPr algn="ctr"/>
                      <a:r>
                        <a:rPr lang="en-US" sz="2000" dirty="0" smtClean="0"/>
                        <a:t>True Negative</a:t>
                      </a:r>
                      <a:endParaRPr lang="en-US" sz="2000" dirty="0">
                        <a:solidFill>
                          <a:schemeClr val="bg1"/>
                        </a:solidFill>
                      </a:endParaRPr>
                    </a:p>
                  </a:txBody>
                  <a:tcPr marL="46258" marR="46258" marT="49986" marB="49986" anchor="ctr"/>
                </a:tc>
              </a:tr>
            </a:tbl>
          </a:graphicData>
        </a:graphic>
      </p:graphicFrame>
      <p:graphicFrame>
        <p:nvGraphicFramePr>
          <p:cNvPr id="49" name="Table 48"/>
          <p:cNvGraphicFramePr>
            <a:graphicFrameLocks noGrp="1"/>
          </p:cNvGraphicFramePr>
          <p:nvPr/>
        </p:nvGraphicFramePr>
        <p:xfrm>
          <a:off x="7839075" y="24014906"/>
          <a:ext cx="4953000" cy="5290581"/>
        </p:xfrm>
        <a:graphic>
          <a:graphicData uri="http://schemas.openxmlformats.org/drawingml/2006/table">
            <a:tbl>
              <a:tblPr>
                <a:solidFill>
                  <a:srgbClr val="FFFF00"/>
                </a:solidFill>
              </a:tblPr>
              <a:tblGrid>
                <a:gridCol w="42274"/>
                <a:gridCol w="100548"/>
                <a:gridCol w="34161"/>
                <a:gridCol w="328855"/>
                <a:gridCol w="592996"/>
                <a:gridCol w="1130830"/>
                <a:gridCol w="1234262"/>
                <a:gridCol w="606788"/>
                <a:gridCol w="848125"/>
                <a:gridCol w="34161"/>
              </a:tblGrid>
              <a:tr h="15376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gridSpan="2">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r>
              <a:tr h="273611">
                <a:tc>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endParaRPr lang="en-US" sz="2000" dirty="0"/>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gridSpan="3">
                  <a:txBody>
                    <a:bodyPr/>
                    <a:lstStyle/>
                    <a:p>
                      <a:pPr algn="l" fontAlgn="ctr"/>
                      <a:r>
                        <a:rPr lang="en-US" sz="1200" b="1" i="0" u="none" strike="noStrike" dirty="0">
                          <a:solidFill>
                            <a:srgbClr val="000000"/>
                          </a:solidFill>
                          <a:latin typeface="Times New Roman"/>
                        </a:rPr>
                        <a:t>Statistics</a:t>
                      </a:r>
                    </a:p>
                  </a:txBody>
                  <a:tcPr marL="3878" marR="3878" marT="8330" marB="0" anchor="ctr">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hMerge="1">
                  <a:txBody>
                    <a:bodyPr/>
                    <a:lstStyle/>
                    <a:p>
                      <a:endParaRPr lang="en-US"/>
                    </a:p>
                  </a:txBody>
                  <a:tcPr/>
                </a:tc>
                <a:tc>
                  <a:txBody>
                    <a:bodyPr/>
                    <a:lstStyle/>
                    <a:p>
                      <a:pPr algn="l" fontAlgn="ctr"/>
                      <a:endParaRPr lang="en-US" sz="1200" b="1" i="0" u="none" strike="noStrike" dirty="0">
                        <a:solidFill>
                          <a:srgbClr val="000000"/>
                        </a:solidFill>
                        <a:latin typeface="Times New Roman"/>
                      </a:endParaRPr>
                    </a:p>
                  </a:txBody>
                  <a:tcPr marL="3878" marR="3878" marT="8330" marB="0" anchor="ctr">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l" fontAlgn="ctr"/>
                      <a:endParaRPr lang="en-US" sz="1200" b="1" i="0" u="none" strike="noStrike" dirty="0">
                        <a:solidFill>
                          <a:srgbClr val="000000"/>
                        </a:solidFill>
                        <a:latin typeface="Times New Roman"/>
                      </a:endParaRPr>
                    </a:p>
                  </a:txBody>
                  <a:tcPr marL="3878" marR="3878" marT="8330" marB="0" anchor="ctr">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r>
              <a:tr h="566577">
                <a:tc>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endParaRPr lang="en-US" sz="2000" dirty="0"/>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gridSpan="2">
                  <a:txBody>
                    <a:bodyPr/>
                    <a:lstStyle/>
                    <a:p>
                      <a:pPr algn="l" fontAlgn="b"/>
                      <a:r>
                        <a:rPr lang="en-US" sz="1200" b="0" i="0" u="none" strike="noStrike" dirty="0">
                          <a:solidFill>
                            <a:srgbClr val="000000"/>
                          </a:solidFill>
                          <a:latin typeface="Times New Roman"/>
                        </a:rPr>
                        <a:t> </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a:txBody>
                    <a:bodyPr/>
                    <a:lstStyle/>
                    <a:p>
                      <a:pPr algn="l" fontAlgn="b"/>
                      <a:r>
                        <a:rPr lang="en-US" sz="1200" b="0" i="0" u="none" strike="noStrike" dirty="0">
                          <a:solidFill>
                            <a:srgbClr val="000000"/>
                          </a:solidFill>
                          <a:latin typeface="Times New Roman"/>
                        </a:rPr>
                        <a:t> </a:t>
                      </a: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200" b="1" i="0" u="none" strike="noStrike" dirty="0" smtClean="0">
                          <a:solidFill>
                            <a:srgbClr val="000000"/>
                          </a:solidFill>
                          <a:latin typeface="Times New Roman"/>
                        </a:rPr>
                        <a:t>Diagnosis on admission</a:t>
                      </a:r>
                      <a:endParaRPr lang="en-US" sz="1200" b="1" i="0" u="none" strike="noStrike" dirty="0">
                        <a:solidFill>
                          <a:srgbClr val="000000"/>
                        </a:solidFill>
                        <a:latin typeface="Times New Roman"/>
                      </a:endParaRP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200" b="1" i="0" u="none" strike="noStrike" dirty="0">
                          <a:solidFill>
                            <a:srgbClr val="000000"/>
                          </a:solidFill>
                          <a:latin typeface="Times New Roman"/>
                        </a:rPr>
                        <a:t>Sepsis Tool Identifies Sepsis</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rgbClr val="000000"/>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r>
              <a:tr h="273611">
                <a:tc>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endParaRPr lang="en-US" sz="2000" dirty="0"/>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gridSpan="2">
                  <a:txBody>
                    <a:bodyPr/>
                    <a:lstStyle/>
                    <a:p>
                      <a:pPr algn="l" fontAlgn="b"/>
                      <a:r>
                        <a:rPr lang="en-US" sz="1200" b="0" i="0" u="none" strike="noStrike" dirty="0">
                          <a:solidFill>
                            <a:srgbClr val="000000"/>
                          </a:solidFill>
                          <a:latin typeface="Times New Roman"/>
                        </a:rPr>
                        <a:t>N</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a:txBody>
                    <a:bodyPr/>
                    <a:lstStyle/>
                    <a:p>
                      <a:pPr algn="r" fontAlgn="b"/>
                      <a:r>
                        <a:rPr lang="en-US" sz="1200" b="0" i="0" u="none" strike="noStrike" dirty="0">
                          <a:solidFill>
                            <a:srgbClr val="000000"/>
                          </a:solidFill>
                          <a:latin typeface="Times New Roman"/>
                        </a:rPr>
                        <a:t>Valid</a:t>
                      </a: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r" fontAlgn="b"/>
                      <a:r>
                        <a:rPr lang="en-US" sz="1200" b="0" i="0" u="none" strike="noStrike" dirty="0">
                          <a:solidFill>
                            <a:srgbClr val="000000"/>
                          </a:solidFill>
                          <a:latin typeface="Times New Roman"/>
                        </a:rPr>
                        <a:t>220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r" fontAlgn="b"/>
                      <a:r>
                        <a:rPr lang="en-US" sz="1200" b="0" i="0" u="none" strike="noStrike" dirty="0">
                          <a:solidFill>
                            <a:srgbClr val="000000"/>
                          </a:solidFill>
                          <a:latin typeface="Times New Roman"/>
                        </a:rPr>
                        <a:t>220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rgbClr val="000000"/>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r>
              <a:tr h="380144">
                <a:tc>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endParaRPr lang="en-US" sz="2000" dirty="0"/>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gridSpan="2">
                  <a:txBody>
                    <a:bodyPr/>
                    <a:lstStyle/>
                    <a:p>
                      <a:pPr algn="l" fontAlgn="b"/>
                      <a:r>
                        <a:rPr lang="en-US" sz="1200" b="0" i="0" u="none" strike="noStrike" dirty="0">
                          <a:solidFill>
                            <a:srgbClr val="000000"/>
                          </a:solidFill>
                          <a:latin typeface="Times New Roman"/>
                        </a:rPr>
                        <a:t> </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a:txBody>
                    <a:bodyPr/>
                    <a:lstStyle/>
                    <a:p>
                      <a:pPr algn="r" fontAlgn="b"/>
                      <a:r>
                        <a:rPr lang="en-US" sz="1200" b="0" i="0" u="none" strike="noStrike" dirty="0">
                          <a:solidFill>
                            <a:srgbClr val="000000"/>
                          </a:solidFill>
                          <a:latin typeface="Times New Roman"/>
                        </a:rPr>
                        <a:t>Missing</a:t>
                      </a: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r" fontAlgn="b"/>
                      <a:r>
                        <a:rPr lang="en-US" sz="1200" b="0" i="0" u="none" strike="noStrike" dirty="0">
                          <a:solidFill>
                            <a:srgbClr val="000000"/>
                          </a:solidFill>
                          <a:latin typeface="Times New Roman"/>
                        </a:rPr>
                        <a:t>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r" fontAlgn="b"/>
                      <a:r>
                        <a:rPr lang="en-US" sz="1200" b="0" i="0" u="none" strike="noStrike" dirty="0">
                          <a:solidFill>
                            <a:srgbClr val="000000"/>
                          </a:solidFill>
                          <a:latin typeface="Times New Roman"/>
                        </a:rPr>
                        <a:t>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rgbClr val="000000"/>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2700" cap="flat" cmpd="sng" algn="ctr">
                      <a:solidFill>
                        <a:schemeClr val="bg2">
                          <a:lumMod val="60000"/>
                          <a:lumOff val="40000"/>
                        </a:schemeClr>
                      </a:solidFill>
                      <a:prstDash val="solid"/>
                      <a:round/>
                      <a:headEnd type="none" w="med" len="med"/>
                      <a:tailEnd type="none" w="med" len="med"/>
                    </a:lnB>
                    <a:solidFill>
                      <a:schemeClr val="bg2">
                        <a:lumMod val="60000"/>
                        <a:lumOff val="40000"/>
                      </a:schemeClr>
                    </a:solidFill>
                  </a:tcPr>
                </a:tc>
              </a:tr>
              <a:tr h="273611">
                <a:tc>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endParaRPr lang="en-US" sz="2000" dirty="0"/>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60000"/>
                        <a:lumOff val="40000"/>
                      </a:schemeClr>
                    </a:solidFill>
                  </a:tcPr>
                </a:tc>
                <a:tc gridSpan="2">
                  <a:txBody>
                    <a:bodyPr/>
                    <a:lstStyle/>
                    <a:p>
                      <a:pPr algn="l"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60000"/>
                        <a:lumOff val="40000"/>
                      </a:schemeClr>
                    </a:solidFill>
                  </a:tcPr>
                </a:tc>
                <a:tc hMerge="1">
                  <a:txBody>
                    <a:bodyPr/>
                    <a:lstStyle/>
                    <a:p>
                      <a:endParaRPr lang="en-US"/>
                    </a:p>
                  </a:txBody>
                  <a:tcPr/>
                </a:tc>
                <a:tc>
                  <a:txBody>
                    <a:bodyPr/>
                    <a:lstStyle/>
                    <a:p>
                      <a:pPr algn="r"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2700" cap="flat" cmpd="sng" algn="ctr">
                      <a:solidFill>
                        <a:schemeClr val="bg2">
                          <a:lumMod val="60000"/>
                          <a:lumOff val="40000"/>
                        </a:schemeClr>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60000"/>
                        <a:lumOff val="4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60000"/>
                          <a:lumOff val="4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60000"/>
                          <a:lumOff val="4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60000"/>
                        <a:lumOff val="40000"/>
                      </a:schemeClr>
                    </a:solidFill>
                  </a:tcPr>
                </a:tc>
              </a:tr>
              <a:tr h="19371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7">
                  <a:txBody>
                    <a:bodyPr/>
                    <a:lstStyle/>
                    <a:p>
                      <a:pPr algn="l" fontAlgn="b"/>
                      <a:r>
                        <a:rPr lang="en-US" sz="1200" b="1" i="0" u="none" strike="noStrike" dirty="0">
                          <a:solidFill>
                            <a:srgbClr val="000000"/>
                          </a:solidFill>
                          <a:latin typeface="Times New Roman"/>
                        </a:rPr>
                        <a:t>Frequency Table</a:t>
                      </a: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19371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7">
                  <a:txBody>
                    <a:bodyPr/>
                    <a:lstStyle/>
                    <a:p>
                      <a:pPr algn="ctr" fontAlgn="ctr"/>
                      <a:r>
                        <a:rPr lang="en-US" sz="1200" b="1" i="0" u="none" strike="noStrike" dirty="0" smtClean="0">
                          <a:solidFill>
                            <a:srgbClr val="000000"/>
                          </a:solidFill>
                          <a:latin typeface="Times New Roman"/>
                        </a:rPr>
                        <a:t>Diagnosis On Admission</a:t>
                      </a:r>
                      <a:endParaRPr lang="en-US" sz="1200" b="1" i="0" u="none" strike="noStrike" dirty="0">
                        <a:solidFill>
                          <a:srgbClr val="000000"/>
                        </a:solidFill>
                        <a:latin typeface="Times New Roman"/>
                      </a:endParaRPr>
                    </a:p>
                  </a:txBody>
                  <a:tcPr marL="3878" marR="3878" marT="8330" marB="0" anchor="ctr">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380144">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2">
                  <a:txBody>
                    <a:bodyPr/>
                    <a:lstStyle/>
                    <a:p>
                      <a:pPr algn="ctr" fontAlgn="ctr"/>
                      <a:r>
                        <a:rPr lang="en-US" sz="1200" b="0" i="0" u="none" strike="noStrike" dirty="0">
                          <a:solidFill>
                            <a:srgbClr val="000000"/>
                          </a:solidFill>
                          <a:latin typeface="Times New Roman"/>
                        </a:rPr>
                        <a:t> </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ctr" fontAlgn="ctr"/>
                      <a:r>
                        <a:rPr lang="en-US" sz="1200" b="0" i="0" u="none" strike="noStrike" dirty="0">
                          <a:solidFill>
                            <a:srgbClr val="000000"/>
                          </a:solidFill>
                          <a:latin typeface="Times New Roman"/>
                        </a:rPr>
                        <a:t> </a:t>
                      </a:r>
                    </a:p>
                  </a:txBody>
                  <a:tcPr marL="3878" marR="3878" marT="8330" marB="0" anchor="ctr">
                    <a:lnL w="12700" cap="flat" cmpd="sng" algn="ctr">
                      <a:solidFill>
                        <a:schemeClr val="bg2">
                          <a:lumMod val="20000"/>
                          <a:lumOff val="8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a:solidFill>
                            <a:srgbClr val="000000"/>
                          </a:solidFill>
                          <a:latin typeface="Times New Roman"/>
                        </a:rPr>
                        <a:t>Frequency</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a:solidFill>
                            <a:srgbClr val="000000"/>
                          </a:solidFill>
                          <a:latin typeface="Times New Roman"/>
                        </a:rPr>
                        <a:t>Percent</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a:solidFill>
                            <a:srgbClr val="000000"/>
                          </a:solidFill>
                          <a:latin typeface="Times New Roman"/>
                        </a:rPr>
                        <a:t>Valid Percent</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a:solidFill>
                            <a:srgbClr val="000000"/>
                          </a:solidFill>
                          <a:latin typeface="Times New Roman"/>
                        </a:rPr>
                        <a:t>Cumulative Percent</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rgbClr val="000000"/>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380144">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2">
                  <a:txBody>
                    <a:bodyPr/>
                    <a:lstStyle/>
                    <a:p>
                      <a:pPr algn="l" fontAlgn="b"/>
                      <a:r>
                        <a:rPr lang="en-US" sz="1200" b="0" i="0" u="none" strike="noStrike" dirty="0">
                          <a:solidFill>
                            <a:srgbClr val="000000"/>
                          </a:solidFill>
                          <a:latin typeface="Times New Roman"/>
                        </a:rPr>
                        <a:t>Valid</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r" fontAlgn="b"/>
                      <a:r>
                        <a:rPr lang="en-US" sz="1200" b="0" i="0" u="none" strike="noStrike" dirty="0">
                          <a:solidFill>
                            <a:srgbClr val="000000"/>
                          </a:solidFill>
                          <a:latin typeface="Times New Roman"/>
                        </a:rPr>
                        <a:t>Yes</a:t>
                      </a: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220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100.0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100.0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100.0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rgbClr val="000000"/>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19371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2">
                  <a:txBody>
                    <a:bodyPr/>
                    <a:lstStyle/>
                    <a:p>
                      <a:pPr algn="l"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l"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Times New Roman"/>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19371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7">
                  <a:txBody>
                    <a:bodyPr/>
                    <a:lstStyle/>
                    <a:p>
                      <a:pPr algn="ctr" fontAlgn="ctr"/>
                      <a:r>
                        <a:rPr lang="en-US" sz="1200" b="1" i="0" u="none" strike="noStrike" dirty="0">
                          <a:solidFill>
                            <a:srgbClr val="000000"/>
                          </a:solidFill>
                          <a:latin typeface="Times New Roman"/>
                        </a:rPr>
                        <a:t>Sepsis Tool Identifies Sepsis</a:t>
                      </a:r>
                    </a:p>
                  </a:txBody>
                  <a:tcPr marL="3878" marR="3878" marT="8330" marB="0" anchor="ctr">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380144">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2">
                  <a:txBody>
                    <a:bodyPr/>
                    <a:lstStyle/>
                    <a:p>
                      <a:pPr algn="ctr" fontAlgn="ctr"/>
                      <a:r>
                        <a:rPr lang="en-US" sz="1200" b="0" i="0" u="none" strike="noStrike" dirty="0">
                          <a:solidFill>
                            <a:srgbClr val="000000"/>
                          </a:solidFill>
                          <a:latin typeface="Times New Roman"/>
                        </a:rPr>
                        <a:t> </a:t>
                      </a:r>
                    </a:p>
                  </a:txBody>
                  <a:tcPr marL="3878" marR="3878" marT="8330" marB="0" anchor="ctr">
                    <a:lnL w="12700" cap="flat" cmpd="sng" algn="ctr">
                      <a:solidFill>
                        <a:schemeClr val="tx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ctr" fontAlgn="ctr"/>
                      <a:r>
                        <a:rPr lang="en-US" sz="1200" b="0" i="0" u="none" strike="noStrike" dirty="0">
                          <a:solidFill>
                            <a:srgbClr val="000000"/>
                          </a:solidFill>
                          <a:latin typeface="Times New Roman"/>
                        </a:rPr>
                        <a:t> </a:t>
                      </a:r>
                    </a:p>
                  </a:txBody>
                  <a:tcPr marL="3878" marR="3878" marT="8330" marB="0" anchor="ctr">
                    <a:lnL w="12700" cap="flat" cmpd="sng" algn="ctr">
                      <a:solidFill>
                        <a:schemeClr val="bg2">
                          <a:lumMod val="20000"/>
                          <a:lumOff val="8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a:solidFill>
                            <a:srgbClr val="000000"/>
                          </a:solidFill>
                          <a:latin typeface="Times New Roman"/>
                        </a:rPr>
                        <a:t>Frequency</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a:solidFill>
                            <a:srgbClr val="000000"/>
                          </a:solidFill>
                          <a:latin typeface="Times New Roman"/>
                        </a:rPr>
                        <a:t>Percent</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a:solidFill>
                            <a:srgbClr val="000000"/>
                          </a:solidFill>
                          <a:latin typeface="Times New Roman"/>
                        </a:rPr>
                        <a:t>Valid Percent</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a:solidFill>
                            <a:srgbClr val="000000"/>
                          </a:solidFill>
                          <a:latin typeface="Times New Roman"/>
                        </a:rPr>
                        <a:t>Cumulative Percent</a:t>
                      </a:r>
                    </a:p>
                  </a:txBody>
                  <a:tcPr marL="3878" marR="3878" marT="83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rgbClr val="000000"/>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380144">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2">
                  <a:txBody>
                    <a:bodyPr/>
                    <a:lstStyle/>
                    <a:p>
                      <a:pPr algn="l" fontAlgn="b"/>
                      <a:r>
                        <a:rPr lang="en-US" sz="1200" b="0" i="0" u="none" strike="noStrike" dirty="0">
                          <a:solidFill>
                            <a:srgbClr val="000000"/>
                          </a:solidFill>
                          <a:latin typeface="Times New Roman"/>
                        </a:rPr>
                        <a:t>Valid</a:t>
                      </a:r>
                    </a:p>
                  </a:txBody>
                  <a:tcPr marL="3878" marR="3878" marT="8330" marB="0" anchor="b">
                    <a:lnL w="12700" cap="flat" cmpd="sng" algn="ctr">
                      <a:solidFill>
                        <a:schemeClr val="tx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r" fontAlgn="b"/>
                      <a:r>
                        <a:rPr lang="en-US" sz="1200" b="0" i="0" u="none" strike="noStrike" dirty="0">
                          <a:solidFill>
                            <a:srgbClr val="000000"/>
                          </a:solidFill>
                          <a:latin typeface="Times New Roman"/>
                        </a:rPr>
                        <a:t>No</a:t>
                      </a: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53</a:t>
                      </a:r>
                    </a:p>
                  </a:txBody>
                  <a:tcPr marL="3878" marR="3878" marT="833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24.1</a:t>
                      </a:r>
                    </a:p>
                  </a:txBody>
                  <a:tcPr marL="3878" marR="3878" marT="833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24.1</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24.1</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rgbClr val="000000"/>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19371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2">
                  <a:txBody>
                    <a:bodyPr/>
                    <a:lstStyle/>
                    <a:p>
                      <a:pPr algn="l" fontAlgn="b"/>
                      <a:r>
                        <a:rPr lang="en-US" sz="1200" b="0" i="0" u="none" strike="noStrike" dirty="0">
                          <a:solidFill>
                            <a:srgbClr val="000000"/>
                          </a:solidFill>
                          <a:latin typeface="Times New Roman"/>
                        </a:rPr>
                        <a:t> </a:t>
                      </a:r>
                    </a:p>
                  </a:txBody>
                  <a:tcPr marL="3878" marR="3878" marT="8330" marB="0" anchor="b">
                    <a:lnL w="12700" cap="flat" cmpd="sng" algn="ctr">
                      <a:solidFill>
                        <a:schemeClr val="tx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r" fontAlgn="b"/>
                      <a:r>
                        <a:rPr lang="en-US" sz="1200" b="0" i="0" u="none" strike="noStrike" dirty="0">
                          <a:solidFill>
                            <a:srgbClr val="000000"/>
                          </a:solidFill>
                          <a:latin typeface="Times New Roman"/>
                        </a:rPr>
                        <a:t>Yes</a:t>
                      </a: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167</a:t>
                      </a:r>
                    </a:p>
                  </a:txBody>
                  <a:tcPr marL="3878" marR="3878" marT="833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75.9</a:t>
                      </a:r>
                    </a:p>
                  </a:txBody>
                  <a:tcPr marL="3878" marR="3878" marT="833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75.9</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100.0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rgbClr val="000000"/>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19371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gridSpan="2">
                  <a:txBody>
                    <a:bodyPr/>
                    <a:lstStyle/>
                    <a:p>
                      <a:pPr algn="l" fontAlgn="b"/>
                      <a:r>
                        <a:rPr lang="en-US" sz="1200" b="0" i="0" u="none" strike="noStrike" dirty="0">
                          <a:solidFill>
                            <a:srgbClr val="000000"/>
                          </a:solidFill>
                          <a:latin typeface="Times New Roman"/>
                        </a:rPr>
                        <a:t> </a:t>
                      </a:r>
                    </a:p>
                  </a:txBody>
                  <a:tcPr marL="3878" marR="3878" marT="8330" marB="0" anchor="b">
                    <a:lnL w="12700" cap="flat" cmpd="sng" algn="ctr">
                      <a:solidFill>
                        <a:schemeClr val="tx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r" fontAlgn="b"/>
                      <a:r>
                        <a:rPr lang="en-US" sz="1200" b="0" i="0" u="none" strike="noStrike" dirty="0">
                          <a:solidFill>
                            <a:srgbClr val="000000"/>
                          </a:solidFill>
                          <a:latin typeface="Times New Roman"/>
                        </a:rPr>
                        <a:t>Total</a:t>
                      </a: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220</a:t>
                      </a:r>
                    </a:p>
                  </a:txBody>
                  <a:tcPr marL="3878" marR="3878" marT="833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100.0</a:t>
                      </a:r>
                    </a:p>
                  </a:txBody>
                  <a:tcPr marL="3878" marR="3878" marT="833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r" fontAlgn="b"/>
                      <a:r>
                        <a:rPr lang="en-US" sz="1200" b="0" i="0" u="none" strike="noStrike" dirty="0">
                          <a:solidFill>
                            <a:srgbClr val="000000"/>
                          </a:solidFill>
                          <a:latin typeface="Times New Roman"/>
                        </a:rPr>
                        <a:t>100.0</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l" fontAlgn="b"/>
                      <a:r>
                        <a:rPr lang="en-US" sz="1200" b="0" i="0" u="none" strike="noStrike" dirty="0">
                          <a:solidFill>
                            <a:srgbClr val="000000"/>
                          </a:solidFill>
                          <a:latin typeface="Times New Roman"/>
                        </a:rPr>
                        <a:t> </a:t>
                      </a:r>
                    </a:p>
                  </a:txBody>
                  <a:tcPr marL="3878" marR="3878" marT="83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rgbClr val="000000"/>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19371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2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15376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solidFill>
                      <a:schemeClr val="bg2">
                        <a:lumMod val="20000"/>
                        <a:lumOff val="80000"/>
                      </a:schemeClr>
                    </a:solidFill>
                  </a:tcPr>
                </a:tc>
              </a:tr>
              <a:tr h="153762">
                <a:tc gridSpan="2">
                  <a:txBody>
                    <a:bodyPr/>
                    <a:lstStyle/>
                    <a:p>
                      <a:pPr algn="l" fontAlgn="b"/>
                      <a:endParaRPr lang="en-US" sz="1100" b="0" i="0" u="none" strike="noStrike" dirty="0">
                        <a:solidFill>
                          <a:srgbClr val="000000"/>
                        </a:solidFill>
                        <a:latin typeface="Calibri"/>
                      </a:endParaRPr>
                    </a:p>
                  </a:txBody>
                  <a:tcPr marL="3878" marR="3878" marT="8330" marB="0" anchor="b">
                    <a:lnL w="19050" cap="flat" cmpd="sng" algn="ctr">
                      <a:solidFill>
                        <a:schemeClr val="bg1"/>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20000"/>
                        <a:lumOff val="80000"/>
                      </a:schemeClr>
                    </a:solidFill>
                  </a:tcPr>
                </a:tc>
                <a:tc hMerge="1">
                  <a:txBody>
                    <a:bodyPr/>
                    <a:lstStyle/>
                    <a:p>
                      <a:endParaRPr lang="en-US"/>
                    </a:p>
                  </a:txBody>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2700" cap="flat" cmpd="sng" algn="ctr">
                      <a:solidFill>
                        <a:schemeClr val="bg2">
                          <a:lumMod val="20000"/>
                          <a:lumOff val="80000"/>
                        </a:schemeClr>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l" fontAlgn="b"/>
                      <a:endParaRPr lang="en-US" sz="1100" b="0" i="0" u="none" strike="noStrike" dirty="0">
                        <a:solidFill>
                          <a:srgbClr val="000000"/>
                        </a:solidFill>
                        <a:latin typeface="Calibri"/>
                      </a:endParaRPr>
                    </a:p>
                  </a:txBody>
                  <a:tcPr marL="3878" marR="3878" marT="8330" marB="0" anchor="b">
                    <a:lnL w="12700" cap="flat" cmpd="sng" algn="ctr">
                      <a:solidFill>
                        <a:schemeClr val="bg2">
                          <a:lumMod val="20000"/>
                          <a:lumOff val="80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2">
                          <a:lumMod val="20000"/>
                          <a:lumOff val="80000"/>
                        </a:schemeClr>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20000"/>
                        <a:lumOff val="80000"/>
                      </a:schemeClr>
                    </a:solidFill>
                  </a:tcPr>
                </a:tc>
              </a:tr>
            </a:tbl>
          </a:graphicData>
        </a:graphic>
      </p:graphicFrame>
      <p:pic>
        <p:nvPicPr>
          <p:cNvPr id="75" name="Picture 74"/>
          <p:cNvPicPr/>
          <p:nvPr/>
        </p:nvPicPr>
        <p:blipFill>
          <a:blip r:embed="rId5" cstate="print">
            <a:clrChange>
              <a:clrFrom>
                <a:srgbClr val="F0F0F0"/>
              </a:clrFrom>
              <a:clrTo>
                <a:srgbClr val="F0F0F0">
                  <a:alpha val="0"/>
                </a:srgbClr>
              </a:clrTo>
            </a:clrChange>
            <a:duotone>
              <a:prstClr val="black"/>
              <a:srgbClr val="92D050">
                <a:tint val="45000"/>
                <a:satMod val="400000"/>
              </a:srgbClr>
            </a:duotone>
          </a:blip>
          <a:srcRect/>
          <a:stretch>
            <a:fillRect/>
          </a:stretch>
        </p:blipFill>
        <p:spPr bwMode="auto">
          <a:xfrm>
            <a:off x="13020675" y="24014906"/>
            <a:ext cx="4724400" cy="5257800"/>
          </a:xfrm>
          <a:prstGeom prst="rect">
            <a:avLst/>
          </a:prstGeom>
          <a:noFill/>
          <a:ln w="19050">
            <a:solidFill>
              <a:schemeClr val="bg1"/>
            </a:solidFill>
            <a:miter lim="800000"/>
            <a:headEnd/>
            <a:tailEnd/>
          </a:ln>
        </p:spPr>
      </p:pic>
      <p:sp>
        <p:nvSpPr>
          <p:cNvPr id="76" name="Rectangle 75"/>
          <p:cNvSpPr/>
          <p:nvPr/>
        </p:nvSpPr>
        <p:spPr>
          <a:xfrm>
            <a:off x="13096875" y="23481506"/>
            <a:ext cx="4265377" cy="461665"/>
          </a:xfrm>
          <a:prstGeom prst="rect">
            <a:avLst/>
          </a:prstGeom>
        </p:spPr>
        <p:txBody>
          <a:bodyPr wrap="square">
            <a:spAutoFit/>
          </a:bodyPr>
          <a:lstStyle/>
          <a:p>
            <a:r>
              <a:rPr lang="en-US" dirty="0" smtClean="0"/>
              <a:t>ROC Curve</a:t>
            </a:r>
            <a:endParaRPr lang="en-US" dirty="0"/>
          </a:p>
        </p:txBody>
      </p:sp>
      <p:sp>
        <p:nvSpPr>
          <p:cNvPr id="77" name="TextBox 76"/>
          <p:cNvSpPr txBox="1"/>
          <p:nvPr/>
        </p:nvSpPr>
        <p:spPr>
          <a:xfrm>
            <a:off x="7987888" y="31741372"/>
            <a:ext cx="2869436" cy="1200329"/>
          </a:xfrm>
          <a:prstGeom prst="rect">
            <a:avLst/>
          </a:prstGeom>
          <a:noFill/>
        </p:spPr>
        <p:txBody>
          <a:bodyPr wrap="square" rtlCol="0">
            <a:spAutoFit/>
          </a:bodyPr>
          <a:lstStyle/>
          <a:p>
            <a:r>
              <a:rPr lang="en-US" dirty="0" smtClean="0"/>
              <a:t> </a:t>
            </a:r>
          </a:p>
          <a:p>
            <a:endParaRPr lang="en-US" dirty="0" smtClean="0"/>
          </a:p>
          <a:p>
            <a:endParaRPr lang="en-US" dirty="0"/>
          </a:p>
        </p:txBody>
      </p:sp>
      <p:graphicFrame>
        <p:nvGraphicFramePr>
          <p:cNvPr id="79" name="Content Placeholder 6"/>
          <p:cNvGraphicFramePr>
            <a:graphicFrameLocks/>
          </p:cNvGraphicFramePr>
          <p:nvPr/>
        </p:nvGraphicFramePr>
        <p:xfrm>
          <a:off x="13020675" y="29958506"/>
          <a:ext cx="4724400" cy="3379641"/>
        </p:xfrm>
        <a:graphic>
          <a:graphicData uri="http://schemas.openxmlformats.org/drawingml/2006/table">
            <a:tbl>
              <a:tblPr firstRow="1" bandRow="1">
                <a:tableStyleId>{7DF18680-E054-41AD-8BC1-D1AEF772440D}</a:tableStyleId>
              </a:tblPr>
              <a:tblGrid>
                <a:gridCol w="4724400"/>
              </a:tblGrid>
              <a:tr h="438891">
                <a:tc>
                  <a:txBody>
                    <a:bodyPr/>
                    <a:lstStyle/>
                    <a:p>
                      <a:pPr algn="ctr"/>
                      <a:r>
                        <a:rPr lang="en-US" sz="2400" dirty="0" smtClean="0"/>
                        <a:t>Area Under</a:t>
                      </a:r>
                      <a:r>
                        <a:rPr lang="en-US" sz="2400" baseline="0" dirty="0" smtClean="0"/>
                        <a:t> the Curve</a:t>
                      </a:r>
                      <a:endParaRPr lang="en-US" sz="2400" dirty="0">
                        <a:solidFill>
                          <a:sysClr val="windowText" lastClr="000000"/>
                        </a:solidFill>
                      </a:endParaRPr>
                    </a:p>
                  </a:txBody>
                  <a:tcPr marL="46258" marR="46258" marT="49986" marB="49986" anchor="ctr">
                    <a:solidFill>
                      <a:schemeClr val="accent5">
                        <a:lumMod val="75000"/>
                      </a:schemeClr>
                    </a:solidFill>
                  </a:tcPr>
                </a:tc>
              </a:tr>
              <a:tr h="1187779">
                <a:tc>
                  <a:txBody>
                    <a:bodyPr/>
                    <a:lstStyle/>
                    <a:p>
                      <a:pPr marL="0" marR="0" algn="ctr">
                        <a:lnSpc>
                          <a:spcPct val="115000"/>
                        </a:lnSpc>
                        <a:spcBef>
                          <a:spcPts val="0"/>
                        </a:spcBef>
                        <a:spcAft>
                          <a:spcPts val="0"/>
                        </a:spcAft>
                      </a:pPr>
                      <a:r>
                        <a:rPr lang="en-US" sz="2400" dirty="0" smtClean="0"/>
                        <a:t>Test Result Variable(s):screen</a:t>
                      </a:r>
                    </a:p>
                    <a:p>
                      <a:pPr algn="ctr"/>
                      <a:endParaRPr lang="en-US" sz="2400" dirty="0">
                        <a:solidFill>
                          <a:schemeClr val="bg1"/>
                        </a:solidFill>
                      </a:endParaRPr>
                    </a:p>
                  </a:txBody>
                  <a:tcPr marL="46258" marR="46258" marT="49986" marB="49986" anchor="ctr"/>
                </a:tc>
              </a:tr>
              <a:tr h="863065">
                <a:tc>
                  <a:txBody>
                    <a:bodyPr/>
                    <a:lstStyle/>
                    <a:p>
                      <a:pPr algn="ctr"/>
                      <a:r>
                        <a:rPr lang="en-US" sz="2400" dirty="0" smtClean="0"/>
                        <a:t>Area</a:t>
                      </a:r>
                    </a:p>
                    <a:p>
                      <a:pPr algn="ctr"/>
                      <a:endParaRPr lang="en-US" sz="2400" dirty="0">
                        <a:solidFill>
                          <a:schemeClr val="bg1"/>
                        </a:solidFill>
                      </a:endParaRPr>
                    </a:p>
                  </a:txBody>
                  <a:tcPr marL="46258" marR="46258" marT="49986" marB="49986" anchor="ctr"/>
                </a:tc>
              </a:tr>
              <a:tr h="8630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.660</a:t>
                      </a:r>
                    </a:p>
                    <a:p>
                      <a:pPr algn="ctr"/>
                      <a:endParaRPr lang="en-US" sz="2400" dirty="0">
                        <a:solidFill>
                          <a:schemeClr val="bg1"/>
                        </a:solidFill>
                      </a:endParaRPr>
                    </a:p>
                  </a:txBody>
                  <a:tcPr marL="46258" marR="46258" marT="49986" marB="49986" anchor="ctr"/>
                </a:tc>
              </a:tr>
            </a:tbl>
          </a:graphicData>
        </a:graphic>
      </p:graphicFrame>
      <p:pic>
        <p:nvPicPr>
          <p:cNvPr id="80" name="Picture 79"/>
          <p:cNvPicPr/>
          <p:nvPr/>
        </p:nvPicPr>
        <p:blipFill>
          <a:blip r:embed="rId6" cstate="print">
            <a:duotone>
              <a:schemeClr val="bg2">
                <a:shade val="45000"/>
                <a:satMod val="135000"/>
              </a:schemeClr>
              <a:prstClr val="white"/>
            </a:duotone>
          </a:blip>
          <a:srcRect/>
          <a:stretch>
            <a:fillRect/>
          </a:stretch>
        </p:blipFill>
        <p:spPr bwMode="auto">
          <a:xfrm>
            <a:off x="22012275" y="1078706"/>
            <a:ext cx="2286000" cy="1609974"/>
          </a:xfrm>
          <a:prstGeom prst="rect">
            <a:avLst/>
          </a:prstGeom>
          <a:noFill/>
          <a:ln w="9525">
            <a:noFill/>
            <a:miter lim="800000"/>
            <a:headEnd/>
            <a:tailEnd/>
          </a:ln>
          <a:effectLst/>
        </p:spPr>
      </p:pic>
      <p:pic>
        <p:nvPicPr>
          <p:cNvPr id="81" name="Picture 80" descr="BHofMiami_Color_Stack.jpg"/>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76275" y="1078706"/>
            <a:ext cx="3178704" cy="1548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TextBox 53"/>
          <p:cNvSpPr txBox="1"/>
          <p:nvPr/>
        </p:nvSpPr>
        <p:spPr>
          <a:xfrm>
            <a:off x="18049875" y="34682906"/>
            <a:ext cx="6608234" cy="738664"/>
          </a:xfrm>
          <a:prstGeom prst="rect">
            <a:avLst/>
          </a:prstGeom>
          <a:noFill/>
        </p:spPr>
        <p:txBody>
          <a:bodyPr wrap="square" rtlCol="0">
            <a:spAutoFit/>
          </a:bodyPr>
          <a:lstStyle/>
          <a:p>
            <a:r>
              <a:rPr lang="en-US" sz="1400" dirty="0" smtClean="0">
                <a:solidFill>
                  <a:schemeClr val="bg1">
                    <a:lumMod val="75000"/>
                  </a:schemeClr>
                </a:solidFill>
                <a:effectLst/>
              </a:rPr>
              <a:t>Acknowledgments: Eve Butler and Andrea Prentiss from Baptist Research Department, 4 Tower team. Special thanks to Melanie Santos, Luz Lorenzo, Disney </a:t>
            </a:r>
            <a:r>
              <a:rPr lang="en-US" sz="1400" dirty="0" err="1" smtClean="0">
                <a:solidFill>
                  <a:schemeClr val="bg1">
                    <a:lumMod val="75000"/>
                  </a:schemeClr>
                </a:solidFill>
                <a:effectLst/>
              </a:rPr>
              <a:t>Granado</a:t>
            </a:r>
            <a:r>
              <a:rPr lang="en-US" sz="1400" dirty="0" smtClean="0">
                <a:solidFill>
                  <a:schemeClr val="bg1">
                    <a:lumMod val="75000"/>
                  </a:schemeClr>
                </a:solidFill>
                <a:effectLst/>
              </a:rPr>
              <a:t>, </a:t>
            </a:r>
            <a:r>
              <a:rPr lang="en-US" sz="1400" dirty="0" err="1" smtClean="0">
                <a:solidFill>
                  <a:schemeClr val="bg1">
                    <a:lumMod val="75000"/>
                  </a:schemeClr>
                </a:solidFill>
                <a:effectLst/>
              </a:rPr>
              <a:t>Katiuska</a:t>
            </a:r>
            <a:r>
              <a:rPr lang="en-US" sz="1400" dirty="0" smtClean="0">
                <a:solidFill>
                  <a:schemeClr val="bg1">
                    <a:lumMod val="75000"/>
                  </a:schemeClr>
                </a:solidFill>
                <a:effectLst/>
              </a:rPr>
              <a:t> Diaz, Sandra Benitez, </a:t>
            </a:r>
            <a:r>
              <a:rPr lang="en-US" sz="1400" dirty="0" err="1" smtClean="0">
                <a:solidFill>
                  <a:schemeClr val="bg1">
                    <a:lumMod val="75000"/>
                  </a:schemeClr>
                </a:solidFill>
                <a:effectLst/>
              </a:rPr>
              <a:t>Magdely</a:t>
            </a:r>
            <a:r>
              <a:rPr lang="en-US" sz="1400" dirty="0" smtClean="0">
                <a:solidFill>
                  <a:schemeClr val="bg1">
                    <a:lumMod val="75000"/>
                  </a:schemeClr>
                </a:solidFill>
                <a:effectLst/>
              </a:rPr>
              <a:t> Perez, </a:t>
            </a:r>
            <a:r>
              <a:rPr lang="en-US" sz="1400" dirty="0" err="1" smtClean="0">
                <a:solidFill>
                  <a:schemeClr val="bg1">
                    <a:lumMod val="75000"/>
                  </a:schemeClr>
                </a:solidFill>
                <a:effectLst/>
              </a:rPr>
              <a:t>Viviana</a:t>
            </a:r>
            <a:r>
              <a:rPr lang="en-US" sz="1400" dirty="0" smtClean="0">
                <a:solidFill>
                  <a:schemeClr val="bg1">
                    <a:lumMod val="75000"/>
                  </a:schemeClr>
                </a:solidFill>
                <a:effectLst/>
              </a:rPr>
              <a:t> Castillo and Ofelia Cabrera . </a:t>
            </a:r>
            <a:endParaRPr lang="en-US" sz="1400" dirty="0">
              <a:solidFill>
                <a:schemeClr val="bg1">
                  <a:lumMod val="75000"/>
                </a:schemeClr>
              </a:solidFill>
              <a:effectLst/>
            </a:endParaRPr>
          </a:p>
        </p:txBody>
      </p:sp>
    </p:spTree>
  </p:cSld>
  <p:clrMapOvr>
    <a:masterClrMapping/>
  </p:clrMapOvr>
</p:sld>
</file>

<file path=ppt/theme/theme1.xml><?xml version="1.0" encoding="utf-8"?>
<a:theme xmlns:a="http://schemas.openxmlformats.org/drawingml/2006/main" name="Default Design">
  <a:themeElements>
    <a:clrScheme name="Custom 4">
      <a:dk1>
        <a:sysClr val="windowText" lastClr="000000"/>
      </a:dk1>
      <a:lt1>
        <a:sysClr val="window" lastClr="FFFFFF"/>
      </a:lt1>
      <a:dk2>
        <a:srgbClr val="97BAFF"/>
      </a:dk2>
      <a:lt2>
        <a:srgbClr val="92D050"/>
      </a:lt2>
      <a:accent1>
        <a:srgbClr val="FE8637"/>
      </a:accent1>
      <a:accent2>
        <a:srgbClr val="BDE296"/>
      </a:accent2>
      <a:accent3>
        <a:srgbClr val="D3ECB9"/>
      </a:accent3>
      <a:accent4>
        <a:srgbClr val="BDE296"/>
      </a:accent4>
      <a:accent5>
        <a:srgbClr val="00B0F0"/>
      </a:accent5>
      <a:accent6>
        <a:srgbClr val="777C84"/>
      </a:accent6>
      <a:hlink>
        <a:srgbClr val="002060"/>
      </a:hlink>
      <a:folHlink>
        <a:srgbClr val="3B435B"/>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8634</TotalTime>
  <Words>1830</Words>
  <Application>Microsoft Office PowerPoint</Application>
  <PresentationFormat>Custom</PresentationFormat>
  <Paragraphs>146</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ＭＳ Ｐゴシック</vt:lpstr>
      <vt:lpstr>宋体</vt:lpstr>
      <vt:lpstr>宋体</vt:lpstr>
      <vt:lpstr>Arial</vt:lpstr>
      <vt:lpstr>Calibri</vt:lpstr>
      <vt:lpstr>Lucida Sans</vt:lpstr>
      <vt:lpstr>Times New Roman</vt:lpstr>
      <vt:lpstr>Default Design</vt:lpstr>
      <vt:lpstr>PowerPoint Presentation</vt:lpstr>
    </vt:vector>
  </TitlesOfParts>
  <Company>Graphicsland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How To Make A Scientific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Jessica Salinas</cp:lastModifiedBy>
  <cp:revision>129</cp:revision>
  <cp:lastPrinted>2000-08-03T00:31:24Z</cp:lastPrinted>
  <dcterms:created xsi:type="dcterms:W3CDTF">2000-02-09T15:01:13Z</dcterms:created>
  <dcterms:modified xsi:type="dcterms:W3CDTF">2017-02-27T19:11:38Z</dcterms:modified>
  <cp:category>templates for scientific poster</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-197584988</vt:i4>
  </property>
  <property fmtid="{D5CDD505-2E9C-101B-9397-08002B2CF9AE}" pid="3" name="_NewReviewCycle">
    <vt:lpwstr/>
  </property>
  <property fmtid="{D5CDD505-2E9C-101B-9397-08002B2CF9AE}" pid="4" name="_EmailSubject">
    <vt:lpwstr>Final</vt:lpwstr>
  </property>
  <property fmtid="{D5CDD505-2E9C-101B-9397-08002B2CF9AE}" pid="5" name="_AuthorEmail">
    <vt:lpwstr>StephaniH@baptisthealth.net</vt:lpwstr>
  </property>
  <property fmtid="{D5CDD505-2E9C-101B-9397-08002B2CF9AE}" pid="6" name="_AuthorEmailDisplayName">
    <vt:lpwstr>Stephanie Hirigoyen</vt:lpwstr>
  </property>
  <property fmtid="{D5CDD505-2E9C-101B-9397-08002B2CF9AE}" pid="7" name="_PreviousAdHocReviewCycleID">
    <vt:i4>437492720</vt:i4>
  </property>
</Properties>
</file>