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43891200" cy="32918400"/>
  <p:notesSz cx="6858000" cy="9144000"/>
  <p:custDataLst>
    <p:tags r:id="rId5"/>
  </p:custDataLst>
  <p:defaultTextStyle>
    <a:defPPr>
      <a:defRPr lang="en-US"/>
    </a:defPPr>
    <a:lvl1pPr algn="l" defTabSz="2189163" rtl="0" eaLnBrk="0" fontAlgn="base" hangingPunct="0">
      <a:spcBef>
        <a:spcPct val="0"/>
      </a:spcBef>
      <a:spcAft>
        <a:spcPct val="0"/>
      </a:spcAft>
      <a:defRPr sz="8500" kern="1200">
        <a:solidFill>
          <a:schemeClr val="tx1"/>
        </a:solidFill>
        <a:latin typeface="Arial" panose="020B0604020202020204" pitchFamily="34" charset="0"/>
        <a:ea typeface="+mn-ea"/>
        <a:cs typeface="Arial" panose="020B0604020202020204" pitchFamily="34" charset="0"/>
      </a:defRPr>
    </a:lvl1pPr>
    <a:lvl2pPr marL="2189163" indent="-1733550" algn="l" defTabSz="2189163" rtl="0" eaLnBrk="0" fontAlgn="base" hangingPunct="0">
      <a:spcBef>
        <a:spcPct val="0"/>
      </a:spcBef>
      <a:spcAft>
        <a:spcPct val="0"/>
      </a:spcAft>
      <a:defRPr sz="8500" kern="1200">
        <a:solidFill>
          <a:schemeClr val="tx1"/>
        </a:solidFill>
        <a:latin typeface="Arial" panose="020B0604020202020204" pitchFamily="34" charset="0"/>
        <a:ea typeface="+mn-ea"/>
        <a:cs typeface="Arial" panose="020B0604020202020204" pitchFamily="34" charset="0"/>
      </a:defRPr>
    </a:lvl2pPr>
    <a:lvl3pPr marL="4383088" indent="-3468688" algn="l" defTabSz="2189163" rtl="0" eaLnBrk="0" fontAlgn="base" hangingPunct="0">
      <a:spcBef>
        <a:spcPct val="0"/>
      </a:spcBef>
      <a:spcAft>
        <a:spcPct val="0"/>
      </a:spcAft>
      <a:defRPr sz="8500" kern="1200">
        <a:solidFill>
          <a:schemeClr val="tx1"/>
        </a:solidFill>
        <a:latin typeface="Arial" panose="020B0604020202020204" pitchFamily="34" charset="0"/>
        <a:ea typeface="+mn-ea"/>
        <a:cs typeface="Arial" panose="020B0604020202020204" pitchFamily="34" charset="0"/>
      </a:defRPr>
    </a:lvl3pPr>
    <a:lvl4pPr marL="6578600" indent="-5205413" algn="l" defTabSz="2189163" rtl="0" eaLnBrk="0" fontAlgn="base" hangingPunct="0">
      <a:spcBef>
        <a:spcPct val="0"/>
      </a:spcBef>
      <a:spcAft>
        <a:spcPct val="0"/>
      </a:spcAft>
      <a:defRPr sz="8500" kern="1200">
        <a:solidFill>
          <a:schemeClr val="tx1"/>
        </a:solidFill>
        <a:latin typeface="Arial" panose="020B0604020202020204" pitchFamily="34" charset="0"/>
        <a:ea typeface="+mn-ea"/>
        <a:cs typeface="Arial" panose="020B0604020202020204" pitchFamily="34" charset="0"/>
      </a:defRPr>
    </a:lvl4pPr>
    <a:lvl5pPr marL="8774113" indent="-6943725" algn="l" defTabSz="2189163" rtl="0" eaLnBrk="0" fontAlgn="base" hangingPunct="0">
      <a:spcBef>
        <a:spcPct val="0"/>
      </a:spcBef>
      <a:spcAft>
        <a:spcPct val="0"/>
      </a:spcAft>
      <a:defRPr sz="85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5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5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5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5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9C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8307" autoAdjust="0"/>
    <p:restoredTop sz="92670" autoAdjust="0"/>
  </p:normalViewPr>
  <p:slideViewPr>
    <p:cSldViewPr>
      <p:cViewPr varScale="1">
        <p:scale>
          <a:sx n="12" d="100"/>
          <a:sy n="12" d="100"/>
        </p:scale>
        <p:origin x="1960" y="124"/>
      </p:cViewPr>
      <p:guideLst>
        <p:guide orient="horz" pos="10368"/>
        <p:guide pos="13824"/>
      </p:guideLst>
    </p:cSldViewPr>
  </p:slideViewPr>
  <p:notesTextViewPr>
    <p:cViewPr>
      <p:scale>
        <a:sx n="100" d="100"/>
        <a:sy n="100" d="100"/>
      </p:scale>
      <p:origin x="0" y="0"/>
    </p:cViewPr>
  </p:notesTextViewPr>
  <p:notesViewPr>
    <p:cSldViewPr>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841730-E75F-40E7-BB15-762B7AF876FC}" type="datetimeFigureOut">
              <a:rPr lang="en-US" smtClean="0"/>
              <a:t>12/2/2021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C725C4-CF58-439D-965B-1DCFB41115A5}" type="slidenum">
              <a:rPr lang="en-US" smtClean="0"/>
              <a:t>‹#›</a:t>
            </a:fld>
            <a:endParaRPr lang="en-US"/>
          </a:p>
        </p:txBody>
      </p:sp>
    </p:spTree>
    <p:extLst>
      <p:ext uri="{BB962C8B-B14F-4D97-AF65-F5344CB8AC3E}">
        <p14:creationId xmlns:p14="http://schemas.microsoft.com/office/powerpoint/2010/main" val="2471803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2189608">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2189608">
              <a:defRPr sz="1200"/>
            </a:lvl1pPr>
          </a:lstStyle>
          <a:p>
            <a:pPr>
              <a:defRPr/>
            </a:pPr>
            <a:fld id="{B8143676-5B02-4D99-B820-38E21AB5B2D0}" type="datetimeFigureOut">
              <a:rPr lang="en-US"/>
              <a:pPr>
                <a:defRPr/>
              </a:pPr>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2189608">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C976F95-6710-4EBC-B26D-EBCB58167B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1535113" rtl="0" eaLnBrk="0" fontAlgn="base" hangingPunct="0">
      <a:spcBef>
        <a:spcPct val="30000"/>
      </a:spcBef>
      <a:spcAft>
        <a:spcPct val="0"/>
      </a:spcAft>
      <a:defRPr sz="2000" kern="1200">
        <a:solidFill>
          <a:schemeClr val="tx1"/>
        </a:solidFill>
        <a:latin typeface="+mn-lt"/>
        <a:ea typeface="+mn-ea"/>
        <a:cs typeface="+mn-cs"/>
      </a:defRPr>
    </a:lvl1pPr>
    <a:lvl2pPr marL="766763" algn="l" defTabSz="1535113" rtl="0" eaLnBrk="0" fontAlgn="base" hangingPunct="0">
      <a:spcBef>
        <a:spcPct val="30000"/>
      </a:spcBef>
      <a:spcAft>
        <a:spcPct val="0"/>
      </a:spcAft>
      <a:defRPr sz="2000" kern="1200">
        <a:solidFill>
          <a:schemeClr val="tx1"/>
        </a:solidFill>
        <a:latin typeface="+mn-lt"/>
        <a:ea typeface="+mn-ea"/>
        <a:cs typeface="+mn-cs"/>
      </a:defRPr>
    </a:lvl2pPr>
    <a:lvl3pPr marL="1535113" algn="l" defTabSz="1535113" rtl="0" eaLnBrk="0" fontAlgn="base" hangingPunct="0">
      <a:spcBef>
        <a:spcPct val="30000"/>
      </a:spcBef>
      <a:spcAft>
        <a:spcPct val="0"/>
      </a:spcAft>
      <a:defRPr sz="2000" kern="1200">
        <a:solidFill>
          <a:schemeClr val="tx1"/>
        </a:solidFill>
        <a:latin typeface="+mn-lt"/>
        <a:ea typeface="+mn-ea"/>
        <a:cs typeface="+mn-cs"/>
      </a:defRPr>
    </a:lvl3pPr>
    <a:lvl4pPr marL="2303463" algn="l" defTabSz="1535113" rtl="0" eaLnBrk="0" fontAlgn="base" hangingPunct="0">
      <a:spcBef>
        <a:spcPct val="30000"/>
      </a:spcBef>
      <a:spcAft>
        <a:spcPct val="0"/>
      </a:spcAft>
      <a:defRPr sz="2000" kern="1200">
        <a:solidFill>
          <a:schemeClr val="tx1"/>
        </a:solidFill>
        <a:latin typeface="+mn-lt"/>
        <a:ea typeface="+mn-ea"/>
        <a:cs typeface="+mn-cs"/>
      </a:defRPr>
    </a:lvl4pPr>
    <a:lvl5pPr marL="3071813" algn="l" defTabSz="1535113" rtl="0" eaLnBrk="0" fontAlgn="base" hangingPunct="0">
      <a:spcBef>
        <a:spcPct val="30000"/>
      </a:spcBef>
      <a:spcAft>
        <a:spcPct val="0"/>
      </a:spcAft>
      <a:defRPr sz="2000" kern="1200">
        <a:solidFill>
          <a:schemeClr val="tx1"/>
        </a:solidFill>
        <a:latin typeface="+mn-lt"/>
        <a:ea typeface="+mn-ea"/>
        <a:cs typeface="+mn-cs"/>
      </a:defRPr>
    </a:lvl5pPr>
    <a:lvl6pPr marL="3840480" algn="l" defTabSz="1536192" rtl="0" eaLnBrk="1" latinLnBrk="0" hangingPunct="1">
      <a:defRPr sz="2016" kern="1200">
        <a:solidFill>
          <a:schemeClr val="tx1"/>
        </a:solidFill>
        <a:latin typeface="+mn-lt"/>
        <a:ea typeface="+mn-ea"/>
        <a:cs typeface="+mn-cs"/>
      </a:defRPr>
    </a:lvl6pPr>
    <a:lvl7pPr marL="4608576" algn="l" defTabSz="1536192" rtl="0" eaLnBrk="1" latinLnBrk="0" hangingPunct="1">
      <a:defRPr sz="2016" kern="1200">
        <a:solidFill>
          <a:schemeClr val="tx1"/>
        </a:solidFill>
        <a:latin typeface="+mn-lt"/>
        <a:ea typeface="+mn-ea"/>
        <a:cs typeface="+mn-cs"/>
      </a:defRPr>
    </a:lvl7pPr>
    <a:lvl8pPr marL="5376672" algn="l" defTabSz="1536192" rtl="0" eaLnBrk="1" latinLnBrk="0" hangingPunct="1">
      <a:defRPr sz="2016" kern="1200">
        <a:solidFill>
          <a:schemeClr val="tx1"/>
        </a:solidFill>
        <a:latin typeface="+mn-lt"/>
        <a:ea typeface="+mn-ea"/>
        <a:cs typeface="+mn-cs"/>
      </a:defRPr>
    </a:lvl8pPr>
    <a:lvl9pPr marL="6144768" algn="l" defTabSz="1536192" rtl="0" eaLnBrk="1" latinLnBrk="0" hangingPunct="1">
      <a:defRPr sz="201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976F95-6710-4EBC-B26D-EBCB58167B40}" type="slidenum">
              <a:rPr lang="en-US" altLang="en-US" smtClean="0"/>
              <a:pPr>
                <a:defRPr/>
              </a:pPr>
              <a:t>1</a:t>
            </a:fld>
            <a:endParaRPr lang="en-US" altLang="en-US"/>
          </a:p>
        </p:txBody>
      </p:sp>
    </p:spTree>
    <p:extLst>
      <p:ext uri="{BB962C8B-B14F-4D97-AF65-F5344CB8AC3E}">
        <p14:creationId xmlns:p14="http://schemas.microsoft.com/office/powerpoint/2010/main" val="913233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1038" y="44559538"/>
            <a:ext cx="68103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5513" y="44834175"/>
            <a:ext cx="680878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606713" y="44534138"/>
            <a:ext cx="24415750" cy="865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75"/>
            <a:ext cx="4389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7549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29717999"/>
            <a:ext cx="358616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689800" y="29717999"/>
            <a:ext cx="12192000" cy="384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5875"/>
            <a:ext cx="4389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880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2195513" y="1316038"/>
            <a:ext cx="395001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17" tIns="219409" rIns="438817" bIns="219409" numCol="1" anchor="ctr" anchorCtr="0" compatLnSpc="1">
            <a:prstTxWarp prst="textNoShape">
              <a:avLst/>
            </a:prstTxWarp>
          </a:bodyPr>
          <a:lstStyle/>
          <a:p>
            <a:pPr lvl="0"/>
            <a:r>
              <a:rPr lang="en-US" altLang="es-VE" smtClean="0"/>
              <a:t>Click to edit Master title style</a:t>
            </a:r>
          </a:p>
        </p:txBody>
      </p:sp>
      <p:sp>
        <p:nvSpPr>
          <p:cNvPr id="1027" name="Text Placeholder 2"/>
          <p:cNvSpPr>
            <a:spLocks noGrp="1" noChangeArrowheads="1"/>
          </p:cNvSpPr>
          <p:nvPr>
            <p:ph type="body" idx="1"/>
          </p:nvPr>
        </p:nvSpPr>
        <p:spPr bwMode="auto">
          <a:xfrm>
            <a:off x="2195513" y="7680325"/>
            <a:ext cx="395001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8817" tIns="219409" rIns="438817" bIns="219409" numCol="1" anchor="t" anchorCtr="0" compatLnSpc="1">
            <a:prstTxWarp prst="textNoShape">
              <a:avLst/>
            </a:prstTxWarp>
          </a:bodyPr>
          <a:lstStyle/>
          <a:p>
            <a:pPr lvl="0"/>
            <a:r>
              <a:rPr lang="en-US" altLang="es-VE" smtClean="0"/>
              <a:t>Click to edit Master text styles</a:t>
            </a:r>
          </a:p>
          <a:p>
            <a:pPr lvl="1"/>
            <a:r>
              <a:rPr lang="en-US" altLang="es-VE" smtClean="0"/>
              <a:t>Second level</a:t>
            </a:r>
          </a:p>
          <a:p>
            <a:pPr lvl="2"/>
            <a:r>
              <a:rPr lang="en-US" altLang="es-VE" smtClean="0"/>
              <a:t>Third level</a:t>
            </a:r>
          </a:p>
          <a:p>
            <a:pPr lvl="3"/>
            <a:r>
              <a:rPr lang="en-US" altLang="es-VE" smtClean="0"/>
              <a:t>Fourth level</a:t>
            </a:r>
          </a:p>
          <a:p>
            <a:pPr lvl="4"/>
            <a:r>
              <a:rPr lang="en-US" altLang="es-VE" smtClean="0"/>
              <a:t>Fifth level</a:t>
            </a:r>
          </a:p>
        </p:txBody>
      </p:sp>
      <p:sp>
        <p:nvSpPr>
          <p:cNvPr id="4" name="Date Placeholder 3"/>
          <p:cNvSpPr>
            <a:spLocks noGrp="1"/>
          </p:cNvSpPr>
          <p:nvPr>
            <p:ph type="dt" sz="half" idx="2"/>
          </p:nvPr>
        </p:nvSpPr>
        <p:spPr>
          <a:xfrm>
            <a:off x="2195513" y="30510163"/>
            <a:ext cx="10239375" cy="1754187"/>
          </a:xfrm>
          <a:prstGeom prst="rect">
            <a:avLst/>
          </a:prstGeom>
        </p:spPr>
        <p:txBody>
          <a:bodyPr vert="horz" wrap="square" lIns="438817" tIns="219409" rIns="438817" bIns="219409" numCol="1" anchor="ctr" anchorCtr="0" compatLnSpc="1">
            <a:prstTxWarp prst="textNoShape">
              <a:avLst/>
            </a:prstTxWarp>
          </a:bodyPr>
          <a:lstStyle>
            <a:lvl1pPr defTabSz="1957419" eaLnBrk="1" hangingPunct="1">
              <a:defRPr sz="3627">
                <a:solidFill>
                  <a:srgbClr val="898989"/>
                </a:solidFill>
                <a:latin typeface="Calibri" pitchFamily="34" charset="0"/>
                <a:cs typeface="Arial" charset="0"/>
              </a:defRPr>
            </a:lvl1pPr>
          </a:lstStyle>
          <a:p>
            <a:pPr>
              <a:defRPr/>
            </a:pPr>
            <a:fld id="{A3684736-673C-4B3D-AE2F-186968C6A687}" type="datetimeFigureOut">
              <a:rPr lang="en-US"/>
              <a:pPr>
                <a:defRPr/>
              </a:pPr>
              <a:t>12/2/2021</a:t>
            </a:fld>
            <a:endParaRPr lang="en-US"/>
          </a:p>
        </p:txBody>
      </p:sp>
      <p:sp>
        <p:nvSpPr>
          <p:cNvPr id="5" name="Footer Placeholder 4"/>
          <p:cNvSpPr>
            <a:spLocks noGrp="1"/>
          </p:cNvSpPr>
          <p:nvPr>
            <p:ph type="ftr" sz="quarter" idx="3"/>
          </p:nvPr>
        </p:nvSpPr>
        <p:spPr>
          <a:xfrm>
            <a:off x="14997113" y="30510163"/>
            <a:ext cx="13896975" cy="1754187"/>
          </a:xfrm>
          <a:prstGeom prst="rect">
            <a:avLst/>
          </a:prstGeom>
        </p:spPr>
        <p:txBody>
          <a:bodyPr vert="horz" wrap="square" lIns="438817" tIns="219409" rIns="438817" bIns="219409" numCol="1" anchor="ctr" anchorCtr="0" compatLnSpc="1">
            <a:prstTxWarp prst="textNoShape">
              <a:avLst/>
            </a:prstTxWarp>
          </a:bodyPr>
          <a:lstStyle>
            <a:lvl1pPr algn="ctr" defTabSz="1957419" eaLnBrk="1" hangingPunct="1">
              <a:defRPr sz="3627">
                <a:solidFill>
                  <a:srgbClr val="898989"/>
                </a:solidFill>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4"/>
          </p:nvPr>
        </p:nvSpPr>
        <p:spPr>
          <a:xfrm>
            <a:off x="31456313" y="30510163"/>
            <a:ext cx="10239375" cy="1754187"/>
          </a:xfrm>
          <a:prstGeom prst="rect">
            <a:avLst/>
          </a:prstGeom>
        </p:spPr>
        <p:txBody>
          <a:bodyPr vert="horz" wrap="square" lIns="438817" tIns="219409" rIns="438817" bIns="219409" numCol="1" anchor="ctr" anchorCtr="0" compatLnSpc="1">
            <a:prstTxWarp prst="textNoShape">
              <a:avLst/>
            </a:prstTxWarp>
          </a:bodyPr>
          <a:lstStyle>
            <a:lvl1pPr algn="r" defTabSz="1955800" eaLnBrk="1" hangingPunct="1">
              <a:defRPr sz="3600">
                <a:solidFill>
                  <a:srgbClr val="898989"/>
                </a:solidFill>
                <a:latin typeface="Calibri" panose="020F0502020204030204" pitchFamily="34" charset="0"/>
              </a:defRPr>
            </a:lvl1pPr>
          </a:lstStyle>
          <a:p>
            <a:pPr>
              <a:defRPr/>
            </a:pPr>
            <a:fld id="{905420F7-39E8-4A2A-9665-ED57ADBE0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Lst>
  <p:txStyles>
    <p:titleStyle>
      <a:lvl1pPr algn="ctr" defTabSz="1366838" rtl="0" eaLnBrk="0" fontAlgn="base" hangingPunct="0">
        <a:spcBef>
          <a:spcPct val="0"/>
        </a:spcBef>
        <a:spcAft>
          <a:spcPct val="0"/>
        </a:spcAft>
        <a:defRPr sz="12900" kern="1200">
          <a:solidFill>
            <a:schemeClr val="tx1"/>
          </a:solidFill>
          <a:latin typeface="+mj-lt"/>
          <a:ea typeface="+mj-ea"/>
          <a:cs typeface="+mj-cs"/>
        </a:defRPr>
      </a:lvl1pPr>
      <a:lvl2pPr algn="ctr" defTabSz="1366838" rtl="0" eaLnBrk="0" fontAlgn="base" hangingPunct="0">
        <a:spcBef>
          <a:spcPct val="0"/>
        </a:spcBef>
        <a:spcAft>
          <a:spcPct val="0"/>
        </a:spcAft>
        <a:defRPr sz="12900">
          <a:solidFill>
            <a:schemeClr val="tx1"/>
          </a:solidFill>
          <a:latin typeface="Calibri" pitchFamily="34" charset="0"/>
        </a:defRPr>
      </a:lvl2pPr>
      <a:lvl3pPr algn="ctr" defTabSz="1366838" rtl="0" eaLnBrk="0" fontAlgn="base" hangingPunct="0">
        <a:spcBef>
          <a:spcPct val="0"/>
        </a:spcBef>
        <a:spcAft>
          <a:spcPct val="0"/>
        </a:spcAft>
        <a:defRPr sz="12900">
          <a:solidFill>
            <a:schemeClr val="tx1"/>
          </a:solidFill>
          <a:latin typeface="Calibri" pitchFamily="34" charset="0"/>
        </a:defRPr>
      </a:lvl3pPr>
      <a:lvl4pPr algn="ctr" defTabSz="1366838" rtl="0" eaLnBrk="0" fontAlgn="base" hangingPunct="0">
        <a:spcBef>
          <a:spcPct val="0"/>
        </a:spcBef>
        <a:spcAft>
          <a:spcPct val="0"/>
        </a:spcAft>
        <a:defRPr sz="12900">
          <a:solidFill>
            <a:schemeClr val="tx1"/>
          </a:solidFill>
          <a:latin typeface="Calibri" pitchFamily="34" charset="0"/>
        </a:defRPr>
      </a:lvl4pPr>
      <a:lvl5pPr algn="ctr" defTabSz="1366838" rtl="0" eaLnBrk="0" fontAlgn="base" hangingPunct="0">
        <a:spcBef>
          <a:spcPct val="0"/>
        </a:spcBef>
        <a:spcAft>
          <a:spcPct val="0"/>
        </a:spcAft>
        <a:defRPr sz="12900">
          <a:solidFill>
            <a:schemeClr val="tx1"/>
          </a:solidFill>
          <a:latin typeface="Calibri" pitchFamily="34" charset="0"/>
        </a:defRPr>
      </a:lvl5pPr>
      <a:lvl6pPr marL="285759" algn="ctr" defTabSz="1371234" rtl="0" fontAlgn="base">
        <a:spcBef>
          <a:spcPct val="0"/>
        </a:spcBef>
        <a:spcAft>
          <a:spcPct val="0"/>
        </a:spcAft>
        <a:defRPr sz="13190">
          <a:solidFill>
            <a:schemeClr val="tx1"/>
          </a:solidFill>
          <a:latin typeface="Calibri" pitchFamily="34" charset="0"/>
        </a:defRPr>
      </a:lvl6pPr>
      <a:lvl7pPr marL="571516" algn="ctr" defTabSz="1371234" rtl="0" fontAlgn="base">
        <a:spcBef>
          <a:spcPct val="0"/>
        </a:spcBef>
        <a:spcAft>
          <a:spcPct val="0"/>
        </a:spcAft>
        <a:defRPr sz="13190">
          <a:solidFill>
            <a:schemeClr val="tx1"/>
          </a:solidFill>
          <a:latin typeface="Calibri" pitchFamily="34" charset="0"/>
        </a:defRPr>
      </a:lvl7pPr>
      <a:lvl8pPr marL="857270" algn="ctr" defTabSz="1371234" rtl="0" fontAlgn="base">
        <a:spcBef>
          <a:spcPct val="0"/>
        </a:spcBef>
        <a:spcAft>
          <a:spcPct val="0"/>
        </a:spcAft>
        <a:defRPr sz="13190">
          <a:solidFill>
            <a:schemeClr val="tx1"/>
          </a:solidFill>
          <a:latin typeface="Calibri" pitchFamily="34" charset="0"/>
        </a:defRPr>
      </a:lvl8pPr>
      <a:lvl9pPr marL="1143026" algn="ctr" defTabSz="1371234" rtl="0" fontAlgn="base">
        <a:spcBef>
          <a:spcPct val="0"/>
        </a:spcBef>
        <a:spcAft>
          <a:spcPct val="0"/>
        </a:spcAft>
        <a:defRPr sz="13190">
          <a:solidFill>
            <a:schemeClr val="tx1"/>
          </a:solidFill>
          <a:latin typeface="Calibri" pitchFamily="34" charset="0"/>
        </a:defRPr>
      </a:lvl9pPr>
    </p:titleStyle>
    <p:bodyStyle>
      <a:lvl1pPr marL="1023938" indent="-1023938" algn="l" defTabSz="1366838"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mn-ea"/>
          <a:cs typeface="+mn-cs"/>
        </a:defRPr>
      </a:lvl1pPr>
      <a:lvl2pPr marL="2224088" indent="-852488" algn="l" defTabSz="1366838" rtl="0" eaLnBrk="0" fontAlgn="base" hangingPunct="0">
        <a:spcBef>
          <a:spcPct val="20000"/>
        </a:spcBef>
        <a:spcAft>
          <a:spcPct val="0"/>
        </a:spcAft>
        <a:buFont typeface="Arial" panose="020B0604020202020204" pitchFamily="34" charset="0"/>
        <a:buChar char="–"/>
        <a:defRPr sz="8100" kern="1200">
          <a:solidFill>
            <a:schemeClr val="tx1"/>
          </a:solidFill>
          <a:latin typeface="+mn-lt"/>
          <a:ea typeface="+mn-ea"/>
          <a:cs typeface="+mn-cs"/>
        </a:defRPr>
      </a:lvl2pPr>
      <a:lvl3pPr marL="3424238" indent="-681038" algn="l" defTabSz="1366838" rtl="0" eaLnBrk="0" fontAlgn="base" hangingPunct="0">
        <a:spcBef>
          <a:spcPct val="20000"/>
        </a:spcBef>
        <a:spcAft>
          <a:spcPct val="0"/>
        </a:spcAft>
        <a:buFont typeface="Arial" panose="020B0604020202020204" pitchFamily="34" charset="0"/>
        <a:buChar char="•"/>
        <a:defRPr sz="6900" kern="1200">
          <a:solidFill>
            <a:schemeClr val="tx1"/>
          </a:solidFill>
          <a:latin typeface="+mn-lt"/>
          <a:ea typeface="+mn-ea"/>
          <a:cs typeface="+mn-cs"/>
        </a:defRPr>
      </a:lvl3pPr>
      <a:lvl4pPr marL="4795838" indent="-681038" algn="l" defTabSz="1366838" rtl="0" eaLnBrk="0" fontAlgn="base" hangingPunct="0">
        <a:spcBef>
          <a:spcPct val="20000"/>
        </a:spcBef>
        <a:spcAft>
          <a:spcPct val="0"/>
        </a:spcAft>
        <a:buFont typeface="Arial" panose="020B0604020202020204" pitchFamily="34" charset="0"/>
        <a:buChar char="–"/>
        <a:defRPr sz="6000" kern="1200">
          <a:solidFill>
            <a:schemeClr val="tx1"/>
          </a:solidFill>
          <a:latin typeface="+mn-lt"/>
          <a:ea typeface="+mn-ea"/>
          <a:cs typeface="+mn-cs"/>
        </a:defRPr>
      </a:lvl4pPr>
      <a:lvl5pPr marL="6167438" indent="-681038" algn="l" defTabSz="1366838" rtl="0" eaLnBrk="0" fontAlgn="base" hangingPunct="0">
        <a:spcBef>
          <a:spcPct val="20000"/>
        </a:spcBef>
        <a:spcAft>
          <a:spcPct val="0"/>
        </a:spcAft>
        <a:buFont typeface="Arial" panose="020B0604020202020204" pitchFamily="34" charset="0"/>
        <a:buChar char="»"/>
        <a:defRPr sz="6000" kern="1200">
          <a:solidFill>
            <a:schemeClr val="tx1"/>
          </a:solidFill>
          <a:latin typeface="+mn-lt"/>
          <a:ea typeface="+mn-ea"/>
          <a:cs typeface="+mn-cs"/>
        </a:defRPr>
      </a:lvl5pPr>
      <a:lvl6pPr marL="7543166" indent="-685745" algn="l" defTabSz="1371486" rtl="0" eaLnBrk="1" latinLnBrk="0" hangingPunct="1">
        <a:spcBef>
          <a:spcPct val="20000"/>
        </a:spcBef>
        <a:buFont typeface="Arial"/>
        <a:buChar char="•"/>
        <a:defRPr sz="6003" kern="1200">
          <a:solidFill>
            <a:schemeClr val="tx1"/>
          </a:solidFill>
          <a:latin typeface="+mn-lt"/>
          <a:ea typeface="+mn-ea"/>
          <a:cs typeface="+mn-cs"/>
        </a:defRPr>
      </a:lvl6pPr>
      <a:lvl7pPr marL="8914649" indent="-685745" algn="l" defTabSz="1371486" rtl="0" eaLnBrk="1" latinLnBrk="0" hangingPunct="1">
        <a:spcBef>
          <a:spcPct val="20000"/>
        </a:spcBef>
        <a:buFont typeface="Arial"/>
        <a:buChar char="•"/>
        <a:defRPr sz="6003" kern="1200">
          <a:solidFill>
            <a:schemeClr val="tx1"/>
          </a:solidFill>
          <a:latin typeface="+mn-lt"/>
          <a:ea typeface="+mn-ea"/>
          <a:cs typeface="+mn-cs"/>
        </a:defRPr>
      </a:lvl7pPr>
      <a:lvl8pPr marL="10286134" indent="-685745" algn="l" defTabSz="1371486" rtl="0" eaLnBrk="1" latinLnBrk="0" hangingPunct="1">
        <a:spcBef>
          <a:spcPct val="20000"/>
        </a:spcBef>
        <a:buFont typeface="Arial"/>
        <a:buChar char="•"/>
        <a:defRPr sz="6003" kern="1200">
          <a:solidFill>
            <a:schemeClr val="tx1"/>
          </a:solidFill>
          <a:latin typeface="+mn-lt"/>
          <a:ea typeface="+mn-ea"/>
          <a:cs typeface="+mn-cs"/>
        </a:defRPr>
      </a:lvl8pPr>
      <a:lvl9pPr marL="11657618" indent="-685745" algn="l" defTabSz="1371486" rtl="0" eaLnBrk="1" latinLnBrk="0" hangingPunct="1">
        <a:spcBef>
          <a:spcPct val="20000"/>
        </a:spcBef>
        <a:buFont typeface="Arial"/>
        <a:buChar char="•"/>
        <a:defRPr sz="6003" kern="1200">
          <a:solidFill>
            <a:schemeClr val="tx1"/>
          </a:solidFill>
          <a:latin typeface="+mn-lt"/>
          <a:ea typeface="+mn-ea"/>
          <a:cs typeface="+mn-cs"/>
        </a:defRPr>
      </a:lvl9pPr>
    </p:bodyStyle>
    <p:otherStyle>
      <a:defPPr>
        <a:defRPr lang="en-US"/>
      </a:defPPr>
      <a:lvl1pPr marL="0" algn="l" defTabSz="1371486" rtl="0" eaLnBrk="1" latinLnBrk="0" hangingPunct="1">
        <a:defRPr sz="5376" kern="1200">
          <a:solidFill>
            <a:schemeClr val="tx1"/>
          </a:solidFill>
          <a:latin typeface="+mn-lt"/>
          <a:ea typeface="+mn-ea"/>
          <a:cs typeface="+mn-cs"/>
        </a:defRPr>
      </a:lvl1pPr>
      <a:lvl2pPr marL="1371486" algn="l" defTabSz="1371486" rtl="0" eaLnBrk="1" latinLnBrk="0" hangingPunct="1">
        <a:defRPr sz="5376" kern="1200">
          <a:solidFill>
            <a:schemeClr val="tx1"/>
          </a:solidFill>
          <a:latin typeface="+mn-lt"/>
          <a:ea typeface="+mn-ea"/>
          <a:cs typeface="+mn-cs"/>
        </a:defRPr>
      </a:lvl2pPr>
      <a:lvl3pPr marL="2742973" algn="l" defTabSz="1371486" rtl="0" eaLnBrk="1" latinLnBrk="0" hangingPunct="1">
        <a:defRPr sz="5376" kern="1200">
          <a:solidFill>
            <a:schemeClr val="tx1"/>
          </a:solidFill>
          <a:latin typeface="+mn-lt"/>
          <a:ea typeface="+mn-ea"/>
          <a:cs typeface="+mn-cs"/>
        </a:defRPr>
      </a:lvl3pPr>
      <a:lvl4pPr marL="4114454" algn="l" defTabSz="1371486" rtl="0" eaLnBrk="1" latinLnBrk="0" hangingPunct="1">
        <a:defRPr sz="5376" kern="1200">
          <a:solidFill>
            <a:schemeClr val="tx1"/>
          </a:solidFill>
          <a:latin typeface="+mn-lt"/>
          <a:ea typeface="+mn-ea"/>
          <a:cs typeface="+mn-cs"/>
        </a:defRPr>
      </a:lvl4pPr>
      <a:lvl5pPr marL="5485941" algn="l" defTabSz="1371486" rtl="0" eaLnBrk="1" latinLnBrk="0" hangingPunct="1">
        <a:defRPr sz="5376" kern="1200">
          <a:solidFill>
            <a:schemeClr val="tx1"/>
          </a:solidFill>
          <a:latin typeface="+mn-lt"/>
          <a:ea typeface="+mn-ea"/>
          <a:cs typeface="+mn-cs"/>
        </a:defRPr>
      </a:lvl5pPr>
      <a:lvl6pPr marL="6857423" algn="l" defTabSz="1371486" rtl="0" eaLnBrk="1" latinLnBrk="0" hangingPunct="1">
        <a:defRPr sz="5376" kern="1200">
          <a:solidFill>
            <a:schemeClr val="tx1"/>
          </a:solidFill>
          <a:latin typeface="+mn-lt"/>
          <a:ea typeface="+mn-ea"/>
          <a:cs typeface="+mn-cs"/>
        </a:defRPr>
      </a:lvl6pPr>
      <a:lvl7pPr marL="8228909" algn="l" defTabSz="1371486" rtl="0" eaLnBrk="1" latinLnBrk="0" hangingPunct="1">
        <a:defRPr sz="5376" kern="1200">
          <a:solidFill>
            <a:schemeClr val="tx1"/>
          </a:solidFill>
          <a:latin typeface="+mn-lt"/>
          <a:ea typeface="+mn-ea"/>
          <a:cs typeface="+mn-cs"/>
        </a:defRPr>
      </a:lvl7pPr>
      <a:lvl8pPr marL="9600392" algn="l" defTabSz="1371486" rtl="0" eaLnBrk="1" latinLnBrk="0" hangingPunct="1">
        <a:defRPr sz="5376" kern="1200">
          <a:solidFill>
            <a:schemeClr val="tx1"/>
          </a:solidFill>
          <a:latin typeface="+mn-lt"/>
          <a:ea typeface="+mn-ea"/>
          <a:cs typeface="+mn-cs"/>
        </a:defRPr>
      </a:lvl8pPr>
      <a:lvl9pPr marL="10971877" algn="l" defTabSz="1371486" rtl="0" eaLnBrk="1" latinLnBrk="0" hangingPunct="1">
        <a:defRPr sz="53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emf"/><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a:grpSpLocks noChangeAspect="1"/>
          </p:cNvGrpSpPr>
          <p:nvPr/>
        </p:nvGrpSpPr>
        <p:grpSpPr>
          <a:xfrm>
            <a:off x="13898049" y="9210760"/>
            <a:ext cx="15939651" cy="5394960"/>
            <a:chOff x="16240328" y="19839621"/>
            <a:chExt cx="12157367" cy="4114800"/>
          </a:xfrm>
        </p:grpSpPr>
        <p:pic>
          <p:nvPicPr>
            <p:cNvPr id="40" name="Picture 39"/>
            <p:cNvPicPr preferRelativeResize="0">
              <a:picLocks noChangeAspect="1"/>
            </p:cNvPicPr>
            <p:nvPr/>
          </p:nvPicPr>
          <p:blipFill>
            <a:blip r:embed="rId3"/>
            <a:stretch>
              <a:fillRect/>
            </a:stretch>
          </p:blipFill>
          <p:spPr>
            <a:xfrm>
              <a:off x="19987357" y="19839621"/>
              <a:ext cx="4801012" cy="4114800"/>
            </a:xfrm>
            <a:prstGeom prst="rect">
              <a:avLst/>
            </a:prstGeom>
          </p:spPr>
        </p:pic>
        <p:pic>
          <p:nvPicPr>
            <p:cNvPr id="19" name="Picture 18"/>
            <p:cNvPicPr>
              <a:picLocks noChangeAspect="1"/>
            </p:cNvPicPr>
            <p:nvPr/>
          </p:nvPicPr>
          <p:blipFill rotWithShape="1">
            <a:blip r:embed="rId4"/>
            <a:srcRect r="5584"/>
            <a:stretch/>
          </p:blipFill>
          <p:spPr>
            <a:xfrm>
              <a:off x="23782134" y="19839621"/>
              <a:ext cx="4615561" cy="4114800"/>
            </a:xfrm>
            <a:prstGeom prst="rect">
              <a:avLst/>
            </a:prstGeom>
          </p:spPr>
        </p:pic>
        <p:pic>
          <p:nvPicPr>
            <p:cNvPr id="39" name="Picture 38"/>
            <p:cNvPicPr preferRelativeResize="0">
              <a:picLocks noChangeAspect="1"/>
            </p:cNvPicPr>
            <p:nvPr/>
          </p:nvPicPr>
          <p:blipFill>
            <a:blip r:embed="rId5"/>
            <a:stretch>
              <a:fillRect/>
            </a:stretch>
          </p:blipFill>
          <p:spPr>
            <a:xfrm>
              <a:off x="16240328" y="19839621"/>
              <a:ext cx="4800600" cy="4114800"/>
            </a:xfrm>
            <a:prstGeom prst="rect">
              <a:avLst/>
            </a:prstGeom>
          </p:spPr>
        </p:pic>
      </p:grpSp>
      <p:sp>
        <p:nvSpPr>
          <p:cNvPr id="5122" name="TextBox 21"/>
          <p:cNvSpPr txBox="1">
            <a:spLocks noChangeArrowheads="1"/>
          </p:cNvSpPr>
          <p:nvPr/>
        </p:nvSpPr>
        <p:spPr bwMode="auto">
          <a:xfrm>
            <a:off x="925513" y="1066703"/>
            <a:ext cx="36220400" cy="349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63" tIns="53331" rIns="106663"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lnSpc>
                <a:spcPts val="8825"/>
              </a:lnSpc>
              <a:spcBef>
                <a:spcPct val="0"/>
              </a:spcBef>
              <a:buNone/>
              <a:defRPr/>
            </a:pPr>
            <a:r>
              <a:rPr lang="en-US" altLang="es-VE" sz="8800" b="1" dirty="0" smtClean="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Empowering Nurses to Activate Rapid Response Teams through Knowledge/Confidence-Building using </a:t>
            </a:r>
            <a:r>
              <a:rPr lang="en-US" altLang="es-VE" sz="8800" b="1" i="1" dirty="0" smtClean="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In Situ </a:t>
            </a:r>
            <a:r>
              <a:rPr lang="en-US" altLang="es-VE" sz="8800" b="1" dirty="0" smtClean="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Simulation </a:t>
            </a:r>
          </a:p>
          <a:p>
            <a:pPr eaLnBrk="1" hangingPunct="1">
              <a:lnSpc>
                <a:spcPts val="8825"/>
              </a:lnSpc>
              <a:spcBef>
                <a:spcPct val="0"/>
              </a:spcBef>
              <a:buNone/>
              <a:defRPr/>
            </a:pPr>
            <a:r>
              <a:rPr lang="en-US" altLang="es-VE" sz="3800" i="1" dirty="0" smtClean="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Elicia Egozcue*, </a:t>
            </a:r>
            <a:r>
              <a:rPr lang="en-US" altLang="es-VE" sz="3800" i="1" dirty="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MSN, AGPCNP-BC, CNRN, SCRN, CV-RN, </a:t>
            </a:r>
            <a:r>
              <a:rPr lang="en-US" altLang="es-VE" sz="3800" i="1" dirty="0" smtClean="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NPD-RN │Marrice King, MSN, RN</a:t>
            </a:r>
            <a:r>
              <a:rPr lang="en-US" altLang="es-VE" sz="3800" i="1" dirty="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 </a:t>
            </a:r>
            <a:r>
              <a:rPr lang="en-US" altLang="es-VE" sz="3800" i="1" dirty="0" smtClean="0">
                <a:solidFill>
                  <a:schemeClr val="bg1"/>
                </a:solidFill>
                <a:effectLst>
                  <a:outerShdw blurRad="38100" dist="38100" dir="2700000" algn="tl">
                    <a:srgbClr val="000000">
                      <a:alpha val="43137"/>
                    </a:srgbClr>
                  </a:outerShdw>
                </a:effectLst>
                <a:latin typeface="Arial" panose="020B0604020202020204" pitchFamily="34" charset="0"/>
                <a:ea typeface="Arial Narrow" panose="020B0606020202030204" pitchFamily="34" charset="0"/>
              </a:rPr>
              <a:t>NPD-BC, CNOR-E, CHSE │Natalie Bermudez, PhD, RN, PCCN-K   </a:t>
            </a:r>
          </a:p>
        </p:txBody>
      </p:sp>
      <p:sp>
        <p:nvSpPr>
          <p:cNvPr id="4" name="TextBox 7"/>
          <p:cNvSpPr txBox="1">
            <a:spLocks noChangeArrowheads="1"/>
          </p:cNvSpPr>
          <p:nvPr/>
        </p:nvSpPr>
        <p:spPr bwMode="auto">
          <a:xfrm>
            <a:off x="15544800" y="5819172"/>
            <a:ext cx="12801600" cy="1038562"/>
          </a:xfrm>
          <a:prstGeom prst="roundRect">
            <a:avLst/>
          </a:prstGeom>
          <a:solidFill>
            <a:srgbClr val="33B8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6663" tIns="53331" rIns="106663" bIns="53331" anchor="ctr">
            <a:spAutoFit/>
          </a:bodyPr>
          <a:lstStyle>
            <a:defPPr>
              <a:defRPr lang="en-US"/>
            </a:defPPr>
            <a:lvl1pPr algn="ctr" defTabSz="2194089" eaLnBrk="1" fontAlgn="auto" hangingPunct="1">
              <a:spcBef>
                <a:spcPts val="0"/>
              </a:spcBef>
              <a:spcAft>
                <a:spcPts val="0"/>
              </a:spcAft>
              <a:defRPr sz="4800" b="1">
                <a:latin typeface="Arial Narrow" panose="020B0604020202020204" pitchFamily="34" charset="0"/>
                <a:ea typeface="Helvetica 67 Medium Condensed" panose="02000503000000020004" pitchFamily="2" charset="0"/>
                <a:cs typeface="Arial Narrow" panose="020B0604020202020204" pitchFamily="34" charset="0"/>
              </a:defRPr>
            </a:lvl1pPr>
          </a:lstStyle>
          <a:p>
            <a:pPr>
              <a:defRPr/>
            </a:pPr>
            <a:r>
              <a:rPr lang="en-US" altLang="es-VE"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a:t>
            </a:r>
            <a:endParaRPr lang="en-US" altLang="es-VE"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127" name="TextBox 27"/>
          <p:cNvSpPr txBox="1">
            <a:spLocks noChangeArrowheads="1"/>
          </p:cNvSpPr>
          <p:nvPr/>
        </p:nvSpPr>
        <p:spPr bwMode="auto">
          <a:xfrm>
            <a:off x="950119" y="7098664"/>
            <a:ext cx="12801600" cy="7125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63" tIns="53331" rIns="106663" bIns="53331">
            <a:spAutoFit/>
          </a:bodyPr>
          <a:lstStyle>
            <a:lvl1pPr marL="571500" indent="-571500">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spcBef>
                <a:spcPts val="600"/>
              </a:spcBef>
              <a:spcAft>
                <a:spcPts val="600"/>
              </a:spcAft>
            </a:pPr>
            <a:r>
              <a:rPr lang="en-US" altLang="en-US" sz="3200" dirty="0">
                <a:latin typeface="Arial" panose="020B0604020202020204" pitchFamily="34" charset="0"/>
              </a:rPr>
              <a:t>When a patient is noted to have a significant change from baseline some nurses consult with unit Nurse Practitioner (supervisor, or charge nurse) while others will call the Physician for orders rather than activate the Rapid Response Team (RRT)</a:t>
            </a:r>
          </a:p>
          <a:p>
            <a:pPr eaLnBrk="1" hangingPunct="1">
              <a:spcBef>
                <a:spcPts val="600"/>
              </a:spcBef>
              <a:spcAft>
                <a:spcPts val="600"/>
              </a:spcAft>
            </a:pPr>
            <a:r>
              <a:rPr lang="en-US" altLang="en-US" sz="3200" dirty="0">
                <a:latin typeface="Arial" panose="020B0604020202020204" pitchFamily="34" charset="0"/>
              </a:rPr>
              <a:t>The most common barrier identified in activating the RRT was Physician or </a:t>
            </a:r>
            <a:r>
              <a:rPr lang="en-US" altLang="en-US" sz="3200" dirty="0" smtClean="0">
                <a:latin typeface="Arial" panose="020B0604020202020204" pitchFamily="34" charset="0"/>
              </a:rPr>
              <a:t>Healthcare </a:t>
            </a:r>
            <a:r>
              <a:rPr lang="en-US" altLang="en-US" sz="3200" dirty="0">
                <a:latin typeface="Arial" panose="020B0604020202020204" pitchFamily="34" charset="0"/>
              </a:rPr>
              <a:t>Provider </a:t>
            </a:r>
            <a:r>
              <a:rPr lang="en-US" altLang="en-US" sz="3200" dirty="0" smtClean="0">
                <a:latin typeface="Arial" panose="020B0604020202020204" pitchFamily="34" charset="0"/>
              </a:rPr>
              <a:t>response</a:t>
            </a:r>
            <a:endParaRPr lang="en-US" altLang="en-US" sz="3200" dirty="0">
              <a:latin typeface="Arial" panose="020B0604020202020204" pitchFamily="34" charset="0"/>
            </a:endParaRPr>
          </a:p>
          <a:p>
            <a:pPr eaLnBrk="1" hangingPunct="1">
              <a:spcBef>
                <a:spcPts val="600"/>
              </a:spcBef>
              <a:spcAft>
                <a:spcPts val="600"/>
              </a:spcAft>
            </a:pPr>
            <a:r>
              <a:rPr lang="en-US" altLang="en-US" sz="3200" i="1" dirty="0" smtClean="0">
                <a:latin typeface="Arial" panose="020B0604020202020204" pitchFamily="34" charset="0"/>
              </a:rPr>
              <a:t>In Situ </a:t>
            </a:r>
            <a:r>
              <a:rPr lang="en-US" altLang="en-US" sz="3200" dirty="0" smtClean="0">
                <a:latin typeface="Arial" panose="020B0604020202020204" pitchFamily="34" charset="0"/>
              </a:rPr>
              <a:t>Simulation (ISS) is known to assist with retention of new knowledge </a:t>
            </a:r>
            <a:r>
              <a:rPr lang="en-US" altLang="en-US" sz="3200" dirty="0">
                <a:latin typeface="Arial" panose="020B0604020202020204" pitchFamily="34" charset="0"/>
              </a:rPr>
              <a:t>as </a:t>
            </a:r>
            <a:r>
              <a:rPr lang="en-US" altLang="en-US" sz="3200" dirty="0" smtClean="0">
                <a:latin typeface="Arial" panose="020B0604020202020204" pitchFamily="34" charset="0"/>
              </a:rPr>
              <a:t>it involves attachment of an emotion related to an event to strengthen memory recall</a:t>
            </a:r>
          </a:p>
          <a:p>
            <a:pPr eaLnBrk="1" hangingPunct="1">
              <a:spcBef>
                <a:spcPts val="600"/>
              </a:spcBef>
              <a:spcAft>
                <a:spcPts val="600"/>
              </a:spcAft>
            </a:pPr>
            <a:r>
              <a:rPr lang="en-US" altLang="en-US" sz="3200" dirty="0" smtClean="0">
                <a:latin typeface="Arial" panose="020B0604020202020204" pitchFamily="34" charset="0"/>
              </a:rPr>
              <a:t>Scripting </a:t>
            </a:r>
            <a:r>
              <a:rPr lang="en-US" altLang="en-US" sz="3200" dirty="0">
                <a:latin typeface="Arial" panose="020B0604020202020204" pitchFamily="34" charset="0"/>
              </a:rPr>
              <a:t>provides nurses with the words to use when faced </a:t>
            </a:r>
            <a:r>
              <a:rPr lang="en-US" altLang="en-US" sz="3200" dirty="0" smtClean="0">
                <a:latin typeface="Arial" panose="020B0604020202020204" pitchFamily="34" charset="0"/>
              </a:rPr>
              <a:t>with </a:t>
            </a:r>
            <a:r>
              <a:rPr lang="en-US" altLang="en-US" sz="3200" dirty="0">
                <a:latin typeface="Arial" panose="020B0604020202020204" pitchFamily="34" charset="0"/>
              </a:rPr>
              <a:t>a challenging </a:t>
            </a:r>
            <a:r>
              <a:rPr lang="en-US" altLang="en-US" sz="3200" dirty="0" smtClean="0">
                <a:latin typeface="Arial" panose="020B0604020202020204" pitchFamily="34" charset="0"/>
              </a:rPr>
              <a:t>situation</a:t>
            </a:r>
            <a:endParaRPr lang="en-US" altLang="en-US" sz="3200" dirty="0">
              <a:latin typeface="Arial" panose="020B0604020202020204" pitchFamily="34" charset="0"/>
            </a:endParaRPr>
          </a:p>
          <a:p>
            <a:pPr eaLnBrk="1" hangingPunct="1">
              <a:spcBef>
                <a:spcPts val="600"/>
              </a:spcBef>
              <a:spcAft>
                <a:spcPts val="600"/>
              </a:spcAft>
            </a:pPr>
            <a:r>
              <a:rPr lang="en-US" altLang="en-US" sz="3200" dirty="0" smtClean="0">
                <a:latin typeface="Arial" panose="020B0604020202020204" pitchFamily="34" charset="0"/>
              </a:rPr>
              <a:t>ISS </a:t>
            </a:r>
            <a:r>
              <a:rPr lang="en-US" altLang="en-US" sz="3200" dirty="0">
                <a:latin typeface="Arial" panose="020B0604020202020204" pitchFamily="34" charset="0"/>
              </a:rPr>
              <a:t>combined with scripting provides the opportunity to demonstrate confidence in the face of a stressful </a:t>
            </a:r>
            <a:r>
              <a:rPr lang="en-US" altLang="en-US" sz="3200" dirty="0" smtClean="0">
                <a:latin typeface="Arial" panose="020B0604020202020204" pitchFamily="34" charset="0"/>
              </a:rPr>
              <a:t>situation</a:t>
            </a:r>
            <a:endParaRPr lang="en-US" altLang="en-US" sz="3200" dirty="0">
              <a:latin typeface="Arial" panose="020B0604020202020204" pitchFamily="34" charset="0"/>
            </a:endParaRPr>
          </a:p>
        </p:txBody>
      </p:sp>
      <p:sp>
        <p:nvSpPr>
          <p:cNvPr id="5128" name="Purpose Text"/>
          <p:cNvSpPr txBox="1">
            <a:spLocks noChangeArrowheads="1"/>
          </p:cNvSpPr>
          <p:nvPr/>
        </p:nvSpPr>
        <p:spPr bwMode="auto">
          <a:xfrm>
            <a:off x="1054886" y="15697200"/>
            <a:ext cx="12801600" cy="158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63" tIns="53331" rIns="106663"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spcBef>
                <a:spcPct val="0"/>
              </a:spcBef>
              <a:buFontTx/>
              <a:buNone/>
            </a:pPr>
            <a:r>
              <a:rPr lang="en-US" altLang="es-VE" sz="3200" dirty="0">
                <a:latin typeface="Arial" panose="020B0604020202020204" pitchFamily="34" charset="0"/>
                <a:ea typeface="Arial Narrow" panose="020B0606020202030204" pitchFamily="34" charset="0"/>
              </a:rPr>
              <a:t>The purpose of this study is to evaluate the effectiveness of using simulation and clinical scripting scenarios on nurses’ confidence in initiating code rescue and nurse-physician communication. </a:t>
            </a:r>
          </a:p>
        </p:txBody>
      </p:sp>
      <p:sp>
        <p:nvSpPr>
          <p:cNvPr id="9" name="Results Text"/>
          <p:cNvSpPr txBox="1">
            <a:spLocks noChangeArrowheads="1"/>
          </p:cNvSpPr>
          <p:nvPr/>
        </p:nvSpPr>
        <p:spPr bwMode="auto">
          <a:xfrm>
            <a:off x="15544800" y="7086600"/>
            <a:ext cx="12801600" cy="1708142"/>
          </a:xfrm>
          <a:prstGeom prst="rect">
            <a:avLst/>
          </a:prstGeom>
          <a:noFill/>
          <a:ln>
            <a:noFill/>
          </a:ln>
        </p:spPr>
        <p:txBody>
          <a:bodyPr wrap="square" lIns="106663" tIns="53331" rIns="106663" bIns="53331">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defRPr>
            </a:lvl5pPr>
            <a:lvl6pPr marL="25146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6pPr>
            <a:lvl7pPr marL="29718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7pPr>
            <a:lvl8pPr marL="34290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8pPr>
            <a:lvl9pPr marL="38862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9pPr>
          </a:lstStyle>
          <a:p>
            <a:pPr algn="ctr" defTabSz="1304880" eaLnBrk="1" hangingPunct="1">
              <a:spcBef>
                <a:spcPct val="0"/>
              </a:spcBef>
              <a:buFontTx/>
              <a:buNone/>
              <a:defRPr/>
            </a:pPr>
            <a:r>
              <a:rPr lang="en-US" altLang="es-VE" sz="3200" b="1" dirty="0" smtClean="0">
                <a:latin typeface="Arial" panose="020B0604020202020204" pitchFamily="34" charset="0"/>
              </a:rPr>
              <a:t>Participant Characteristics (</a:t>
            </a:r>
            <a:r>
              <a:rPr lang="en-US" altLang="es-VE" sz="3200" b="1" i="1" dirty="0" smtClean="0">
                <a:latin typeface="Arial" panose="020B0604020202020204" pitchFamily="34" charset="0"/>
              </a:rPr>
              <a:t>n</a:t>
            </a:r>
            <a:r>
              <a:rPr lang="en-US" altLang="es-VE" sz="3200" b="1" dirty="0" smtClean="0">
                <a:latin typeface="Arial" panose="020B0604020202020204" pitchFamily="34" charset="0"/>
              </a:rPr>
              <a:t> = 52):</a:t>
            </a:r>
          </a:p>
          <a:p>
            <a:pPr algn="ctr" defTabSz="1304880" eaLnBrk="1" hangingPunct="1">
              <a:spcBef>
                <a:spcPct val="0"/>
              </a:spcBef>
              <a:buFontTx/>
              <a:buNone/>
              <a:defRPr/>
            </a:pPr>
            <a:endParaRPr lang="en-US" altLang="es-VE" sz="4000" dirty="0" smtClean="0">
              <a:latin typeface="Arial" panose="020B0604020202020204" pitchFamily="34" charset="0"/>
            </a:endParaRPr>
          </a:p>
          <a:p>
            <a:pPr algn="ctr" defTabSz="1304880" eaLnBrk="1" hangingPunct="1">
              <a:spcBef>
                <a:spcPct val="0"/>
              </a:spcBef>
              <a:buFontTx/>
              <a:buNone/>
              <a:defRPr/>
            </a:pPr>
            <a:r>
              <a:rPr lang="en-US" altLang="es-VE" sz="3200" dirty="0" smtClean="0">
                <a:latin typeface="Arial" panose="020B0604020202020204" pitchFamily="34" charset="0"/>
              </a:rPr>
              <a:t>Years @ SMH: </a:t>
            </a:r>
            <a:r>
              <a:rPr lang="en-US" altLang="es-VE" sz="3200" i="1" dirty="0" smtClean="0">
                <a:latin typeface="Arial" panose="020B0604020202020204" pitchFamily="34" charset="0"/>
              </a:rPr>
              <a:t>M</a:t>
            </a:r>
            <a:r>
              <a:rPr lang="en-US" altLang="es-VE" sz="3200" dirty="0" smtClean="0">
                <a:latin typeface="Arial" panose="020B0604020202020204" pitchFamily="34" charset="0"/>
              </a:rPr>
              <a:t> = 5.41; </a:t>
            </a:r>
            <a:r>
              <a:rPr lang="en-US" altLang="es-VE" sz="3200" i="1" dirty="0" smtClean="0">
                <a:latin typeface="Arial" panose="020B0604020202020204" pitchFamily="34" charset="0"/>
              </a:rPr>
              <a:t>SD </a:t>
            </a:r>
            <a:r>
              <a:rPr lang="en-US" altLang="es-VE" sz="3200" dirty="0" smtClean="0">
                <a:latin typeface="Arial" panose="020B0604020202020204" pitchFamily="34" charset="0"/>
              </a:rPr>
              <a:t>= 5.29 </a:t>
            </a:r>
            <a:r>
              <a:rPr lang="en-US" altLang="es-VE" sz="3200" i="1" dirty="0" smtClean="0">
                <a:latin typeface="Arial" panose="020B0604020202020204" pitchFamily="34" charset="0"/>
              </a:rPr>
              <a:t>(</a:t>
            </a:r>
            <a:r>
              <a:rPr lang="en-US" altLang="es-VE" sz="3200" dirty="0" smtClean="0">
                <a:latin typeface="Arial" panose="020B0604020202020204" pitchFamily="34" charset="0"/>
              </a:rPr>
              <a:t>range = 0 to 21)</a:t>
            </a:r>
            <a:r>
              <a:rPr lang="en-US" altLang="es-VE" sz="3200" i="1" dirty="0" smtClean="0">
                <a:latin typeface="Arial" panose="020B0604020202020204" pitchFamily="34" charset="0"/>
              </a:rPr>
              <a:t> </a:t>
            </a:r>
            <a:r>
              <a:rPr lang="en-US" altLang="es-VE" sz="3200" dirty="0" smtClean="0">
                <a:latin typeface="Arial" panose="020B0604020202020204" pitchFamily="34" charset="0"/>
              </a:rPr>
              <a:t>  </a:t>
            </a:r>
          </a:p>
        </p:txBody>
      </p:sp>
      <p:sp>
        <p:nvSpPr>
          <p:cNvPr id="5132" name="Research"/>
          <p:cNvSpPr txBox="1">
            <a:spLocks noChangeArrowheads="1"/>
          </p:cNvSpPr>
          <p:nvPr/>
        </p:nvSpPr>
        <p:spPr bwMode="auto">
          <a:xfrm>
            <a:off x="37338000" y="533400"/>
            <a:ext cx="4095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altLang="en-US" sz="5400" b="1" dirty="0">
                <a:solidFill>
                  <a:schemeClr val="bg1"/>
                </a:solidFill>
                <a:effectLst>
                  <a:outerShdw blurRad="38100" dist="38100" dir="2700000" algn="tl">
                    <a:srgbClr val="000000">
                      <a:alpha val="43137"/>
                    </a:srgbClr>
                  </a:outerShdw>
                </a:effectLst>
              </a:rPr>
              <a:t>RESEARCH</a:t>
            </a:r>
          </a:p>
        </p:txBody>
      </p:sp>
      <p:sp>
        <p:nvSpPr>
          <p:cNvPr id="14" name="Rounded Rectangle 13"/>
          <p:cNvSpPr/>
          <p:nvPr/>
        </p:nvSpPr>
        <p:spPr>
          <a:xfrm>
            <a:off x="950119" y="14630400"/>
            <a:ext cx="12801600" cy="1038562"/>
          </a:xfrm>
          <a:prstGeom prst="roundRect">
            <a:avLst/>
          </a:prstGeom>
          <a:solidFill>
            <a:srgbClr val="33B8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6663" tIns="53331" rIns="106663" bIns="53331" anchor="ctr">
            <a:spAutoFit/>
          </a:bodyPr>
          <a:lstStyle/>
          <a:p>
            <a:pPr algn="ctr" defTabSz="2193980" eaLnBrk="1" fontAlgn="auto" hangingPunct="1">
              <a:spcBef>
                <a:spcPts val="0"/>
              </a:spcBef>
              <a:spcAft>
                <a:spcPts val="0"/>
              </a:spcAft>
              <a:defRPr/>
            </a:pPr>
            <a:r>
              <a:rPr lang="en-US" sz="5400" b="1" dirty="0" smtClean="0">
                <a:effectLst>
                  <a:outerShdw blurRad="38100" dist="38100" dir="2700000" algn="tl">
                    <a:srgbClr val="000000">
                      <a:alpha val="43137"/>
                    </a:srgbClr>
                  </a:outerShdw>
                </a:effectLst>
                <a:latin typeface="Arial" panose="020B0604020202020204" pitchFamily="34" charset="0"/>
                <a:ea typeface="Helvetica 67 Medium Condensed" panose="02000503000000020004" pitchFamily="2" charset="0"/>
                <a:cs typeface="Arial" panose="020B0604020202020204" pitchFamily="34" charset="0"/>
              </a:rPr>
              <a:t>PURPOSE</a:t>
            </a:r>
            <a:endParaRPr lang="en-US" sz="5400" b="1" dirty="0">
              <a:effectLst>
                <a:outerShdw blurRad="38100" dist="38100" dir="2700000" algn="tl">
                  <a:srgbClr val="000000">
                    <a:alpha val="43137"/>
                  </a:srgbClr>
                </a:outerShdw>
              </a:effectLst>
              <a:latin typeface="Arial" panose="020B0604020202020204" pitchFamily="34" charset="0"/>
              <a:ea typeface="Helvetica 67 Medium Condensed" panose="02000503000000020004" pitchFamily="2" charset="0"/>
              <a:cs typeface="Arial" panose="020B0604020202020204" pitchFamily="34" charset="0"/>
            </a:endParaRPr>
          </a:p>
        </p:txBody>
      </p:sp>
      <p:sp>
        <p:nvSpPr>
          <p:cNvPr id="5134" name="TextBox 27"/>
          <p:cNvSpPr txBox="1">
            <a:spLocks noChangeArrowheads="1"/>
          </p:cNvSpPr>
          <p:nvPr/>
        </p:nvSpPr>
        <p:spPr bwMode="auto">
          <a:xfrm>
            <a:off x="30412227" y="20847356"/>
            <a:ext cx="12801600" cy="9556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62" tIns="53331" rIns="106662"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spcBef>
                <a:spcPct val="0"/>
              </a:spcBef>
              <a:buFontTx/>
              <a:buNone/>
            </a:pPr>
            <a:r>
              <a:rPr lang="en-US" altLang="es-VE" sz="3200" b="1" dirty="0" smtClean="0">
                <a:latin typeface="Arial" panose="020B0604020202020204" pitchFamily="34" charset="0"/>
                <a:ea typeface="Arial Narrow" panose="020B0606020202030204" pitchFamily="34" charset="0"/>
              </a:rPr>
              <a:t>Results of this study suggest the following:</a:t>
            </a:r>
          </a:p>
          <a:p>
            <a:pPr marL="571500" indent="-571500" eaLnBrk="1" hangingPunct="1">
              <a:spcBef>
                <a:spcPct val="0"/>
              </a:spcBef>
            </a:pPr>
            <a:r>
              <a:rPr lang="en-US" altLang="es-VE" sz="3200" dirty="0" smtClean="0">
                <a:latin typeface="Arial" panose="020B0604020202020204" pitchFamily="34" charset="0"/>
                <a:ea typeface="Arial Narrow" panose="020B0606020202030204" pitchFamily="34" charset="0"/>
              </a:rPr>
              <a:t>Participants' knowledge and confidence increased following participation in </a:t>
            </a:r>
            <a:r>
              <a:rPr lang="en-US" altLang="es-VE" sz="3200" i="1" dirty="0" smtClean="0">
                <a:latin typeface="Arial" panose="020B0604020202020204" pitchFamily="34" charset="0"/>
                <a:ea typeface="Arial Narrow" panose="020B0606020202030204" pitchFamily="34" charset="0"/>
              </a:rPr>
              <a:t>In Situ </a:t>
            </a:r>
            <a:r>
              <a:rPr lang="en-US" altLang="es-VE" sz="3200" dirty="0">
                <a:latin typeface="Arial" panose="020B0604020202020204" pitchFamily="34" charset="0"/>
                <a:ea typeface="Arial Narrow" panose="020B0606020202030204" pitchFamily="34" charset="0"/>
              </a:rPr>
              <a:t>s</a:t>
            </a:r>
            <a:r>
              <a:rPr lang="en-US" altLang="es-VE" sz="3200" dirty="0" smtClean="0">
                <a:latin typeface="Arial" panose="020B0604020202020204" pitchFamily="34" charset="0"/>
                <a:ea typeface="Arial Narrow" panose="020B0606020202030204" pitchFamily="34" charset="0"/>
              </a:rPr>
              <a:t>imulation</a:t>
            </a:r>
          </a:p>
          <a:p>
            <a:pPr marL="571500" indent="-571500" eaLnBrk="1" hangingPunct="1">
              <a:spcBef>
                <a:spcPct val="0"/>
              </a:spcBef>
            </a:pPr>
            <a:r>
              <a:rPr lang="en-US" altLang="es-VE" sz="3200" dirty="0" smtClean="0">
                <a:latin typeface="Arial" panose="020B0604020202020204" pitchFamily="34" charset="0"/>
                <a:ea typeface="Arial Narrow" panose="020B0606020202030204" pitchFamily="34" charset="0"/>
              </a:rPr>
              <a:t>Participants felt more confident and empowered to make future decisions regarding when to call a Code Rescue</a:t>
            </a:r>
          </a:p>
          <a:p>
            <a:pPr marL="571500" indent="-571500" eaLnBrk="1" hangingPunct="1">
              <a:spcBef>
                <a:spcPct val="0"/>
              </a:spcBef>
            </a:pPr>
            <a:r>
              <a:rPr lang="en-US" altLang="es-VE" sz="3200" dirty="0" smtClean="0">
                <a:latin typeface="Arial" panose="020B0604020202020204" pitchFamily="34" charset="0"/>
                <a:ea typeface="Arial Narrow" panose="020B0606020202030204" pitchFamily="34" charset="0"/>
              </a:rPr>
              <a:t>Participants reported more confidence in communicating with physicians</a:t>
            </a:r>
          </a:p>
          <a:p>
            <a:pPr marL="571500" indent="-571500" eaLnBrk="1" hangingPunct="1">
              <a:spcBef>
                <a:spcPct val="0"/>
              </a:spcBef>
            </a:pPr>
            <a:endParaRPr lang="en-US" altLang="es-VE" sz="1800" dirty="0">
              <a:latin typeface="Arial" panose="020B0604020202020204" pitchFamily="34" charset="0"/>
              <a:ea typeface="Arial Narrow" panose="020B0606020202030204" pitchFamily="34" charset="0"/>
            </a:endParaRPr>
          </a:p>
          <a:p>
            <a:pPr eaLnBrk="1" hangingPunct="1">
              <a:spcBef>
                <a:spcPct val="0"/>
              </a:spcBef>
              <a:buNone/>
            </a:pPr>
            <a:r>
              <a:rPr lang="en-US" altLang="es-VE" sz="3200" b="1" dirty="0" smtClean="0">
                <a:latin typeface="Arial" panose="020B0604020202020204" pitchFamily="34" charset="0"/>
                <a:ea typeface="Arial Narrow" panose="020B0606020202030204" pitchFamily="34" charset="0"/>
              </a:rPr>
              <a:t>Limitations:</a:t>
            </a:r>
          </a:p>
          <a:p>
            <a:pPr marL="571500" indent="-571500" eaLnBrk="1" hangingPunct="1">
              <a:spcBef>
                <a:spcPct val="0"/>
              </a:spcBef>
            </a:pPr>
            <a:r>
              <a:rPr lang="en-US" altLang="es-VE" sz="3200" dirty="0">
                <a:latin typeface="Arial" panose="020B0604020202020204" pitchFamily="34" charset="0"/>
                <a:ea typeface="Arial Narrow" panose="020B0606020202030204" pitchFamily="34" charset="0"/>
              </a:rPr>
              <a:t>Single-center </a:t>
            </a:r>
            <a:r>
              <a:rPr lang="en-US" altLang="es-VE" sz="3200" dirty="0" smtClean="0">
                <a:latin typeface="Arial" panose="020B0604020202020204" pitchFamily="34" charset="0"/>
                <a:ea typeface="Arial Narrow" panose="020B0606020202030204" pitchFamily="34" charset="0"/>
              </a:rPr>
              <a:t>study; small sample size</a:t>
            </a:r>
          </a:p>
          <a:p>
            <a:pPr marL="571500" indent="-571500" eaLnBrk="1" hangingPunct="1">
              <a:spcBef>
                <a:spcPct val="0"/>
              </a:spcBef>
            </a:pPr>
            <a:r>
              <a:rPr lang="en-US" altLang="es-VE" sz="3200" dirty="0" smtClean="0">
                <a:latin typeface="Arial" panose="020B0604020202020204" pitchFamily="34" charset="0"/>
                <a:ea typeface="Arial Narrow" panose="020B0606020202030204" pitchFamily="34" charset="0"/>
              </a:rPr>
              <a:t>Response biases: demand characteristics &amp; social </a:t>
            </a:r>
            <a:r>
              <a:rPr lang="en-US" altLang="es-VE" sz="3200" dirty="0">
                <a:latin typeface="Arial" panose="020B0604020202020204" pitchFamily="34" charset="0"/>
                <a:ea typeface="Arial Narrow" panose="020B0606020202030204" pitchFamily="34" charset="0"/>
              </a:rPr>
              <a:t>d</a:t>
            </a:r>
            <a:r>
              <a:rPr lang="en-US" altLang="es-VE" sz="3200" dirty="0" smtClean="0">
                <a:latin typeface="Arial" panose="020B0604020202020204" pitchFamily="34" charset="0"/>
                <a:ea typeface="Arial Narrow" panose="020B0606020202030204" pitchFamily="34" charset="0"/>
              </a:rPr>
              <a:t>esirability</a:t>
            </a:r>
          </a:p>
          <a:p>
            <a:pPr marL="571500" indent="-571500" eaLnBrk="1" hangingPunct="1">
              <a:spcBef>
                <a:spcPct val="0"/>
              </a:spcBef>
            </a:pPr>
            <a:r>
              <a:rPr lang="en-US" altLang="es-VE" sz="3200" dirty="0" smtClean="0">
                <a:latin typeface="Arial" panose="020B0604020202020204" pitchFamily="34" charset="0"/>
                <a:ea typeface="Arial Narrow" panose="020B0606020202030204" pitchFamily="34" charset="0"/>
              </a:rPr>
              <a:t>Recall bias</a:t>
            </a:r>
          </a:p>
          <a:p>
            <a:pPr eaLnBrk="1" hangingPunct="1">
              <a:spcBef>
                <a:spcPct val="0"/>
              </a:spcBef>
              <a:buNone/>
            </a:pPr>
            <a:endParaRPr lang="en-US" altLang="es-VE" sz="1800" dirty="0">
              <a:latin typeface="Arial" panose="020B0604020202020204" pitchFamily="34" charset="0"/>
              <a:ea typeface="Arial Narrow" panose="020B0606020202030204" pitchFamily="34" charset="0"/>
            </a:endParaRPr>
          </a:p>
          <a:p>
            <a:pPr eaLnBrk="1" hangingPunct="1">
              <a:spcBef>
                <a:spcPct val="0"/>
              </a:spcBef>
              <a:buNone/>
            </a:pPr>
            <a:r>
              <a:rPr lang="en-US" altLang="es-VE" sz="3200" b="1" dirty="0" smtClean="0">
                <a:latin typeface="Arial" panose="020B0604020202020204" pitchFamily="34" charset="0"/>
                <a:ea typeface="Arial Narrow" panose="020B0606020202030204" pitchFamily="34" charset="0"/>
              </a:rPr>
              <a:t>Conclusion:</a:t>
            </a:r>
            <a:endParaRPr lang="en-US" altLang="es-VE" sz="3200" b="1" dirty="0">
              <a:latin typeface="Arial" panose="020B0604020202020204" pitchFamily="34" charset="0"/>
              <a:ea typeface="Arial Narrow" panose="020B0606020202030204" pitchFamily="34" charset="0"/>
            </a:endParaRPr>
          </a:p>
          <a:p>
            <a:pPr marL="457200" indent="-457200" eaLnBrk="1" hangingPunct="1">
              <a:spcBef>
                <a:spcPct val="0"/>
              </a:spcBef>
            </a:pPr>
            <a:r>
              <a:rPr lang="en-US" altLang="es-VE" sz="3200" dirty="0" smtClean="0">
                <a:latin typeface="Arial" panose="020B0604020202020204" pitchFamily="34" charset="0"/>
                <a:ea typeface="Arial Narrow" panose="020B0606020202030204" pitchFamily="34" charset="0"/>
              </a:rPr>
              <a:t>Increasing staff’s knowledge and confidence in early activation of Code Rescues prevents failure to rescue. </a:t>
            </a:r>
          </a:p>
          <a:p>
            <a:pPr marL="457200" indent="-457200" eaLnBrk="1" hangingPunct="1">
              <a:spcBef>
                <a:spcPct val="0"/>
              </a:spcBef>
            </a:pPr>
            <a:r>
              <a:rPr lang="en-US" altLang="es-VE" sz="3200" dirty="0" smtClean="0">
                <a:latin typeface="Arial" panose="020B0604020202020204" pitchFamily="34" charset="0"/>
                <a:ea typeface="Arial Narrow" panose="020B0606020202030204" pitchFamily="34" charset="0"/>
              </a:rPr>
              <a:t>Increased availability of </a:t>
            </a:r>
            <a:r>
              <a:rPr lang="en-US" altLang="es-VE" sz="3200" i="1" dirty="0" smtClean="0">
                <a:latin typeface="Arial" panose="020B0604020202020204" pitchFamily="34" charset="0"/>
                <a:ea typeface="Arial Narrow" panose="020B0606020202030204" pitchFamily="34" charset="0"/>
              </a:rPr>
              <a:t>In Situ </a:t>
            </a:r>
            <a:r>
              <a:rPr lang="en-US" altLang="es-VE" sz="3200" dirty="0" smtClean="0">
                <a:latin typeface="Arial" panose="020B0604020202020204" pitchFamily="34" charset="0"/>
                <a:ea typeface="Arial Narrow" panose="020B0606020202030204" pitchFamily="34" charset="0"/>
              </a:rPr>
              <a:t>simulation sessions and research studies are recommended.</a:t>
            </a:r>
          </a:p>
          <a:p>
            <a:pPr marL="457200" indent="-457200" eaLnBrk="1" hangingPunct="1">
              <a:spcBef>
                <a:spcPct val="0"/>
              </a:spcBef>
            </a:pPr>
            <a:r>
              <a:rPr lang="en-US" altLang="es-VE" sz="3200" dirty="0" smtClean="0">
                <a:latin typeface="Arial" panose="020B0604020202020204" pitchFamily="34" charset="0"/>
                <a:ea typeface="Arial Narrow" panose="020B0606020202030204" pitchFamily="34" charset="0"/>
              </a:rPr>
              <a:t>A future study using </a:t>
            </a:r>
            <a:r>
              <a:rPr lang="en-US" altLang="es-VE" sz="3200" i="1" dirty="0" smtClean="0">
                <a:latin typeface="Arial" panose="020B0604020202020204" pitchFamily="34" charset="0"/>
                <a:ea typeface="Arial Narrow" panose="020B0606020202030204" pitchFamily="34" charset="0"/>
              </a:rPr>
              <a:t>In Situ</a:t>
            </a:r>
            <a:r>
              <a:rPr lang="en-US" altLang="es-VE" sz="3200" dirty="0" smtClean="0">
                <a:latin typeface="Arial" panose="020B0604020202020204" pitchFamily="34" charset="0"/>
                <a:ea typeface="Arial Narrow" panose="020B0606020202030204" pitchFamily="34" charset="0"/>
              </a:rPr>
              <a:t> simulation including use of virtual reality is underway.</a:t>
            </a:r>
          </a:p>
        </p:txBody>
      </p:sp>
      <p:sp>
        <p:nvSpPr>
          <p:cNvPr id="5" name="Rounded Rectangle 4"/>
          <p:cNvSpPr/>
          <p:nvPr/>
        </p:nvSpPr>
        <p:spPr>
          <a:xfrm>
            <a:off x="950119" y="5819172"/>
            <a:ext cx="12801600" cy="1038562"/>
          </a:xfrm>
          <a:prstGeom prst="roundRect">
            <a:avLst/>
          </a:prstGeom>
          <a:solidFill>
            <a:srgbClr val="33B8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6663" tIns="53331" rIns="106663" bIns="53331" anchor="ctr">
            <a:spAutoFit/>
          </a:bodyPr>
          <a:lstStyle/>
          <a:p>
            <a:pPr algn="ctr" defTabSz="2193980" eaLnBrk="1" fontAlgn="auto" hangingPunct="1">
              <a:spcBef>
                <a:spcPts val="0"/>
              </a:spcBef>
              <a:spcAft>
                <a:spcPts val="0"/>
              </a:spcAft>
              <a:defRPr/>
            </a:pPr>
            <a:r>
              <a:rPr lang="en-US" sz="5400" b="1" cap="all" dirty="0">
                <a:effectLst>
                  <a:outerShdw blurRad="38100" dist="38100" dir="2700000" algn="tl">
                    <a:srgbClr val="000000">
                      <a:alpha val="43137"/>
                    </a:srgbClr>
                  </a:outerShdw>
                </a:effectLst>
                <a:latin typeface="Arial" panose="020B0604020202020204" pitchFamily="34" charset="0"/>
                <a:ea typeface="Helvetica 67 Medium Condensed" panose="02000503000000020004" pitchFamily="2" charset="0"/>
                <a:cs typeface="Arial" panose="020B0604020202020204" pitchFamily="34" charset="0"/>
              </a:rPr>
              <a:t>BACKGROUND/SIGNIFICANCE</a:t>
            </a:r>
          </a:p>
        </p:txBody>
      </p:sp>
      <p:sp>
        <p:nvSpPr>
          <p:cNvPr id="26" name="TextBox 25"/>
          <p:cNvSpPr txBox="1"/>
          <p:nvPr/>
        </p:nvSpPr>
        <p:spPr>
          <a:xfrm>
            <a:off x="30387908" y="19642007"/>
            <a:ext cx="12801600" cy="1038562"/>
          </a:xfrm>
          <a:prstGeom prst="roundRect">
            <a:avLst/>
          </a:prstGeom>
          <a:solidFill>
            <a:srgbClr val="33B8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6663" tIns="53331" rIns="106663" bIns="53331" anchor="ctr">
            <a:spAutoFit/>
          </a:bodyPr>
          <a:lstStyle>
            <a:defPPr>
              <a:defRPr lang="en-US"/>
            </a:defPPr>
            <a:lvl1pPr algn="ctr" defTabSz="2194089" eaLnBrk="1" fontAlgn="auto" hangingPunct="1">
              <a:spcBef>
                <a:spcPts val="0"/>
              </a:spcBef>
              <a:spcAft>
                <a:spcPts val="0"/>
              </a:spcAft>
              <a:defRPr sz="4800" b="1">
                <a:latin typeface="Arial Narrow" panose="020B0604020202020204" pitchFamily="34" charset="0"/>
                <a:ea typeface="Helvetica 67 Medium Condensed" panose="02000503000000020004" pitchFamily="2" charset="0"/>
                <a:cs typeface="Arial Narrow" panose="020B0604020202020204" pitchFamily="34" charset="0"/>
              </a:defRPr>
            </a:lvl1pPr>
          </a:lstStyle>
          <a:p>
            <a:pPr>
              <a:defRPr/>
            </a:pPr>
            <a:r>
              <a:rPr lang="en-US"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 / CONCLUSION</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307" name="TextBox 27"/>
          <p:cNvSpPr txBox="1">
            <a:spLocks noChangeArrowheads="1"/>
          </p:cNvSpPr>
          <p:nvPr/>
        </p:nvSpPr>
        <p:spPr bwMode="auto">
          <a:xfrm>
            <a:off x="18281650" y="31147719"/>
            <a:ext cx="73279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62" tIns="53331" rIns="106662"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spcBef>
                <a:spcPct val="0"/>
              </a:spcBef>
              <a:buFontTx/>
              <a:buNone/>
            </a:pPr>
            <a:r>
              <a:rPr lang="en-US" altLang="es-VE" sz="3600" i="1" dirty="0">
                <a:latin typeface="Arial" panose="020B0604020202020204" pitchFamily="34" charset="0"/>
                <a:ea typeface="Arial Narrow" panose="020B0606020202030204" pitchFamily="34" charset="0"/>
              </a:rPr>
              <a:t>References available upon request</a:t>
            </a:r>
          </a:p>
        </p:txBody>
      </p:sp>
      <p:sp>
        <p:nvSpPr>
          <p:cNvPr id="34" name="Purpose Text"/>
          <p:cNvSpPr txBox="1">
            <a:spLocks noChangeArrowheads="1"/>
          </p:cNvSpPr>
          <p:nvPr/>
        </p:nvSpPr>
        <p:spPr bwMode="auto">
          <a:xfrm>
            <a:off x="1054886" y="18607969"/>
            <a:ext cx="12801600" cy="158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63" tIns="53331" rIns="106663"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spcBef>
                <a:spcPct val="0"/>
              </a:spcBef>
              <a:buNone/>
            </a:pPr>
            <a:r>
              <a:rPr lang="en-US" altLang="es-VE" sz="3200" dirty="0" smtClean="0">
                <a:latin typeface="Arial" panose="020B0604020202020204" pitchFamily="34" charset="0"/>
                <a:ea typeface="Arial Narrow" panose="020B0606020202030204" pitchFamily="34" charset="0"/>
              </a:rPr>
              <a:t>What is the impact of </a:t>
            </a:r>
            <a:r>
              <a:rPr lang="en-US" altLang="es-VE" sz="3200" i="1" dirty="0" smtClean="0">
                <a:latin typeface="Arial" panose="020B0604020202020204" pitchFamily="34" charset="0"/>
                <a:ea typeface="Arial Narrow" panose="020B0606020202030204" pitchFamily="34" charset="0"/>
              </a:rPr>
              <a:t>In Situ</a:t>
            </a:r>
            <a:r>
              <a:rPr lang="en-US" altLang="es-VE" sz="3200" dirty="0" smtClean="0">
                <a:latin typeface="Arial" panose="020B0604020202020204" pitchFamily="34" charset="0"/>
                <a:ea typeface="Arial Narrow" panose="020B0606020202030204" pitchFamily="34" charset="0"/>
              </a:rPr>
              <a:t> simulation with </a:t>
            </a:r>
            <a:r>
              <a:rPr lang="en-US" altLang="es-VE" sz="3200" dirty="0">
                <a:latin typeface="Arial" panose="020B0604020202020204" pitchFamily="34" charset="0"/>
                <a:ea typeface="Arial Narrow" panose="020B0606020202030204" pitchFamily="34" charset="0"/>
              </a:rPr>
              <a:t>clinical scripting </a:t>
            </a:r>
            <a:r>
              <a:rPr lang="en-US" altLang="es-VE" sz="3200" dirty="0" smtClean="0">
                <a:latin typeface="Arial" panose="020B0604020202020204" pitchFamily="34" charset="0"/>
                <a:ea typeface="Arial Narrow" panose="020B0606020202030204" pitchFamily="34" charset="0"/>
              </a:rPr>
              <a:t>on nurses’ confidence and knowledge related to deteriorating patient conditions and timely activation of Code Rescues?</a:t>
            </a:r>
          </a:p>
        </p:txBody>
      </p:sp>
      <p:sp>
        <p:nvSpPr>
          <p:cNvPr id="35" name="Rounded Rectangle 34"/>
          <p:cNvSpPr/>
          <p:nvPr/>
        </p:nvSpPr>
        <p:spPr>
          <a:xfrm>
            <a:off x="950119" y="17464969"/>
            <a:ext cx="12801600" cy="1038562"/>
          </a:xfrm>
          <a:prstGeom prst="roundRect">
            <a:avLst/>
          </a:prstGeom>
          <a:solidFill>
            <a:srgbClr val="33B8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6663" tIns="53331" rIns="106663" bIns="53331" anchor="ctr">
            <a:spAutoFit/>
          </a:bodyPr>
          <a:lstStyle/>
          <a:p>
            <a:pPr algn="ctr" defTabSz="2193980" eaLnBrk="1" fontAlgn="auto" hangingPunct="1">
              <a:spcBef>
                <a:spcPts val="0"/>
              </a:spcBef>
              <a:spcAft>
                <a:spcPts val="0"/>
              </a:spcAft>
              <a:defRPr/>
            </a:pPr>
            <a:r>
              <a:rPr lang="en-US" sz="5400" b="1" dirty="0" smtClean="0">
                <a:effectLst>
                  <a:outerShdw blurRad="38100" dist="38100" dir="2700000" algn="tl">
                    <a:srgbClr val="000000">
                      <a:alpha val="43137"/>
                    </a:srgbClr>
                  </a:outerShdw>
                </a:effectLst>
                <a:latin typeface="Arial" panose="020B0604020202020204" pitchFamily="34" charset="0"/>
                <a:ea typeface="Helvetica 67 Medium Condensed" panose="02000503000000020004" pitchFamily="2" charset="0"/>
                <a:cs typeface="Arial" panose="020B0604020202020204" pitchFamily="34" charset="0"/>
              </a:rPr>
              <a:t>RESEARCH QUESTION</a:t>
            </a:r>
            <a:endParaRPr lang="en-US" sz="5400" b="1" dirty="0">
              <a:effectLst>
                <a:outerShdw blurRad="38100" dist="38100" dir="2700000" algn="tl">
                  <a:srgbClr val="000000">
                    <a:alpha val="43137"/>
                  </a:srgbClr>
                </a:outerShdw>
              </a:effectLst>
              <a:latin typeface="Arial" panose="020B0604020202020204" pitchFamily="34" charset="0"/>
              <a:ea typeface="Helvetica 67 Medium Condensed" panose="02000503000000020004" pitchFamily="2" charset="0"/>
              <a:cs typeface="Arial" panose="020B0604020202020204" pitchFamily="34" charset="0"/>
            </a:endParaRPr>
          </a:p>
        </p:txBody>
      </p:sp>
      <p:grpSp>
        <p:nvGrpSpPr>
          <p:cNvPr id="33" name="Group 32"/>
          <p:cNvGrpSpPr/>
          <p:nvPr/>
        </p:nvGrpSpPr>
        <p:grpSpPr>
          <a:xfrm>
            <a:off x="15544800" y="21717000"/>
            <a:ext cx="12801600" cy="8813325"/>
            <a:chOff x="14433552" y="20878073"/>
            <a:chExt cx="12801600" cy="8813325"/>
          </a:xfrm>
        </p:grpSpPr>
        <p:pic>
          <p:nvPicPr>
            <p:cNvPr id="8" name="Picture 7"/>
            <p:cNvPicPr>
              <a:picLocks noChangeAspect="1"/>
            </p:cNvPicPr>
            <p:nvPr/>
          </p:nvPicPr>
          <p:blipFill>
            <a:blip r:embed="rId6"/>
            <a:stretch>
              <a:fillRect/>
            </a:stretch>
          </p:blipFill>
          <p:spPr>
            <a:xfrm>
              <a:off x="19627344" y="25119398"/>
              <a:ext cx="7607808" cy="4572000"/>
            </a:xfrm>
            <a:prstGeom prst="rect">
              <a:avLst/>
            </a:prstGeom>
            <a:ln w="76200">
              <a:solidFill>
                <a:srgbClr val="39C49A"/>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7"/>
            <a:stretch>
              <a:fillRect/>
            </a:stretch>
          </p:blipFill>
          <p:spPr>
            <a:xfrm>
              <a:off x="14433552" y="20878073"/>
              <a:ext cx="7606512" cy="4572000"/>
            </a:xfrm>
            <a:prstGeom prst="rect">
              <a:avLst/>
            </a:prstGeom>
            <a:ln w="57150">
              <a:solidFill>
                <a:srgbClr val="39C49A"/>
              </a:solidFill>
            </a:ln>
            <a:effectLst>
              <a:outerShdw blurRad="50800" dist="38100" dir="2700000" algn="tl" rotWithShape="0">
                <a:prstClr val="black">
                  <a:alpha val="40000"/>
                </a:prstClr>
              </a:outerShdw>
            </a:effectLst>
          </p:spPr>
        </p:pic>
        <p:sp>
          <p:nvSpPr>
            <p:cNvPr id="25" name="TextBox 24"/>
            <p:cNvSpPr txBox="1"/>
            <p:nvPr/>
          </p:nvSpPr>
          <p:spPr>
            <a:xfrm>
              <a:off x="22398833" y="21487673"/>
              <a:ext cx="4836319" cy="3046988"/>
            </a:xfrm>
            <a:prstGeom prst="rect">
              <a:avLst/>
            </a:prstGeom>
            <a:noFill/>
          </p:spPr>
          <p:txBody>
            <a:bodyPr wrap="square" rtlCol="0">
              <a:spAutoFit/>
            </a:bodyPr>
            <a:lstStyle/>
            <a:p>
              <a:r>
                <a:rPr lang="en-US" sz="3200" dirty="0" smtClean="0"/>
                <a:t>Results showed an increase of favorable responses of “Activate a code rescue” for scenarios 1, 2, 4 (</a:t>
              </a:r>
              <a:r>
                <a:rPr lang="en-US" sz="3200" i="1" dirty="0" smtClean="0"/>
                <a:t>only scenario 4 is shown here</a:t>
              </a:r>
              <a:r>
                <a:rPr lang="en-US" sz="3200" dirty="0" smtClean="0"/>
                <a:t>)</a:t>
              </a:r>
              <a:endParaRPr lang="en-US" sz="3200" dirty="0"/>
            </a:p>
          </p:txBody>
        </p:sp>
        <p:sp>
          <p:nvSpPr>
            <p:cNvPr id="44" name="TextBox 43"/>
            <p:cNvSpPr txBox="1"/>
            <p:nvPr/>
          </p:nvSpPr>
          <p:spPr>
            <a:xfrm>
              <a:off x="14570271" y="25949243"/>
              <a:ext cx="4836319" cy="3539430"/>
            </a:xfrm>
            <a:prstGeom prst="rect">
              <a:avLst/>
            </a:prstGeom>
            <a:noFill/>
          </p:spPr>
          <p:txBody>
            <a:bodyPr wrap="square" rtlCol="0">
              <a:spAutoFit/>
            </a:bodyPr>
            <a:lstStyle/>
            <a:p>
              <a:r>
                <a:rPr lang="en-US" sz="3200" dirty="0" smtClean="0"/>
                <a:t>Results showed an increase in participants’ self-reported confidence and knowledge for all Part 2 questions (</a:t>
              </a:r>
              <a:r>
                <a:rPr lang="en-US" sz="3200" i="1" dirty="0" smtClean="0"/>
                <a:t>only Question 9 is shown here)</a:t>
              </a:r>
              <a:endParaRPr lang="en-US" sz="3200" i="1" dirty="0"/>
            </a:p>
          </p:txBody>
        </p:sp>
      </p:grpSp>
      <p:grpSp>
        <p:nvGrpSpPr>
          <p:cNvPr id="31" name="Group 30"/>
          <p:cNvGrpSpPr>
            <a:grpSpLocks noChangeAspect="1"/>
          </p:cNvGrpSpPr>
          <p:nvPr/>
        </p:nvGrpSpPr>
        <p:grpSpPr>
          <a:xfrm>
            <a:off x="14173200" y="14592637"/>
            <a:ext cx="15544801" cy="5486400"/>
            <a:chOff x="16175778" y="26022551"/>
            <a:chExt cx="11658604" cy="4114800"/>
          </a:xfrm>
        </p:grpSpPr>
        <p:pic>
          <p:nvPicPr>
            <p:cNvPr id="41" name="Picture 40"/>
            <p:cNvPicPr preferRelativeResize="0">
              <a:picLocks noChangeAspect="1"/>
            </p:cNvPicPr>
            <p:nvPr/>
          </p:nvPicPr>
          <p:blipFill rotWithShape="1">
            <a:blip r:embed="rId8"/>
            <a:srcRect l="13352" r="15227"/>
            <a:stretch/>
          </p:blipFill>
          <p:spPr>
            <a:xfrm>
              <a:off x="16175778" y="26022551"/>
              <a:ext cx="3429001" cy="4114800"/>
            </a:xfrm>
            <a:prstGeom prst="rect">
              <a:avLst/>
            </a:prstGeom>
          </p:spPr>
        </p:pic>
        <p:pic>
          <p:nvPicPr>
            <p:cNvPr id="43" name="Picture 42"/>
            <p:cNvPicPr preferRelativeResize="0">
              <a:picLocks noChangeAspect="1"/>
            </p:cNvPicPr>
            <p:nvPr/>
          </p:nvPicPr>
          <p:blipFill rotWithShape="1">
            <a:blip r:embed="rId9"/>
            <a:srcRect l="12622" r="10754"/>
            <a:stretch/>
          </p:blipFill>
          <p:spPr>
            <a:xfrm>
              <a:off x="24155999" y="26022551"/>
              <a:ext cx="3678383" cy="4114800"/>
            </a:xfrm>
            <a:prstGeom prst="rect">
              <a:avLst/>
            </a:prstGeom>
          </p:spPr>
        </p:pic>
        <p:pic>
          <p:nvPicPr>
            <p:cNvPr id="42" name="Picture 41"/>
            <p:cNvPicPr preferRelativeResize="0">
              <a:picLocks noChangeAspect="1"/>
            </p:cNvPicPr>
            <p:nvPr/>
          </p:nvPicPr>
          <p:blipFill rotWithShape="1">
            <a:blip r:embed="rId10"/>
            <a:srcRect r="5348"/>
            <a:stretch/>
          </p:blipFill>
          <p:spPr>
            <a:xfrm>
              <a:off x="19549774" y="26022551"/>
              <a:ext cx="4543880" cy="4114800"/>
            </a:xfrm>
            <a:prstGeom prst="rect">
              <a:avLst/>
            </a:prstGeom>
          </p:spPr>
        </p:pic>
      </p:grpSp>
      <p:sp>
        <p:nvSpPr>
          <p:cNvPr id="48" name="TextBox 34"/>
          <p:cNvSpPr txBox="1">
            <a:spLocks noChangeArrowheads="1"/>
          </p:cNvSpPr>
          <p:nvPr/>
        </p:nvSpPr>
        <p:spPr bwMode="auto">
          <a:xfrm>
            <a:off x="1054886" y="21488401"/>
            <a:ext cx="12801600" cy="8305800"/>
          </a:xfrm>
          <a:prstGeom prst="rect">
            <a:avLst/>
          </a:prstGeom>
          <a:noFill/>
          <a:ln>
            <a:noFill/>
          </a:ln>
        </p:spPr>
        <p:txBody>
          <a:bodyPr lIns="106663" tIns="53331" rIns="106663" bIns="53331">
            <a:norm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defRPr>
            </a:lvl5pPr>
            <a:lvl6pPr marL="25146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6pPr>
            <a:lvl7pPr marL="29718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7pPr>
            <a:lvl8pPr marL="34290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8pPr>
            <a:lvl9pPr marL="38862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9pPr>
          </a:lstStyle>
          <a:p>
            <a:pPr marL="571500" indent="-571500" defTabSz="1304815" eaLnBrk="1" hangingPunct="1">
              <a:spcBef>
                <a:spcPct val="0"/>
              </a:spcBef>
              <a:defRPr/>
            </a:pPr>
            <a:r>
              <a:rPr lang="en-US" altLang="es-VE" sz="3200" b="1" dirty="0" smtClean="0">
                <a:latin typeface="Arial" panose="020B0604020202020204" pitchFamily="34" charset="0"/>
              </a:rPr>
              <a:t>Design: </a:t>
            </a:r>
            <a:r>
              <a:rPr lang="en-US" altLang="es-VE" sz="3200" dirty="0" smtClean="0">
                <a:latin typeface="Arial" panose="020B0604020202020204" pitchFamily="34" charset="0"/>
              </a:rPr>
              <a:t>Cross-sectional </a:t>
            </a:r>
            <a:r>
              <a:rPr lang="en-US" altLang="es-VE" sz="3200" dirty="0">
                <a:latin typeface="Arial" panose="020B0604020202020204" pitchFamily="34" charset="0"/>
              </a:rPr>
              <a:t>quantitative </a:t>
            </a:r>
            <a:r>
              <a:rPr lang="en-US" altLang="es-VE" sz="3200" dirty="0" smtClean="0">
                <a:latin typeface="Arial" panose="020B0604020202020204" pitchFamily="34" charset="0"/>
              </a:rPr>
              <a:t>pretest/posttest</a:t>
            </a:r>
          </a:p>
          <a:p>
            <a:pPr marL="571500" indent="-571500" defTabSz="1304815" eaLnBrk="1" hangingPunct="1">
              <a:spcBef>
                <a:spcPct val="0"/>
              </a:spcBef>
              <a:defRPr/>
            </a:pPr>
            <a:r>
              <a:rPr lang="en-US" altLang="es-VE" sz="3200" b="1" dirty="0" smtClean="0">
                <a:latin typeface="Arial" panose="020B0604020202020204" pitchFamily="34" charset="0"/>
              </a:rPr>
              <a:t>Sample/Setting: </a:t>
            </a:r>
            <a:r>
              <a:rPr lang="en-US" altLang="es-VE" sz="3200" dirty="0" smtClean="0">
                <a:latin typeface="Arial" panose="020B0604020202020204" pitchFamily="34" charset="0"/>
              </a:rPr>
              <a:t>Medical-surgical registered nurses (RN) at SMH (target minimum, </a:t>
            </a:r>
            <a:r>
              <a:rPr lang="en-US" altLang="es-VE" sz="3200" i="1" dirty="0" smtClean="0">
                <a:latin typeface="Arial" panose="020B0604020202020204" pitchFamily="34" charset="0"/>
              </a:rPr>
              <a:t>n</a:t>
            </a:r>
            <a:r>
              <a:rPr lang="en-US" altLang="es-VE" sz="3200" dirty="0" smtClean="0">
                <a:latin typeface="Arial" panose="020B0604020202020204" pitchFamily="34" charset="0"/>
              </a:rPr>
              <a:t> = 26)</a:t>
            </a:r>
          </a:p>
          <a:p>
            <a:pPr marL="571500" indent="-571500" defTabSz="1304815" eaLnBrk="1" hangingPunct="1">
              <a:spcBef>
                <a:spcPct val="0"/>
              </a:spcBef>
              <a:defRPr/>
            </a:pPr>
            <a:r>
              <a:rPr lang="en-US" altLang="es-VE" sz="3200" b="1" dirty="0" smtClean="0">
                <a:latin typeface="Arial" panose="020B0604020202020204" pitchFamily="34" charset="0"/>
              </a:rPr>
              <a:t>Recruitment: </a:t>
            </a:r>
            <a:r>
              <a:rPr lang="en-US" altLang="es-VE" sz="3200" dirty="0" smtClean="0">
                <a:latin typeface="Arial" panose="020B0604020202020204" pitchFamily="34" charset="0"/>
              </a:rPr>
              <a:t>RNs recruited via email, posted flyers, and personal invitation </a:t>
            </a:r>
          </a:p>
          <a:p>
            <a:pPr marL="571500" indent="-571500" defTabSz="1304815" eaLnBrk="1" hangingPunct="1">
              <a:spcBef>
                <a:spcPct val="0"/>
              </a:spcBef>
              <a:defRPr/>
            </a:pPr>
            <a:r>
              <a:rPr lang="en-US" altLang="es-VE" sz="3200" b="1" dirty="0" smtClean="0">
                <a:latin typeface="Arial" panose="020B0604020202020204" pitchFamily="34" charset="0"/>
              </a:rPr>
              <a:t>Instrument/Survey: </a:t>
            </a:r>
            <a:r>
              <a:rPr lang="en-US" altLang="es-VE" sz="3200" dirty="0" smtClean="0">
                <a:latin typeface="Arial" panose="020B0604020202020204" pitchFamily="34" charset="0"/>
              </a:rPr>
              <a:t>Rapid Response Team Survey (RRTS) (reliable and valid) – 3 Parts</a:t>
            </a:r>
          </a:p>
          <a:p>
            <a:pPr marL="1314450" lvl="1" indent="-571500" defTabSz="1304815" eaLnBrk="1" hangingPunct="1">
              <a:spcBef>
                <a:spcPct val="0"/>
              </a:spcBef>
              <a:defRPr/>
            </a:pPr>
            <a:r>
              <a:rPr lang="en-US" altLang="es-VE" sz="2800" dirty="0" smtClean="0">
                <a:latin typeface="Arial" panose="020B0604020202020204" pitchFamily="34" charset="0"/>
              </a:rPr>
              <a:t>Part 1: 4 items (scenarios for knowledge assessment)</a:t>
            </a:r>
          </a:p>
          <a:p>
            <a:pPr marL="1314450" lvl="1" indent="-571500" defTabSz="1304815" eaLnBrk="1" hangingPunct="1">
              <a:spcBef>
                <a:spcPct val="0"/>
              </a:spcBef>
              <a:defRPr/>
            </a:pPr>
            <a:r>
              <a:rPr lang="en-US" altLang="es-VE" sz="2800" dirty="0" smtClean="0">
                <a:latin typeface="Arial" panose="020B0604020202020204" pitchFamily="34" charset="0"/>
              </a:rPr>
              <a:t>Part 2: 10 items (Likert-type self-report confidence/attitudes assessment)</a:t>
            </a:r>
          </a:p>
          <a:p>
            <a:pPr marL="1314450" lvl="1" indent="-571500" defTabSz="1304815" eaLnBrk="1" hangingPunct="1">
              <a:spcBef>
                <a:spcPct val="0"/>
              </a:spcBef>
              <a:defRPr/>
            </a:pPr>
            <a:r>
              <a:rPr lang="en-US" altLang="es-VE" sz="2800" dirty="0" smtClean="0">
                <a:latin typeface="Arial" panose="020B0604020202020204" pitchFamily="34" charset="0"/>
              </a:rPr>
              <a:t>Part 3: Demographic information</a:t>
            </a:r>
          </a:p>
          <a:p>
            <a:pPr marL="571500" indent="-571500" defTabSz="1304815" eaLnBrk="1" hangingPunct="1">
              <a:spcBef>
                <a:spcPct val="0"/>
              </a:spcBef>
              <a:defRPr/>
            </a:pPr>
            <a:r>
              <a:rPr lang="en-US" altLang="es-VE" sz="3200" b="1" dirty="0" smtClean="0">
                <a:latin typeface="Arial" panose="020B0604020202020204" pitchFamily="34" charset="0"/>
              </a:rPr>
              <a:t>Procedure:</a:t>
            </a:r>
            <a:r>
              <a:rPr lang="en-US" altLang="es-VE" sz="3200" dirty="0" smtClean="0">
                <a:latin typeface="Arial" panose="020B0604020202020204" pitchFamily="34" charset="0"/>
              </a:rPr>
              <a:t> </a:t>
            </a:r>
          </a:p>
          <a:p>
            <a:pPr marL="1314450" lvl="1" indent="-571500" defTabSz="1304815" eaLnBrk="1" hangingPunct="1">
              <a:spcBef>
                <a:spcPct val="0"/>
              </a:spcBef>
              <a:defRPr/>
            </a:pPr>
            <a:r>
              <a:rPr lang="en-US" altLang="es-VE" sz="2800" dirty="0" smtClean="0">
                <a:latin typeface="Arial" panose="020B0604020202020204" pitchFamily="34" charset="0"/>
              </a:rPr>
              <a:t>Informed consent Written </a:t>
            </a:r>
            <a:r>
              <a:rPr lang="en-US" altLang="es-VE" sz="2800" dirty="0">
                <a:latin typeface="Arial" panose="020B0604020202020204" pitchFamily="34" charset="0"/>
              </a:rPr>
              <a:t>informed consent to participate provided prior to </a:t>
            </a:r>
            <a:r>
              <a:rPr lang="en-US" altLang="es-VE" sz="2800" dirty="0" smtClean="0">
                <a:latin typeface="Arial" panose="020B0604020202020204" pitchFamily="34" charset="0"/>
              </a:rPr>
              <a:t>participation</a:t>
            </a:r>
          </a:p>
          <a:p>
            <a:pPr marL="1314450" lvl="1" indent="-571500" defTabSz="1304815" eaLnBrk="1" hangingPunct="1">
              <a:spcBef>
                <a:spcPct val="0"/>
              </a:spcBef>
              <a:defRPr/>
            </a:pPr>
            <a:r>
              <a:rPr lang="en-US" altLang="es-VE" sz="2800" dirty="0" smtClean="0">
                <a:latin typeface="Arial" panose="020B0604020202020204" pitchFamily="34" charset="0"/>
              </a:rPr>
              <a:t>Pretest administered: RRTS (Parts 1, 2, &amp; 3)</a:t>
            </a:r>
          </a:p>
          <a:p>
            <a:pPr marL="1314450" lvl="1" indent="-571500" defTabSz="1304815" eaLnBrk="1" hangingPunct="1">
              <a:spcBef>
                <a:spcPct val="0"/>
              </a:spcBef>
              <a:defRPr/>
            </a:pPr>
            <a:r>
              <a:rPr lang="en-US" altLang="es-VE" sz="2800" dirty="0" smtClean="0">
                <a:latin typeface="Arial" panose="020B0604020202020204" pitchFamily="34" charset="0"/>
              </a:rPr>
              <a:t>Orientation to the simulation setting / scenario followed by participation in the scenario and debriefing</a:t>
            </a:r>
          </a:p>
          <a:p>
            <a:pPr marL="1314450" lvl="1" indent="-571500" defTabSz="1304815" eaLnBrk="1" hangingPunct="1">
              <a:spcBef>
                <a:spcPct val="0"/>
              </a:spcBef>
              <a:defRPr/>
            </a:pPr>
            <a:r>
              <a:rPr lang="en-US" altLang="es-VE" sz="2800" dirty="0" smtClean="0">
                <a:latin typeface="Arial" panose="020B0604020202020204" pitchFamily="34" charset="0"/>
              </a:rPr>
              <a:t>Posttest: RRTS (Parts 1 &amp; 2 only)</a:t>
            </a:r>
          </a:p>
        </p:txBody>
      </p:sp>
      <p:sp>
        <p:nvSpPr>
          <p:cNvPr id="49" name="TextBox 7"/>
          <p:cNvSpPr txBox="1">
            <a:spLocks noChangeArrowheads="1"/>
          </p:cNvSpPr>
          <p:nvPr/>
        </p:nvSpPr>
        <p:spPr bwMode="auto">
          <a:xfrm>
            <a:off x="1054886" y="20404871"/>
            <a:ext cx="12801600" cy="1038562"/>
          </a:xfrm>
          <a:prstGeom prst="roundRect">
            <a:avLst/>
          </a:prstGeom>
          <a:solidFill>
            <a:srgbClr val="33B8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106663" tIns="53331" rIns="106663" bIns="53331" anchor="ctr">
            <a:spAutoFit/>
          </a:bodyPr>
          <a:lstStyle>
            <a:defPPr>
              <a:defRPr lang="en-US"/>
            </a:defPPr>
            <a:lvl1pPr algn="ctr" defTabSz="2194089" eaLnBrk="1" fontAlgn="auto" hangingPunct="1">
              <a:spcBef>
                <a:spcPts val="0"/>
              </a:spcBef>
              <a:spcAft>
                <a:spcPts val="0"/>
              </a:spcAft>
              <a:defRPr sz="4800" b="1">
                <a:latin typeface="Arial Narrow" panose="020B0604020202020204" pitchFamily="34" charset="0"/>
                <a:ea typeface="Helvetica 67 Medium Condensed" panose="02000503000000020004" pitchFamily="2" charset="0"/>
                <a:cs typeface="Arial Narrow" panose="020B0604020202020204" pitchFamily="34" charset="0"/>
              </a:defRPr>
            </a:lvl1pPr>
          </a:lstStyle>
          <a:p>
            <a:pPr>
              <a:defRPr/>
            </a:pPr>
            <a:r>
              <a:rPr lang="en-US" altLang="es-VE"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METHODS</a:t>
            </a:r>
            <a:endParaRPr lang="en-US" altLang="es-VE"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2" name="Rectangle 31"/>
          <p:cNvSpPr/>
          <p:nvPr/>
        </p:nvSpPr>
        <p:spPr>
          <a:xfrm>
            <a:off x="4191000" y="29678055"/>
            <a:ext cx="9179719" cy="2554545"/>
          </a:xfrm>
          <a:prstGeom prst="rect">
            <a:avLst/>
          </a:prstGeom>
        </p:spPr>
        <p:txBody>
          <a:bodyPr wrap="square">
            <a:spAutoFit/>
          </a:bodyPr>
          <a:lstStyle/>
          <a:p>
            <a:pPr marL="571500" indent="-571500" defTabSz="1304815" eaLnBrk="1" hangingPunct="1">
              <a:buFont typeface="Arial" panose="020B0604020202020204" pitchFamily="34" charset="0"/>
              <a:buChar char="•"/>
              <a:defRPr/>
            </a:pPr>
            <a:r>
              <a:rPr lang="en-US" altLang="es-VE" sz="3200" b="1" dirty="0"/>
              <a:t>Data Analysis: </a:t>
            </a:r>
            <a:r>
              <a:rPr lang="en-US" altLang="es-VE" sz="3200" dirty="0"/>
              <a:t>Pearson’s Correlation, Dependent </a:t>
            </a:r>
            <a:r>
              <a:rPr lang="en-US" altLang="es-VE" sz="3200" i="1" dirty="0"/>
              <a:t>t</a:t>
            </a:r>
            <a:r>
              <a:rPr lang="en-US" altLang="es-VE" sz="3200" dirty="0"/>
              <a:t> test</a:t>
            </a:r>
          </a:p>
          <a:p>
            <a:pPr marL="571500" indent="-571500" defTabSz="1304815" eaLnBrk="1" hangingPunct="1">
              <a:buFont typeface="Arial" panose="020B0604020202020204" pitchFamily="34" charset="0"/>
              <a:buChar char="•"/>
              <a:defRPr/>
            </a:pPr>
            <a:r>
              <a:rPr lang="en-US" altLang="es-VE" sz="3200" b="1" dirty="0"/>
              <a:t>IRB Approval: </a:t>
            </a:r>
            <a:r>
              <a:rPr lang="en-US" altLang="es-VE" sz="3200" dirty="0"/>
              <a:t>November 1, 2019</a:t>
            </a:r>
          </a:p>
          <a:p>
            <a:pPr marL="571500" indent="-571500" defTabSz="1304815" eaLnBrk="1" hangingPunct="1">
              <a:buFont typeface="Arial" panose="020B0604020202020204" pitchFamily="34" charset="0"/>
              <a:buChar char="•"/>
              <a:defRPr/>
            </a:pPr>
            <a:r>
              <a:rPr lang="en-US" altLang="es-VE" sz="3200" b="1" dirty="0"/>
              <a:t>Data Collection: </a:t>
            </a:r>
            <a:r>
              <a:rPr lang="en-US" altLang="es-VE" sz="3200" dirty="0"/>
              <a:t>July 2021 through November 2021</a:t>
            </a:r>
          </a:p>
        </p:txBody>
      </p:sp>
      <p:sp>
        <p:nvSpPr>
          <p:cNvPr id="54" name="Results Text"/>
          <p:cNvSpPr txBox="1">
            <a:spLocks noChangeArrowheads="1"/>
          </p:cNvSpPr>
          <p:nvPr/>
        </p:nvSpPr>
        <p:spPr bwMode="auto">
          <a:xfrm>
            <a:off x="15544800" y="20761175"/>
            <a:ext cx="12801600" cy="600146"/>
          </a:xfrm>
          <a:prstGeom prst="rect">
            <a:avLst/>
          </a:prstGeom>
          <a:noFill/>
          <a:ln>
            <a:noFill/>
          </a:ln>
        </p:spPr>
        <p:txBody>
          <a:bodyPr wrap="square" lIns="106663" tIns="53331" rIns="106663" bIns="53331">
            <a:spAutoFit/>
          </a:bodyPr>
          <a:lstStyle>
            <a:lvl1pPr>
              <a:spcBef>
                <a:spcPct val="20000"/>
              </a:spcBef>
              <a:buFont typeface="Arial" panose="020B0604020202020204" pitchFamily="34" charset="0"/>
              <a:buChar char="•"/>
              <a:defRPr sz="15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13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11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9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9600">
                <a:solidFill>
                  <a:schemeClr val="tx1"/>
                </a:solidFill>
                <a:latin typeface="Calibri" panose="020F0502020204030204" pitchFamily="34" charset="0"/>
              </a:defRPr>
            </a:lvl5pPr>
            <a:lvl6pPr marL="25146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6pPr>
            <a:lvl7pPr marL="29718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7pPr>
            <a:lvl8pPr marL="34290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8pPr>
            <a:lvl9pPr marL="3886200" indent="-228600" defTabSz="2192338" eaLnBrk="0" fontAlgn="base" hangingPunct="0">
              <a:spcBef>
                <a:spcPct val="20000"/>
              </a:spcBef>
              <a:spcAft>
                <a:spcPct val="0"/>
              </a:spcAft>
              <a:buFont typeface="Arial" panose="020B0604020202020204" pitchFamily="34" charset="0"/>
              <a:buChar char="»"/>
              <a:defRPr sz="9600">
                <a:solidFill>
                  <a:schemeClr val="tx1"/>
                </a:solidFill>
                <a:latin typeface="Calibri" panose="020F0502020204030204" pitchFamily="34" charset="0"/>
              </a:defRPr>
            </a:lvl9pPr>
          </a:lstStyle>
          <a:p>
            <a:pPr algn="ctr" defTabSz="1304880" eaLnBrk="1" hangingPunct="1">
              <a:spcBef>
                <a:spcPct val="0"/>
              </a:spcBef>
              <a:buFontTx/>
              <a:buNone/>
              <a:defRPr/>
            </a:pPr>
            <a:r>
              <a:rPr lang="en-US" altLang="es-VE" sz="3200" b="1" dirty="0" smtClean="0">
                <a:latin typeface="Arial" panose="020B0604020202020204" pitchFamily="34" charset="0"/>
              </a:rPr>
              <a:t>Activating Code Rescues: Increased Confidence &amp; Knowledge</a:t>
            </a:r>
          </a:p>
        </p:txBody>
      </p:sp>
      <p:sp>
        <p:nvSpPr>
          <p:cNvPr id="56" name="TextBox 27"/>
          <p:cNvSpPr txBox="1">
            <a:spLocks noChangeArrowheads="1"/>
          </p:cNvSpPr>
          <p:nvPr/>
        </p:nvSpPr>
        <p:spPr bwMode="auto">
          <a:xfrm>
            <a:off x="30412227" y="15500914"/>
            <a:ext cx="12801600" cy="453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662" tIns="53331" rIns="106662"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eaLnBrk="1" hangingPunct="1">
              <a:spcBef>
                <a:spcPct val="0"/>
              </a:spcBef>
              <a:buFontTx/>
              <a:buNone/>
            </a:pPr>
            <a:r>
              <a:rPr lang="en-US" altLang="es-VE" sz="3200" b="1" dirty="0" smtClean="0">
                <a:latin typeface="Arial" panose="020B0604020202020204" pitchFamily="34" charset="0"/>
                <a:ea typeface="Arial Narrow" panose="020B0606020202030204" pitchFamily="34" charset="0"/>
              </a:rPr>
              <a:t>Open-Ended Responses – Practice Changes following </a:t>
            </a:r>
            <a:r>
              <a:rPr lang="en-US" altLang="es-VE" sz="3200" b="1" i="1" dirty="0" smtClean="0">
                <a:latin typeface="Arial" panose="020B0604020202020204" pitchFamily="34" charset="0"/>
                <a:ea typeface="Arial Narrow" panose="020B0606020202030204" pitchFamily="34" charset="0"/>
              </a:rPr>
              <a:t>In Situ </a:t>
            </a:r>
            <a:r>
              <a:rPr lang="en-US" altLang="es-VE" sz="3200" b="1" dirty="0" smtClean="0">
                <a:latin typeface="Arial" panose="020B0604020202020204" pitchFamily="34" charset="0"/>
                <a:ea typeface="Arial Narrow" panose="020B0606020202030204" pitchFamily="34" charset="0"/>
              </a:rPr>
              <a:t>Simulation</a:t>
            </a:r>
            <a:r>
              <a:rPr lang="en-US" altLang="es-VE" sz="3200" b="1" i="1" dirty="0" smtClean="0">
                <a:latin typeface="Arial" panose="020B0604020202020204" pitchFamily="34" charset="0"/>
                <a:ea typeface="Arial Narrow" panose="020B0606020202030204" pitchFamily="34" charset="0"/>
              </a:rPr>
              <a:t> </a:t>
            </a:r>
            <a:r>
              <a:rPr lang="en-US" altLang="es-VE" sz="3200" b="1" dirty="0" smtClean="0">
                <a:latin typeface="Arial" panose="020B0604020202020204" pitchFamily="34" charset="0"/>
                <a:ea typeface="Arial Narrow" panose="020B0606020202030204" pitchFamily="34" charset="0"/>
              </a:rPr>
              <a:t>Participation:</a:t>
            </a:r>
          </a:p>
          <a:p>
            <a:pPr marL="571500" indent="-571500" eaLnBrk="1" hangingPunct="1">
              <a:spcBef>
                <a:spcPct val="0"/>
              </a:spcBef>
            </a:pPr>
            <a:r>
              <a:rPr lang="en-US" altLang="es-VE" sz="3200" i="1" dirty="0" smtClean="0">
                <a:latin typeface="Arial" panose="020B0604020202020204" pitchFamily="34" charset="0"/>
                <a:ea typeface="Arial Narrow" panose="020B0606020202030204" pitchFamily="34" charset="0"/>
              </a:rPr>
              <a:t>“Confidently </a:t>
            </a:r>
            <a:r>
              <a:rPr lang="en-US" altLang="es-VE" sz="3200" i="1" dirty="0">
                <a:latin typeface="Arial" panose="020B0604020202020204" pitchFamily="34" charset="0"/>
                <a:ea typeface="Arial Narrow" panose="020B0606020202030204" pitchFamily="34" charset="0"/>
              </a:rPr>
              <a:t>discuss with physician </a:t>
            </a:r>
            <a:r>
              <a:rPr lang="en-US" altLang="es-VE" sz="3200" i="1" dirty="0" smtClean="0">
                <a:latin typeface="Arial" panose="020B0604020202020204" pitchFamily="34" charset="0"/>
                <a:ea typeface="Arial Narrow" panose="020B0606020202030204" pitchFamily="34" charset="0"/>
              </a:rPr>
              <a:t>when questioned </a:t>
            </a:r>
            <a:r>
              <a:rPr lang="en-US" altLang="es-VE" sz="3200" i="1" dirty="0">
                <a:latin typeface="Arial" panose="020B0604020202020204" pitchFamily="34" charset="0"/>
                <a:ea typeface="Arial Narrow" panose="020B0606020202030204" pitchFamily="34" charset="0"/>
              </a:rPr>
              <a:t>why code was </a:t>
            </a:r>
            <a:r>
              <a:rPr lang="en-US" altLang="es-VE" sz="3200" i="1" dirty="0" smtClean="0">
                <a:latin typeface="Arial" panose="020B0604020202020204" pitchFamily="34" charset="0"/>
                <a:ea typeface="Arial Narrow" panose="020B0606020202030204" pitchFamily="34" charset="0"/>
              </a:rPr>
              <a:t>called”</a:t>
            </a:r>
            <a:endParaRPr lang="en-US" altLang="es-VE" sz="3200" i="1" dirty="0">
              <a:latin typeface="Arial" panose="020B0604020202020204" pitchFamily="34" charset="0"/>
              <a:ea typeface="Arial Narrow" panose="020B0606020202030204" pitchFamily="34" charset="0"/>
            </a:endParaRPr>
          </a:p>
          <a:p>
            <a:pPr marL="571500" indent="-571500" eaLnBrk="1" hangingPunct="1">
              <a:spcBef>
                <a:spcPct val="0"/>
              </a:spcBef>
            </a:pPr>
            <a:r>
              <a:rPr lang="en-US" altLang="es-VE" sz="3200" i="1" dirty="0">
                <a:latin typeface="Arial" panose="020B0604020202020204" pitchFamily="34" charset="0"/>
                <a:ea typeface="Arial Narrow" panose="020B0606020202030204" pitchFamily="34" charset="0"/>
              </a:rPr>
              <a:t>“Being more confident and not afraid of calling a </a:t>
            </a:r>
            <a:r>
              <a:rPr lang="en-US" altLang="es-VE" sz="3200" i="1" dirty="0" smtClean="0">
                <a:latin typeface="Arial" panose="020B0604020202020204" pitchFamily="34" charset="0"/>
                <a:ea typeface="Arial Narrow" panose="020B0606020202030204" pitchFamily="34" charset="0"/>
              </a:rPr>
              <a:t>code”</a:t>
            </a:r>
          </a:p>
          <a:p>
            <a:pPr marL="571500" indent="-571500" eaLnBrk="1" hangingPunct="1">
              <a:spcBef>
                <a:spcPct val="0"/>
              </a:spcBef>
            </a:pPr>
            <a:r>
              <a:rPr lang="en-US" altLang="es-VE" sz="3200" i="1" dirty="0">
                <a:latin typeface="Arial" panose="020B0604020202020204" pitchFamily="34" charset="0"/>
                <a:ea typeface="Arial Narrow" panose="020B0606020202030204" pitchFamily="34" charset="0"/>
              </a:rPr>
              <a:t>“It makes us less worry about when to call a code rescue and </a:t>
            </a:r>
            <a:r>
              <a:rPr lang="en-US" altLang="es-VE" sz="3200" i="1" dirty="0" smtClean="0">
                <a:latin typeface="Arial" panose="020B0604020202020204" pitchFamily="34" charset="0"/>
                <a:ea typeface="Arial Narrow" panose="020B0606020202030204" pitchFamily="34" charset="0"/>
              </a:rPr>
              <a:t>reassure </a:t>
            </a:r>
            <a:r>
              <a:rPr lang="en-US" altLang="es-VE" sz="3200" i="1" dirty="0">
                <a:latin typeface="Arial" panose="020B0604020202020204" pitchFamily="34" charset="0"/>
                <a:ea typeface="Arial Narrow" panose="020B0606020202030204" pitchFamily="34" charset="0"/>
              </a:rPr>
              <a:t>us </a:t>
            </a:r>
            <a:r>
              <a:rPr lang="en-US" altLang="es-VE" sz="3200" i="1" dirty="0" smtClean="0">
                <a:latin typeface="Arial" panose="020B0604020202020204" pitchFamily="34" charset="0"/>
                <a:ea typeface="Arial Narrow" panose="020B0606020202030204" pitchFamily="34" charset="0"/>
              </a:rPr>
              <a:t>that </a:t>
            </a:r>
            <a:r>
              <a:rPr lang="en-US" altLang="es-VE" sz="3200" i="1" dirty="0">
                <a:latin typeface="Arial" panose="020B0604020202020204" pitchFamily="34" charset="0"/>
                <a:ea typeface="Arial Narrow" panose="020B0606020202030204" pitchFamily="34" charset="0"/>
              </a:rPr>
              <a:t>it is better to be </a:t>
            </a:r>
            <a:r>
              <a:rPr lang="en-US" altLang="es-VE" sz="3200" i="1" dirty="0" smtClean="0">
                <a:latin typeface="Arial" panose="020B0604020202020204" pitchFamily="34" charset="0"/>
                <a:ea typeface="Arial Narrow" panose="020B0606020202030204" pitchFamily="34" charset="0"/>
              </a:rPr>
              <a:t>safe”</a:t>
            </a:r>
          </a:p>
          <a:p>
            <a:pPr marL="571500" indent="-571500" eaLnBrk="1" hangingPunct="1">
              <a:spcBef>
                <a:spcPct val="0"/>
              </a:spcBef>
            </a:pPr>
            <a:r>
              <a:rPr lang="en-US" altLang="es-VE" sz="3200" i="1" dirty="0">
                <a:latin typeface="Arial" panose="020B0604020202020204" pitchFamily="34" charset="0"/>
                <a:ea typeface="Arial Narrow" panose="020B0606020202030204" pitchFamily="34" charset="0"/>
              </a:rPr>
              <a:t>“Be more empowered to call a code </a:t>
            </a:r>
            <a:r>
              <a:rPr lang="en-US" altLang="es-VE" sz="3200" i="1" dirty="0" smtClean="0">
                <a:latin typeface="Arial" panose="020B0604020202020204" pitchFamily="34" charset="0"/>
                <a:ea typeface="Arial Narrow" panose="020B0606020202030204" pitchFamily="34" charset="0"/>
              </a:rPr>
              <a:t>rescue”</a:t>
            </a:r>
          </a:p>
          <a:p>
            <a:pPr marL="571500" indent="-571500" eaLnBrk="1" hangingPunct="1">
              <a:spcBef>
                <a:spcPct val="0"/>
              </a:spcBef>
            </a:pPr>
            <a:endParaRPr lang="en-US" altLang="es-VE" sz="3200" dirty="0">
              <a:latin typeface="Arial" panose="020B0604020202020204" pitchFamily="34" charset="0"/>
              <a:ea typeface="Arial Narrow" panose="020B0606020202030204" pitchFamily="34" charset="0"/>
            </a:endParaRPr>
          </a:p>
        </p:txBody>
      </p:sp>
      <p:sp>
        <p:nvSpPr>
          <p:cNvPr id="57" name="Oval 56"/>
          <p:cNvSpPr/>
          <p:nvPr/>
        </p:nvSpPr>
        <p:spPr>
          <a:xfrm>
            <a:off x="16383000" y="25384714"/>
            <a:ext cx="2528880" cy="44708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21336000" y="30022800"/>
            <a:ext cx="1372562" cy="37977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0561311" y="12496800"/>
            <a:ext cx="12503431"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Statistically significant differences between pretest and posttest average scores (higher scores on the posttest)</a:t>
            </a:r>
          </a:p>
          <a:p>
            <a:pPr marL="342900" indent="-342900">
              <a:buFont typeface="Arial" panose="020B0604020202020204" pitchFamily="34" charset="0"/>
              <a:buChar char="•"/>
            </a:pPr>
            <a:r>
              <a:rPr lang="en-US" sz="2800" dirty="0" smtClean="0"/>
              <a:t>Suggests participants reported increased knowledge and confidence after the </a:t>
            </a:r>
            <a:r>
              <a:rPr lang="en-US" sz="2800" i="1" dirty="0" smtClean="0"/>
              <a:t>In Situ </a:t>
            </a:r>
            <a:r>
              <a:rPr lang="en-US" sz="2800" dirty="0" smtClean="0"/>
              <a:t>simulation</a:t>
            </a:r>
          </a:p>
          <a:p>
            <a:pPr marL="342900" indent="-342900">
              <a:buFont typeface="Arial" panose="020B0604020202020204" pitchFamily="34" charset="0"/>
              <a:buChar char="•"/>
            </a:pPr>
            <a:r>
              <a:rPr lang="en-US" sz="2800" dirty="0" smtClean="0"/>
              <a:t>*Statistical significance: </a:t>
            </a:r>
            <a:r>
              <a:rPr lang="en-US" sz="2800" i="1" dirty="0" smtClean="0"/>
              <a:t>p</a:t>
            </a:r>
            <a:r>
              <a:rPr lang="en-US" sz="2800" dirty="0" smtClean="0"/>
              <a:t> &lt; .05</a:t>
            </a:r>
          </a:p>
          <a:p>
            <a:pPr marL="342900" indent="-342900">
              <a:buFont typeface="Arial" panose="020B0604020202020204" pitchFamily="34" charset="0"/>
              <a:buChar char="•"/>
            </a:pPr>
            <a:r>
              <a:rPr lang="en-US" sz="2800" dirty="0" smtClean="0"/>
              <a:t>Ϯ Approaching statistical significance</a:t>
            </a:r>
            <a:endParaRPr lang="en-US" sz="2800" dirty="0"/>
          </a:p>
        </p:txBody>
      </p:sp>
      <p:pic>
        <p:nvPicPr>
          <p:cNvPr id="10" name="Picture 9"/>
          <p:cNvPicPr>
            <a:picLocks noChangeAspect="1"/>
          </p:cNvPicPr>
          <p:nvPr/>
        </p:nvPicPr>
        <p:blipFill>
          <a:blip r:embed="rId11"/>
          <a:stretch>
            <a:fillRect/>
          </a:stretch>
        </p:blipFill>
        <p:spPr>
          <a:xfrm>
            <a:off x="31683308" y="5816049"/>
            <a:ext cx="10210800" cy="6833152"/>
          </a:xfrm>
          <a:prstGeom prst="rect">
            <a:avLst/>
          </a:prstGeom>
        </p:spPr>
      </p:pic>
      <p:sp>
        <p:nvSpPr>
          <p:cNvPr id="37" name="TextBox 27"/>
          <p:cNvSpPr txBox="1">
            <a:spLocks noChangeArrowheads="1"/>
          </p:cNvSpPr>
          <p:nvPr/>
        </p:nvSpPr>
        <p:spPr bwMode="auto">
          <a:xfrm>
            <a:off x="16230601" y="31901606"/>
            <a:ext cx="11429999" cy="66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6662" tIns="53331" rIns="106662" bIns="53331">
            <a:spAutoFit/>
          </a:bodyPr>
          <a:lstStyle>
            <a:lvl1pPr>
              <a:spcBef>
                <a:spcPct val="20000"/>
              </a:spcBef>
              <a:buFont typeface="Arial" panose="020B0604020202020204" pitchFamily="34" charset="0"/>
              <a:buChar char="•"/>
              <a:defRPr sz="9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8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69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6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6000">
                <a:solidFill>
                  <a:schemeClr val="tx1"/>
                </a:solidFill>
                <a:latin typeface="Calibri" panose="020F0502020204030204" pitchFamily="34" charset="0"/>
              </a:defRPr>
            </a:lvl5pPr>
            <a:lvl6pPr marL="25146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6pPr>
            <a:lvl7pPr marL="29718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7pPr>
            <a:lvl8pPr marL="34290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8pPr>
            <a:lvl9pPr marL="3886200" indent="-228600" defTabSz="2189163" eaLnBrk="0" fontAlgn="base" hangingPunct="0">
              <a:spcBef>
                <a:spcPct val="20000"/>
              </a:spcBef>
              <a:spcAft>
                <a:spcPct val="0"/>
              </a:spcAft>
              <a:buFont typeface="Arial" panose="020B0604020202020204" pitchFamily="34" charset="0"/>
              <a:buChar char="»"/>
              <a:defRPr sz="6000">
                <a:solidFill>
                  <a:schemeClr val="tx1"/>
                </a:solidFill>
                <a:latin typeface="Calibri" panose="020F0502020204030204" pitchFamily="34" charset="0"/>
              </a:defRPr>
            </a:lvl9pPr>
          </a:lstStyle>
          <a:p>
            <a:pPr algn="ctr" eaLnBrk="1" hangingPunct="1">
              <a:spcBef>
                <a:spcPct val="0"/>
              </a:spcBef>
              <a:buFontTx/>
              <a:buNone/>
            </a:pPr>
            <a:r>
              <a:rPr lang="en-US" altLang="es-VE" sz="3600" i="1" dirty="0" smtClean="0">
                <a:latin typeface="Arial" panose="020B0604020202020204" pitchFamily="34" charset="0"/>
                <a:ea typeface="Arial Narrow" panose="020B0606020202030204" pitchFamily="34" charset="0"/>
              </a:rPr>
              <a:t>*Corresponding Author: ElisiaE@BaptistHealth.net</a:t>
            </a:r>
            <a:endParaRPr lang="en-US" altLang="es-VE" sz="3600" i="1" dirty="0">
              <a:latin typeface="Arial" panose="020B0604020202020204" pitchFamily="34" charset="0"/>
              <a:ea typeface="Arial Narrow" panose="020B0606020202030204"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Poster Title&amp;quot;&quot;/&gt;&lt;property id=&quot;20307&quot; value=&quot;256&quot;/&gt;&lt;/object&gt;&lt;object type=&quot;3&quot; unique_id=&quot;10004&quot;&gt;&lt;property id=&quot;20148&quot; value=&quot;5&quot;/&gt;&lt;property id=&quot;20300&quot; value=&quot;Slide 2&quot;/&gt;&lt;property id=&quot;20307&quot; value=&quot;257&quot;/&gt;&lt;/object&gt;&lt;/object&gt;&lt;object type=&quot;8&quot; unique_id=&quot;10008&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3118</TotalTime>
  <Words>706</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Helvetica 67 Medium Condensed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Wiggan-Williams</dc:creator>
  <cp:lastModifiedBy>Natalie Bermudez</cp:lastModifiedBy>
  <cp:revision>314</cp:revision>
  <dcterms:created xsi:type="dcterms:W3CDTF">2014-05-07T22:21:07Z</dcterms:created>
  <dcterms:modified xsi:type="dcterms:W3CDTF">2021-12-02T22:43:21Z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49eed4-eab1-474c-b8d4-c6df2e25b1c3_Enabled">
    <vt:lpwstr>true</vt:lpwstr>
  </property>
  <property fmtid="{D5CDD505-2E9C-101B-9397-08002B2CF9AE}" pid="3" name="MSIP_Label_2a49eed4-eab1-474c-b8d4-c6df2e25b1c3_SetDate">
    <vt:lpwstr>2021-07-29T14:15:26Z</vt:lpwstr>
  </property>
  <property fmtid="{D5CDD505-2E9C-101B-9397-08002B2CF9AE}" pid="4" name="MSIP_Label_2a49eed4-eab1-474c-b8d4-c6df2e25b1c3_Method">
    <vt:lpwstr>Standard</vt:lpwstr>
  </property>
  <property fmtid="{D5CDD505-2E9C-101B-9397-08002B2CF9AE}" pid="5" name="MSIP_Label_2a49eed4-eab1-474c-b8d4-c6df2e25b1c3_Name">
    <vt:lpwstr>Private</vt:lpwstr>
  </property>
  <property fmtid="{D5CDD505-2E9C-101B-9397-08002B2CF9AE}" pid="6" name="MSIP_Label_2a49eed4-eab1-474c-b8d4-c6df2e25b1c3_SiteId">
    <vt:lpwstr>3783f793-19c8-4928-99c4-8d1861e6cc1f</vt:lpwstr>
  </property>
  <property fmtid="{D5CDD505-2E9C-101B-9397-08002B2CF9AE}" pid="7" name="MSIP_Label_2a49eed4-eab1-474c-b8d4-c6df2e25b1c3_ActionId">
    <vt:lpwstr>3607bab3-5e1d-4e2a-9474-000016b05963</vt:lpwstr>
  </property>
  <property fmtid="{D5CDD505-2E9C-101B-9397-08002B2CF9AE}" pid="8" name="MSIP_Label_2a49eed4-eab1-474c-b8d4-c6df2e25b1c3_ContentBits">
    <vt:lpwstr>0</vt:lpwstr>
  </property>
  <property fmtid="{D5CDD505-2E9C-101B-9397-08002B2CF9AE}" pid="9" name="_AdHocReviewCycleID">
    <vt:i4>1183662501</vt:i4>
  </property>
  <property fmtid="{D5CDD505-2E9C-101B-9397-08002B2CF9AE}" pid="10" name="_NewReviewCycle">
    <vt:lpwstr/>
  </property>
  <property fmtid="{D5CDD505-2E9C-101B-9397-08002B2CF9AE}" pid="11" name="_EmailSubject">
    <vt:lpwstr>Posters for upload</vt:lpwstr>
  </property>
  <property fmtid="{D5CDD505-2E9C-101B-9397-08002B2CF9AE}" pid="12" name="_AuthorEmail">
    <vt:lpwstr>janb@baptisthealth.net</vt:lpwstr>
  </property>
  <property fmtid="{D5CDD505-2E9C-101B-9397-08002B2CF9AE}" pid="13" name="_AuthorEmailDisplayName">
    <vt:lpwstr>Jan Brodnax</vt:lpwstr>
  </property>
</Properties>
</file>